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84" r:id="rId3"/>
    <p:sldId id="281" r:id="rId4"/>
    <p:sldId id="282" r:id="rId5"/>
    <p:sldId id="293" r:id="rId6"/>
    <p:sldId id="292" r:id="rId7"/>
    <p:sldId id="614" r:id="rId8"/>
    <p:sldId id="283" r:id="rId9"/>
    <p:sldId id="608" r:id="rId10"/>
    <p:sldId id="290" r:id="rId11"/>
    <p:sldId id="617" r:id="rId12"/>
    <p:sldId id="615" r:id="rId13"/>
    <p:sldId id="606" r:id="rId14"/>
    <p:sldId id="618" r:id="rId15"/>
    <p:sldId id="535" r:id="rId16"/>
    <p:sldId id="323" r:id="rId17"/>
    <p:sldId id="332" r:id="rId18"/>
    <p:sldId id="619" r:id="rId19"/>
    <p:sldId id="396" r:id="rId20"/>
    <p:sldId id="314" r:id="rId21"/>
    <p:sldId id="299" r:id="rId22"/>
    <p:sldId id="436" r:id="rId23"/>
    <p:sldId id="437" r:id="rId24"/>
    <p:sldId id="537" r:id="rId25"/>
    <p:sldId id="622" r:id="rId26"/>
    <p:sldId id="539" r:id="rId27"/>
    <p:sldId id="540" r:id="rId28"/>
    <p:sldId id="444" r:id="rId29"/>
    <p:sldId id="296" r:id="rId30"/>
    <p:sldId id="257" r:id="rId31"/>
    <p:sldId id="258" r:id="rId32"/>
    <p:sldId id="272" r:id="rId33"/>
    <p:sldId id="273" r:id="rId34"/>
    <p:sldId id="276" r:id="rId35"/>
    <p:sldId id="274" r:id="rId36"/>
    <p:sldId id="275" r:id="rId37"/>
    <p:sldId id="278" r:id="rId38"/>
    <p:sldId id="277" r:id="rId39"/>
    <p:sldId id="621" r:id="rId40"/>
    <p:sldId id="36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9C9A"/>
    <a:srgbClr val="006431"/>
    <a:srgbClr val="008000"/>
    <a:srgbClr val="FDE3BA"/>
    <a:srgbClr val="FFFF66"/>
    <a:srgbClr val="CCCC00"/>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50" autoAdjust="0"/>
    <p:restoredTop sz="88676" autoAdjust="0"/>
  </p:normalViewPr>
  <p:slideViewPr>
    <p:cSldViewPr snapToGrid="0">
      <p:cViewPr varScale="1">
        <p:scale>
          <a:sx n="74" d="100"/>
          <a:sy n="74" d="100"/>
        </p:scale>
        <p:origin x="180" y="5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750D2-DCC2-4E0D-B20D-34376C6EACC6}"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00509-4AFA-49B0-BC76-BB5C36A7ADB8}" type="slidenum">
              <a:rPr lang="en-US" smtClean="0"/>
              <a:t>‹#›</a:t>
            </a:fld>
            <a:endParaRPr lang="en-US"/>
          </a:p>
        </p:txBody>
      </p:sp>
    </p:spTree>
    <p:extLst>
      <p:ext uri="{BB962C8B-B14F-4D97-AF65-F5344CB8AC3E}">
        <p14:creationId xmlns:p14="http://schemas.microsoft.com/office/powerpoint/2010/main" val="3481343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1</a:t>
            </a:fld>
            <a:endParaRPr lang="en-US"/>
          </a:p>
        </p:txBody>
      </p:sp>
    </p:spTree>
    <p:extLst>
      <p:ext uri="{BB962C8B-B14F-4D97-AF65-F5344CB8AC3E}">
        <p14:creationId xmlns:p14="http://schemas.microsoft.com/office/powerpoint/2010/main" val="1878475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map on the left is an animation of water</a:t>
            </a:r>
            <a:r>
              <a:rPr lang="en-US" sz="1000" baseline="0" dirty="0"/>
              <a:t> level changes across the HPA region.  Groundwater declines are more prevalent in Ogallala portion of the HPA where annual pumping typically exceeds natural recharge rates.  Rainfall, especially over the growing season from April to September, greatly effects groundwater pumping, which in turn, has the greatest influence on decline rates in the Ogallala.  The map on the right shows the density of average reported groundwater usage over the HPA.  Areas of high water use often correspond to areas of greater groundwater declines.  The question is- how far out of proportion is water use versus water declines (e.g., “whack”)?</a:t>
            </a:r>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20</a:t>
            </a:fld>
            <a:endParaRPr lang="en-US"/>
          </a:p>
        </p:txBody>
      </p:sp>
    </p:spTree>
    <p:extLst>
      <p:ext uri="{BB962C8B-B14F-4D97-AF65-F5344CB8AC3E}">
        <p14:creationId xmlns:p14="http://schemas.microsoft.com/office/powerpoint/2010/main" val="196470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21</a:t>
            </a:fld>
            <a:endParaRPr lang="en-US"/>
          </a:p>
        </p:txBody>
      </p:sp>
    </p:spTree>
    <p:extLst>
      <p:ext uri="{BB962C8B-B14F-4D97-AF65-F5344CB8AC3E}">
        <p14:creationId xmlns:p14="http://schemas.microsoft.com/office/powerpoint/2010/main" val="4237982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00509-4AFA-49B0-BC76-BB5C36A7AD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9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C5008EEB-C7BA-4374-93FB-2343FF1BAC4D}" type="slidenum">
              <a:rPr lang="en-US" altLang="en-US" sz="1200" smtClean="0"/>
              <a:pPr eaLnBrk="1" hangingPunct="1"/>
              <a:t>39</a:t>
            </a:fld>
            <a:endParaRPr lang="en-US" altLang="en-US" sz="1200"/>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100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9154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40</a:t>
            </a:fld>
            <a:endParaRPr lang="en-US"/>
          </a:p>
        </p:txBody>
      </p:sp>
    </p:spTree>
    <p:extLst>
      <p:ext uri="{BB962C8B-B14F-4D97-AF65-F5344CB8AC3E}">
        <p14:creationId xmlns:p14="http://schemas.microsoft.com/office/powerpoint/2010/main" val="319149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11</a:t>
            </a:fld>
            <a:endParaRPr lang="en-US"/>
          </a:p>
        </p:txBody>
      </p:sp>
    </p:spTree>
    <p:extLst>
      <p:ext uri="{BB962C8B-B14F-4D97-AF65-F5344CB8AC3E}">
        <p14:creationId xmlns:p14="http://schemas.microsoft.com/office/powerpoint/2010/main" val="3247957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12</a:t>
            </a:fld>
            <a:endParaRPr lang="en-US"/>
          </a:p>
        </p:txBody>
      </p:sp>
    </p:spTree>
    <p:extLst>
      <p:ext uri="{BB962C8B-B14F-4D97-AF65-F5344CB8AC3E}">
        <p14:creationId xmlns:p14="http://schemas.microsoft.com/office/powerpoint/2010/main" val="320939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13</a:t>
            </a:fld>
            <a:endParaRPr lang="en-US"/>
          </a:p>
        </p:txBody>
      </p:sp>
    </p:spTree>
    <p:extLst>
      <p:ext uri="{BB962C8B-B14F-4D97-AF65-F5344CB8AC3E}">
        <p14:creationId xmlns:p14="http://schemas.microsoft.com/office/powerpoint/2010/main" val="384940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14</a:t>
            </a:fld>
            <a:endParaRPr lang="en-US"/>
          </a:p>
        </p:txBody>
      </p:sp>
    </p:spTree>
    <p:extLst>
      <p:ext uri="{BB962C8B-B14F-4D97-AF65-F5344CB8AC3E}">
        <p14:creationId xmlns:p14="http://schemas.microsoft.com/office/powerpoint/2010/main" val="187847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16</a:t>
            </a:fld>
            <a:endParaRPr lang="en-US"/>
          </a:p>
        </p:txBody>
      </p:sp>
    </p:spTree>
    <p:extLst>
      <p:ext uri="{BB962C8B-B14F-4D97-AF65-F5344CB8AC3E}">
        <p14:creationId xmlns:p14="http://schemas.microsoft.com/office/powerpoint/2010/main" val="105672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Measured depth to groundwater can be obtained online</a:t>
            </a:r>
            <a:r>
              <a:rPr lang="en-US" sz="1000" baseline="0" dirty="0"/>
              <a:t> from the </a:t>
            </a:r>
            <a:r>
              <a:rPr lang="en-US" altLang="en-US" sz="1000" dirty="0"/>
              <a:t>KGS WIZARD database at http://www.kgs.ku.edu/Magellan/WaterLevels/index.html.  WIZARD contains data collected from a local, state, and federal</a:t>
            </a:r>
            <a:r>
              <a:rPr lang="en-US" altLang="en-US" sz="1000" baseline="0" dirty="0"/>
              <a:t> agency with the black dots indicating wells measured at some point over the last 20 year.  The red stars represent wells included in the Kansas Cooperative Water-Level Measurement Network where each winter, the KGS and KDA-DWR measure roughly 1400 wells to assess regional trends and conditions in the High Plains aquifer region.</a:t>
            </a:r>
            <a:endParaRPr lang="en-US" altLang="en-US" sz="1000" dirty="0"/>
          </a:p>
          <a:p>
            <a:endParaRPr lang="en-US" dirty="0"/>
          </a:p>
        </p:txBody>
      </p:sp>
      <p:sp>
        <p:nvSpPr>
          <p:cNvPr id="4" name="Slide Number Placeholder 3"/>
          <p:cNvSpPr>
            <a:spLocks noGrp="1"/>
          </p:cNvSpPr>
          <p:nvPr>
            <p:ph type="sldNum" sz="quarter" idx="10"/>
          </p:nvPr>
        </p:nvSpPr>
        <p:spPr/>
        <p:txBody>
          <a:bodyPr/>
          <a:lstStyle/>
          <a:p>
            <a:fld id="{35C00509-4AFA-49B0-BC76-BB5C36A7ADB8}" type="slidenum">
              <a:rPr lang="en-US" smtClean="0"/>
              <a:t>17</a:t>
            </a:fld>
            <a:endParaRPr lang="en-US"/>
          </a:p>
        </p:txBody>
      </p:sp>
    </p:spTree>
    <p:extLst>
      <p:ext uri="{BB962C8B-B14F-4D97-AF65-F5344CB8AC3E}">
        <p14:creationId xmlns:p14="http://schemas.microsoft.com/office/powerpoint/2010/main" val="625123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To help answer that question, the Kansas Index</a:t>
            </a:r>
            <a:r>
              <a:rPr lang="en-US" sz="1000" baseline="0" dirty="0"/>
              <a:t> Well Program has provided great insight into how the aquifer behaves throughout the year.  Initiated in 2007, Index Wells are continuous, real-time monitored wells shown with various point symbols on the map.  Water-level responses for the majority of index wells to date indicate consistent aquifer behaviors regardless of past climatic or pumping conditions.  </a:t>
            </a:r>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18</a:t>
            </a:fld>
            <a:endParaRPr lang="en-US"/>
          </a:p>
        </p:txBody>
      </p:sp>
    </p:spTree>
    <p:extLst>
      <p:ext uri="{BB962C8B-B14F-4D97-AF65-F5344CB8AC3E}">
        <p14:creationId xmlns:p14="http://schemas.microsoft.com/office/powerpoint/2010/main" val="107189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To help answer that question, the Kansas Index</a:t>
            </a:r>
            <a:r>
              <a:rPr lang="en-US" sz="1000" baseline="0" dirty="0"/>
              <a:t> Well Program has provided great insight into how the aquifer behaves throughout the year.  Initiated in 2007, Index Wells are continuous, real-time monitored wells shown with various point symbols on the map.  Water-level responses for the majority of index wells to date indicate consistent aquifer behaviors regardless of past climatic or pumping conditions.  </a:t>
            </a:r>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19</a:t>
            </a:fld>
            <a:endParaRPr lang="en-US"/>
          </a:p>
        </p:txBody>
      </p:sp>
    </p:spTree>
    <p:extLst>
      <p:ext uri="{BB962C8B-B14F-4D97-AF65-F5344CB8AC3E}">
        <p14:creationId xmlns:p14="http://schemas.microsoft.com/office/powerpoint/2010/main" val="93496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4A4FE8-FCE1-4DF8-832E-D3018276F129}"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86233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02541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26551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48599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4A4FE8-FCE1-4DF8-832E-D3018276F129}"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861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A4FE8-FCE1-4DF8-832E-D3018276F129}"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785735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A4FE8-FCE1-4DF8-832E-D3018276F129}" type="datetimeFigureOut">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9317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A4FE8-FCE1-4DF8-832E-D3018276F129}" type="datetimeFigureOut">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251631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A4FE8-FCE1-4DF8-832E-D3018276F129}" type="datetimeFigureOut">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92801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4A4FE8-FCE1-4DF8-832E-D3018276F129}"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69943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4A4FE8-FCE1-4DF8-832E-D3018276F129}"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4207055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002060"/>
            </a:gs>
            <a:gs pos="100000">
              <a:schemeClr val="accent5">
                <a:lumMod val="89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A4FE8-FCE1-4DF8-832E-D3018276F129}" type="datetimeFigureOut">
              <a:rPr lang="en-US" smtClean="0"/>
              <a:t>3/8/2023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9303F-698E-4324-8F23-61104A7E2067}" type="slidenum">
              <a:rPr lang="en-US" smtClean="0"/>
              <a:t>‹#›</a:t>
            </a:fld>
            <a:endParaRPr lang="en-US"/>
          </a:p>
        </p:txBody>
      </p:sp>
    </p:spTree>
    <p:extLst>
      <p:ext uri="{BB962C8B-B14F-4D97-AF65-F5344CB8AC3E}">
        <p14:creationId xmlns:p14="http://schemas.microsoft.com/office/powerpoint/2010/main" val="1080537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69.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5.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9379" y="707496"/>
            <a:ext cx="80732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a:solidFill>
                  <a:srgbClr val="FFFF00"/>
                </a:solidFill>
              </a:rPr>
              <a:t>2022-2023 Water Level Results and a look a the KGS Water Balance / Q-Stable Analysis</a:t>
            </a:r>
          </a:p>
        </p:txBody>
      </p:sp>
      <p:pic>
        <p:nvPicPr>
          <p:cNvPr id="6" name="Picture 5" descr="KanGeoSurv_2C_UnitHor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150" y="3859112"/>
            <a:ext cx="2171700" cy="86528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048000" y="5486400"/>
            <a:ext cx="60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solidFill>
                  <a:schemeClr val="bg1"/>
                </a:solidFill>
              </a:rPr>
              <a:t>Kansas Geological Survey</a:t>
            </a:r>
          </a:p>
          <a:p>
            <a:pPr algn="ctr"/>
            <a:r>
              <a:rPr lang="en-US" sz="2000" b="1" dirty="0">
                <a:solidFill>
                  <a:schemeClr val="bg1"/>
                </a:solidFill>
              </a:rPr>
              <a:t>University of Kansas</a:t>
            </a:r>
          </a:p>
        </p:txBody>
      </p:sp>
      <p:sp>
        <p:nvSpPr>
          <p:cNvPr id="8" name="Rectangle 16"/>
          <p:cNvSpPr>
            <a:spLocks noChangeArrowheads="1"/>
          </p:cNvSpPr>
          <p:nvPr/>
        </p:nvSpPr>
        <p:spPr bwMode="auto">
          <a:xfrm>
            <a:off x="1958979" y="2155370"/>
            <a:ext cx="8274189" cy="707886"/>
          </a:xfrm>
          <a:prstGeom prst="rect">
            <a:avLst/>
          </a:prstGeom>
          <a:noFill/>
          <a:ln w="9525">
            <a:noFill/>
            <a:miter lim="800000"/>
            <a:headEnd/>
            <a:tailEnd/>
          </a:ln>
          <a:effectLst/>
        </p:spPr>
        <p:txBody>
          <a:bodyPr wrap="none">
            <a:spAutoFit/>
          </a:bodyPr>
          <a:lstStyle/>
          <a:p>
            <a:pPr algn="ctr"/>
            <a:r>
              <a:rPr lang="en-US" sz="2000" b="1" dirty="0">
                <a:solidFill>
                  <a:schemeClr val="bg1"/>
                </a:solidFill>
              </a:rPr>
              <a:t>Southwest Kansas Groundwater Management District No. 3 Annual Meeting</a:t>
            </a:r>
          </a:p>
          <a:p>
            <a:pPr algn="ctr"/>
            <a:r>
              <a:rPr lang="en-US" sz="2000" b="1" dirty="0">
                <a:solidFill>
                  <a:schemeClr val="bg1"/>
                </a:solidFill>
              </a:rPr>
              <a:t>Ulysses, KS March 8, 2023</a:t>
            </a:r>
          </a:p>
        </p:txBody>
      </p:sp>
    </p:spTree>
    <p:extLst>
      <p:ext uri="{BB962C8B-B14F-4D97-AF65-F5344CB8AC3E}">
        <p14:creationId xmlns:p14="http://schemas.microsoft.com/office/powerpoint/2010/main" val="52755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4E9A1-0020-8F35-9D18-C3C49F413D85}"/>
              </a:ext>
            </a:extLst>
          </p:cNvPr>
          <p:cNvPicPr>
            <a:picLocks noChangeAspect="1"/>
          </p:cNvPicPr>
          <p:nvPr/>
        </p:nvPicPr>
        <p:blipFill>
          <a:blip r:embed="rId2"/>
          <a:stretch>
            <a:fillRect/>
          </a:stretch>
        </p:blipFill>
        <p:spPr>
          <a:xfrm>
            <a:off x="1554532" y="778658"/>
            <a:ext cx="8821677" cy="5047926"/>
          </a:xfrm>
          <a:prstGeom prst="rect">
            <a:avLst/>
          </a:prstGeom>
        </p:spPr>
      </p:pic>
      <p:sp>
        <p:nvSpPr>
          <p:cNvPr id="2" name="Text Box 10"/>
          <p:cNvSpPr txBox="1">
            <a:spLocks noChangeArrowheads="1"/>
          </p:cNvSpPr>
          <p:nvPr/>
        </p:nvSpPr>
        <p:spPr bwMode="auto">
          <a:xfrm>
            <a:off x="222155" y="164714"/>
            <a:ext cx="46003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Average Change (by Well)</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9" name="Text Box 5"/>
          <p:cNvSpPr txBox="1">
            <a:spLocks noChangeArrowheads="1"/>
          </p:cNvSpPr>
          <p:nvPr/>
        </p:nvSpPr>
        <p:spPr bwMode="auto">
          <a:xfrm>
            <a:off x="159834" y="6057416"/>
            <a:ext cx="8686800" cy="461665"/>
          </a:xfrm>
          <a:prstGeom prst="rect">
            <a:avLst/>
          </a:prstGeom>
          <a:noFill/>
          <a:ln w="25400">
            <a:noFill/>
            <a:miter lim="800000"/>
            <a:headEnd/>
            <a:tailEnd/>
          </a:ln>
          <a:effectLst/>
        </p:spPr>
        <p:txBody>
          <a:bodyPr wrap="square">
            <a:spAutoFit/>
          </a:bodyPr>
          <a:lstStyle/>
          <a:p>
            <a:pPr>
              <a:spcBef>
                <a:spcPct val="50000"/>
              </a:spcBef>
            </a:pPr>
            <a:r>
              <a:rPr lang="en-US" sz="1200" b="1" dirty="0">
                <a:solidFill>
                  <a:schemeClr val="bg1"/>
                </a:solidFill>
              </a:rPr>
              <a:t>*Results are based only on the cooperative network (KGS and KDA-DWR) and do not include sub-regional networks from the KDA-DWR, KGS, or local GMDs.  2023 water levels are provisional.</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2336" y="1147535"/>
            <a:ext cx="2026356" cy="1050328"/>
          </a:xfrm>
          <a:prstGeom prst="rect">
            <a:avLst/>
          </a:prstGeom>
          <a:ln>
            <a:solidFill>
              <a:schemeClr val="tx1"/>
            </a:solidFill>
          </a:ln>
        </p:spPr>
      </p:pic>
      <p:sp>
        <p:nvSpPr>
          <p:cNvPr id="7" name="TextBox 6">
            <a:extLst>
              <a:ext uri="{FF2B5EF4-FFF2-40B4-BE49-F238E27FC236}">
                <a16:creationId xmlns:a16="http://schemas.microsoft.com/office/drawing/2014/main" id="{9E150039-B61D-C815-E134-2CBE89E36BFC}"/>
              </a:ext>
            </a:extLst>
          </p:cNvPr>
          <p:cNvSpPr txBox="1"/>
          <p:nvPr/>
        </p:nvSpPr>
        <p:spPr>
          <a:xfrm>
            <a:off x="8112486" y="338919"/>
            <a:ext cx="3451654" cy="1477328"/>
          </a:xfrm>
          <a:prstGeom prst="rect">
            <a:avLst/>
          </a:prstGeom>
          <a:solidFill>
            <a:schemeClr val="bg1">
              <a:lumMod val="95000"/>
            </a:schemeClr>
          </a:solidFill>
          <a:ln>
            <a:solidFill>
              <a:schemeClr val="tx1"/>
            </a:solidFill>
          </a:ln>
        </p:spPr>
        <p:txBody>
          <a:bodyPr wrap="square" rtlCol="0">
            <a:spAutoFit/>
          </a:bodyPr>
          <a:lstStyle/>
          <a:p>
            <a:pPr algn="ctr"/>
            <a:r>
              <a:rPr lang="en-US" b="1" u="sng" dirty="0">
                <a:latin typeface="Arial" panose="020B0604020202020204" pitchFamily="34" charset="0"/>
                <a:cs typeface="Arial" panose="020B0604020202020204" pitchFamily="34" charset="0"/>
              </a:rPr>
              <a:t>SW Kansas GMD 3</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401 wells measured</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Average 2022 to 2023 water-level change = -2.67 ft</a:t>
            </a:r>
          </a:p>
        </p:txBody>
      </p:sp>
    </p:spTree>
    <p:extLst>
      <p:ext uri="{BB962C8B-B14F-4D97-AF65-F5344CB8AC3E}">
        <p14:creationId xmlns:p14="http://schemas.microsoft.com/office/powerpoint/2010/main" val="243349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53431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Provisional 2022-2023 Results</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4" name="Picture 3" descr="Map&#10;&#10;Description automatically generated">
            <a:extLst>
              <a:ext uri="{FF2B5EF4-FFF2-40B4-BE49-F238E27FC236}">
                <a16:creationId xmlns:a16="http://schemas.microsoft.com/office/drawing/2014/main" id="{4BE1F971-2AF0-1B24-BBC3-3203E4B77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281" y="792526"/>
            <a:ext cx="7849437" cy="6065474"/>
          </a:xfrm>
          <a:prstGeom prst="rect">
            <a:avLst/>
          </a:prstGeom>
        </p:spPr>
      </p:pic>
    </p:spTree>
    <p:extLst>
      <p:ext uri="{BB962C8B-B14F-4D97-AF65-F5344CB8AC3E}">
        <p14:creationId xmlns:p14="http://schemas.microsoft.com/office/powerpoint/2010/main" val="1564015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53431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Provisional 2022-2023 Results</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4" name="Picture 3" descr="Map&#10;&#10;Description automatically generated">
            <a:extLst>
              <a:ext uri="{FF2B5EF4-FFF2-40B4-BE49-F238E27FC236}">
                <a16:creationId xmlns:a16="http://schemas.microsoft.com/office/drawing/2014/main" id="{91256092-C19D-F90F-7732-5DB52C99F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652" y="674699"/>
            <a:ext cx="7986677" cy="6076765"/>
          </a:xfrm>
          <a:prstGeom prst="rect">
            <a:avLst/>
          </a:prstGeom>
        </p:spPr>
      </p:pic>
      <p:pic>
        <p:nvPicPr>
          <p:cNvPr id="8" name="Picture 7">
            <a:extLst>
              <a:ext uri="{FF2B5EF4-FFF2-40B4-BE49-F238E27FC236}">
                <a16:creationId xmlns:a16="http://schemas.microsoft.com/office/drawing/2014/main" id="{9E64FF4C-D647-77D7-311B-F16A38A46FDB}"/>
              </a:ext>
            </a:extLst>
          </p:cNvPr>
          <p:cNvPicPr>
            <a:picLocks noChangeAspect="1"/>
          </p:cNvPicPr>
          <p:nvPr/>
        </p:nvPicPr>
        <p:blipFill>
          <a:blip r:embed="rId4"/>
          <a:stretch>
            <a:fillRect/>
          </a:stretch>
        </p:blipFill>
        <p:spPr>
          <a:xfrm>
            <a:off x="8703040" y="426323"/>
            <a:ext cx="2124817" cy="1917381"/>
          </a:xfrm>
          <a:prstGeom prst="rect">
            <a:avLst/>
          </a:prstGeom>
        </p:spPr>
      </p:pic>
    </p:spTree>
    <p:extLst>
      <p:ext uri="{BB962C8B-B14F-4D97-AF65-F5344CB8AC3E}">
        <p14:creationId xmlns:p14="http://schemas.microsoft.com/office/powerpoint/2010/main" val="3127153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53431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Provisional 2022-2023 Results</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4" name="Picture 3" descr="Map&#10;&#10;Description automatically generated">
            <a:extLst>
              <a:ext uri="{FF2B5EF4-FFF2-40B4-BE49-F238E27FC236}">
                <a16:creationId xmlns:a16="http://schemas.microsoft.com/office/drawing/2014/main" id="{D1326ADE-DC92-AF92-E9B0-FA13A0DF6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2345" y="999291"/>
            <a:ext cx="3524222" cy="2723263"/>
          </a:xfrm>
          <a:prstGeom prst="rect">
            <a:avLst/>
          </a:prstGeom>
        </p:spPr>
      </p:pic>
      <p:sp>
        <p:nvSpPr>
          <p:cNvPr id="8" name="Text Box 19">
            <a:extLst>
              <a:ext uri="{FF2B5EF4-FFF2-40B4-BE49-F238E27FC236}">
                <a16:creationId xmlns:a16="http://schemas.microsoft.com/office/drawing/2014/main" id="{7172103F-2DEF-28F4-0FAD-0DE15BC25BE8}"/>
              </a:ext>
            </a:extLst>
          </p:cNvPr>
          <p:cNvSpPr txBox="1">
            <a:spLocks noChangeArrowheads="1"/>
          </p:cNvSpPr>
          <p:nvPr/>
        </p:nvSpPr>
        <p:spPr bwMode="auto">
          <a:xfrm>
            <a:off x="1392809" y="660737"/>
            <a:ext cx="14853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r>
              <a:rPr lang="en-US" altLang="en-US" sz="1600" b="1" dirty="0">
                <a:solidFill>
                  <a:schemeClr val="bg1"/>
                </a:solidFill>
              </a:rPr>
              <a:t>2022-2023</a:t>
            </a:r>
          </a:p>
        </p:txBody>
      </p:sp>
      <p:sp>
        <p:nvSpPr>
          <p:cNvPr id="9" name="Text Box 19">
            <a:extLst>
              <a:ext uri="{FF2B5EF4-FFF2-40B4-BE49-F238E27FC236}">
                <a16:creationId xmlns:a16="http://schemas.microsoft.com/office/drawing/2014/main" id="{6020E282-243E-EB98-BF74-CB63126A7152}"/>
              </a:ext>
            </a:extLst>
          </p:cNvPr>
          <p:cNvSpPr txBox="1">
            <a:spLocks noChangeArrowheads="1"/>
          </p:cNvSpPr>
          <p:nvPr/>
        </p:nvSpPr>
        <p:spPr bwMode="auto">
          <a:xfrm>
            <a:off x="5112274" y="660737"/>
            <a:ext cx="14853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r>
              <a:rPr lang="en-US" altLang="en-US" sz="1600" b="1" dirty="0">
                <a:solidFill>
                  <a:schemeClr val="bg1"/>
                </a:solidFill>
              </a:rPr>
              <a:t>2021-2022</a:t>
            </a:r>
          </a:p>
        </p:txBody>
      </p:sp>
      <p:pic>
        <p:nvPicPr>
          <p:cNvPr id="11" name="Picture 10" descr="Map&#10;&#10;Description automatically generated">
            <a:extLst>
              <a:ext uri="{FF2B5EF4-FFF2-40B4-BE49-F238E27FC236}">
                <a16:creationId xmlns:a16="http://schemas.microsoft.com/office/drawing/2014/main" id="{C630010F-AA69-0050-E299-ACEF3B0BF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4307" y="999291"/>
            <a:ext cx="3524222" cy="2723262"/>
          </a:xfrm>
          <a:prstGeom prst="rect">
            <a:avLst/>
          </a:prstGeom>
        </p:spPr>
      </p:pic>
      <p:sp>
        <p:nvSpPr>
          <p:cNvPr id="12" name="Text Box 19">
            <a:extLst>
              <a:ext uri="{FF2B5EF4-FFF2-40B4-BE49-F238E27FC236}">
                <a16:creationId xmlns:a16="http://schemas.microsoft.com/office/drawing/2014/main" id="{5611D88F-DDC1-2C06-6B40-3F74C392C495}"/>
              </a:ext>
            </a:extLst>
          </p:cNvPr>
          <p:cNvSpPr txBox="1">
            <a:spLocks noChangeArrowheads="1"/>
          </p:cNvSpPr>
          <p:nvPr/>
        </p:nvSpPr>
        <p:spPr bwMode="auto">
          <a:xfrm>
            <a:off x="9003761" y="660737"/>
            <a:ext cx="14853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r>
              <a:rPr lang="en-US" altLang="en-US" sz="1600" b="1" dirty="0">
                <a:solidFill>
                  <a:schemeClr val="bg1"/>
                </a:solidFill>
              </a:rPr>
              <a:t>2020-2021</a:t>
            </a:r>
          </a:p>
          <a:p>
            <a:pPr marL="0" indent="0" algn="ctr"/>
            <a:endParaRPr lang="en-US" altLang="en-US" sz="1600" b="1" dirty="0">
              <a:solidFill>
                <a:schemeClr val="bg1"/>
              </a:solidFill>
            </a:endParaRPr>
          </a:p>
        </p:txBody>
      </p:sp>
      <p:pic>
        <p:nvPicPr>
          <p:cNvPr id="14" name="Picture 13" descr="Map&#10;&#10;Description automatically generated">
            <a:extLst>
              <a:ext uri="{FF2B5EF4-FFF2-40B4-BE49-F238E27FC236}">
                <a16:creationId xmlns:a16="http://schemas.microsoft.com/office/drawing/2014/main" id="{6F9AF223-930D-6B0E-87A5-2E57D42C57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564" y="4033909"/>
            <a:ext cx="3524221" cy="2723261"/>
          </a:xfrm>
          <a:prstGeom prst="rect">
            <a:avLst/>
          </a:prstGeom>
        </p:spPr>
      </p:pic>
      <p:sp>
        <p:nvSpPr>
          <p:cNvPr id="15" name="Text Box 19">
            <a:extLst>
              <a:ext uri="{FF2B5EF4-FFF2-40B4-BE49-F238E27FC236}">
                <a16:creationId xmlns:a16="http://schemas.microsoft.com/office/drawing/2014/main" id="{42254D16-872E-77D6-8F83-63DE2DB91525}"/>
              </a:ext>
            </a:extLst>
          </p:cNvPr>
          <p:cNvSpPr txBox="1">
            <a:spLocks noChangeArrowheads="1"/>
          </p:cNvSpPr>
          <p:nvPr/>
        </p:nvSpPr>
        <p:spPr bwMode="auto">
          <a:xfrm>
            <a:off x="1357017" y="3719993"/>
            <a:ext cx="14853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r>
              <a:rPr lang="en-US" altLang="en-US" sz="1600" b="1" dirty="0">
                <a:solidFill>
                  <a:schemeClr val="bg1"/>
                </a:solidFill>
              </a:rPr>
              <a:t>2019-2020</a:t>
            </a:r>
          </a:p>
        </p:txBody>
      </p:sp>
      <p:pic>
        <p:nvPicPr>
          <p:cNvPr id="19" name="Picture 18" descr="Map&#10;&#10;Description automatically generated">
            <a:extLst>
              <a:ext uri="{FF2B5EF4-FFF2-40B4-BE49-F238E27FC236}">
                <a16:creationId xmlns:a16="http://schemas.microsoft.com/office/drawing/2014/main" id="{F1B58852-07EF-E4D8-CD9D-19A492302A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4308" y="4033908"/>
            <a:ext cx="3524221" cy="2723262"/>
          </a:xfrm>
          <a:prstGeom prst="rect">
            <a:avLst/>
          </a:prstGeom>
        </p:spPr>
      </p:pic>
      <p:sp>
        <p:nvSpPr>
          <p:cNvPr id="20" name="Text Box 19">
            <a:extLst>
              <a:ext uri="{FF2B5EF4-FFF2-40B4-BE49-F238E27FC236}">
                <a16:creationId xmlns:a16="http://schemas.microsoft.com/office/drawing/2014/main" id="{68FDD08A-094E-A13A-AA81-0B15B1F4E38C}"/>
              </a:ext>
            </a:extLst>
          </p:cNvPr>
          <p:cNvSpPr txBox="1">
            <a:spLocks noChangeArrowheads="1"/>
          </p:cNvSpPr>
          <p:nvPr/>
        </p:nvSpPr>
        <p:spPr bwMode="auto">
          <a:xfrm>
            <a:off x="9042630" y="3719993"/>
            <a:ext cx="14853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r>
              <a:rPr lang="en-US" altLang="en-US" sz="1600" b="1" dirty="0">
                <a:solidFill>
                  <a:schemeClr val="bg1"/>
                </a:solidFill>
              </a:rPr>
              <a:t>2017-2018</a:t>
            </a:r>
          </a:p>
        </p:txBody>
      </p:sp>
      <p:pic>
        <p:nvPicPr>
          <p:cNvPr id="22" name="Picture 21" descr="Map&#10;&#10;Description automatically generated">
            <a:extLst>
              <a:ext uri="{FF2B5EF4-FFF2-40B4-BE49-F238E27FC236}">
                <a16:creationId xmlns:a16="http://schemas.microsoft.com/office/drawing/2014/main" id="{19AA384A-4B7D-DF68-37CE-B7E1961E3B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2346" y="4031564"/>
            <a:ext cx="3524221" cy="2723261"/>
          </a:xfrm>
          <a:prstGeom prst="rect">
            <a:avLst/>
          </a:prstGeom>
        </p:spPr>
      </p:pic>
      <p:sp>
        <p:nvSpPr>
          <p:cNvPr id="23" name="Text Box 19">
            <a:extLst>
              <a:ext uri="{FF2B5EF4-FFF2-40B4-BE49-F238E27FC236}">
                <a16:creationId xmlns:a16="http://schemas.microsoft.com/office/drawing/2014/main" id="{4978AA2A-A637-455D-4585-E2CC43C0FC59}"/>
              </a:ext>
            </a:extLst>
          </p:cNvPr>
          <p:cNvSpPr txBox="1">
            <a:spLocks noChangeArrowheads="1"/>
          </p:cNvSpPr>
          <p:nvPr/>
        </p:nvSpPr>
        <p:spPr bwMode="auto">
          <a:xfrm>
            <a:off x="5088455" y="3707782"/>
            <a:ext cx="14853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r>
              <a:rPr lang="en-US" altLang="en-US" sz="1600" b="1" dirty="0">
                <a:solidFill>
                  <a:schemeClr val="bg1"/>
                </a:solidFill>
              </a:rPr>
              <a:t>2018-2019</a:t>
            </a:r>
          </a:p>
        </p:txBody>
      </p:sp>
      <p:pic>
        <p:nvPicPr>
          <p:cNvPr id="3" name="Picture 2" descr="Map&#10;&#10;Description automatically generated">
            <a:extLst>
              <a:ext uri="{FF2B5EF4-FFF2-40B4-BE49-F238E27FC236}">
                <a16:creationId xmlns:a16="http://schemas.microsoft.com/office/drawing/2014/main" id="{B7FC39C3-E65B-7B85-C57D-3571B22DA9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147" y="1000515"/>
            <a:ext cx="3524221" cy="2723262"/>
          </a:xfrm>
          <a:prstGeom prst="rect">
            <a:avLst/>
          </a:prstGeom>
        </p:spPr>
      </p:pic>
    </p:spTree>
    <p:extLst>
      <p:ext uri="{BB962C8B-B14F-4D97-AF65-F5344CB8AC3E}">
        <p14:creationId xmlns:p14="http://schemas.microsoft.com/office/powerpoint/2010/main" val="2601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0"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929984" y="2398273"/>
            <a:ext cx="80732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a:solidFill>
                  <a:srgbClr val="FFFF00"/>
                </a:solidFill>
              </a:rPr>
              <a:t>KGS Water Balance / Q-Stable Analysis</a:t>
            </a:r>
          </a:p>
        </p:txBody>
      </p:sp>
    </p:spTree>
    <p:extLst>
      <p:ext uri="{BB962C8B-B14F-4D97-AF65-F5344CB8AC3E}">
        <p14:creationId xmlns:p14="http://schemas.microsoft.com/office/powerpoint/2010/main" val="759378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0"/>
          <p:cNvSpPr txBox="1">
            <a:spLocks noChangeArrowheads="1"/>
          </p:cNvSpPr>
          <p:nvPr/>
        </p:nvSpPr>
        <p:spPr bwMode="auto">
          <a:xfrm>
            <a:off x="149380" y="84697"/>
            <a:ext cx="20008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What is it?</a:t>
            </a:r>
          </a:p>
        </p:txBody>
      </p:sp>
      <p:sp>
        <p:nvSpPr>
          <p:cNvPr id="12" name="Text Box 19"/>
          <p:cNvSpPr txBox="1">
            <a:spLocks noChangeArrowheads="1"/>
          </p:cNvSpPr>
          <p:nvPr/>
        </p:nvSpPr>
        <p:spPr bwMode="auto">
          <a:xfrm>
            <a:off x="576100" y="1019397"/>
            <a:ext cx="10375364" cy="4708981"/>
          </a:xfrm>
          <a:prstGeom prst="rect">
            <a:avLst/>
          </a:prstGeom>
          <a:noFill/>
          <a:ln>
            <a:noFill/>
          </a:ln>
          <a:effec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buFontTx/>
              <a:buChar char="•"/>
            </a:pPr>
            <a:r>
              <a:rPr lang="en-US" altLang="en-US" sz="2000" b="1" dirty="0">
                <a:solidFill>
                  <a:schemeClr val="bg1"/>
                </a:solidFill>
              </a:rPr>
              <a:t>A simple approach to assess the relationship between groundwater usage and water-level change</a:t>
            </a:r>
          </a:p>
          <a:p>
            <a:pPr>
              <a:buFontTx/>
              <a:buChar char="•"/>
            </a:pPr>
            <a:endParaRPr lang="en-US" altLang="en-US" sz="2000" b="1" dirty="0">
              <a:solidFill>
                <a:schemeClr val="bg1"/>
              </a:solidFill>
            </a:endParaRPr>
          </a:p>
          <a:p>
            <a:pPr>
              <a:buFontTx/>
              <a:buChar char="•"/>
            </a:pPr>
            <a:r>
              <a:rPr lang="en-US" altLang="en-US" sz="2000" b="1" dirty="0">
                <a:solidFill>
                  <a:schemeClr val="bg1"/>
                </a:solidFill>
              </a:rPr>
              <a:t>Suited for Ogallala/High Plains aquifer</a:t>
            </a:r>
          </a:p>
          <a:p>
            <a:pPr marL="800100" lvl="1" indent="-342900">
              <a:buFont typeface="Arial" panose="020B0604020202020204" pitchFamily="34" charset="0"/>
              <a:buChar char="◦"/>
            </a:pPr>
            <a:r>
              <a:rPr lang="en-US" altLang="en-US" sz="2000" b="1" dirty="0">
                <a:solidFill>
                  <a:schemeClr val="bg1"/>
                </a:solidFill>
              </a:rPr>
              <a:t>Seasonally pumped </a:t>
            </a:r>
          </a:p>
          <a:p>
            <a:pPr marL="800100" lvl="1" indent="-342900">
              <a:buFont typeface="Arial" panose="020B0604020202020204" pitchFamily="34" charset="0"/>
              <a:buChar char="◦"/>
            </a:pPr>
            <a:r>
              <a:rPr lang="en-US" altLang="en-US" sz="2000" b="1" dirty="0">
                <a:solidFill>
                  <a:schemeClr val="bg1"/>
                </a:solidFill>
              </a:rPr>
              <a:t>Water is at depth</a:t>
            </a:r>
          </a:p>
          <a:p>
            <a:pPr marL="800100" lvl="1" indent="-342900">
              <a:buFont typeface="Arial" panose="020B0604020202020204" pitchFamily="34" charset="0"/>
              <a:buChar char="◦"/>
            </a:pPr>
            <a:r>
              <a:rPr lang="en-US" altLang="en-US" sz="2000" b="1" dirty="0">
                <a:solidFill>
                  <a:schemeClr val="bg1"/>
                </a:solidFill>
              </a:rPr>
              <a:t>Semi-arid region</a:t>
            </a:r>
          </a:p>
          <a:p>
            <a:pPr>
              <a:buFontTx/>
              <a:buChar char="•"/>
            </a:pPr>
            <a:endParaRPr lang="en-US" altLang="en-US" sz="2000" b="1" dirty="0">
              <a:solidFill>
                <a:schemeClr val="bg1"/>
              </a:solidFill>
            </a:endParaRPr>
          </a:p>
          <a:p>
            <a:pPr>
              <a:buFontTx/>
              <a:buChar char="•"/>
            </a:pPr>
            <a:r>
              <a:rPr lang="en-US" altLang="en-US" sz="2000" b="1" dirty="0">
                <a:solidFill>
                  <a:schemeClr val="bg1"/>
                </a:solidFill>
              </a:rPr>
              <a:t>Data driven with no conceptualizations</a:t>
            </a:r>
          </a:p>
          <a:p>
            <a:pPr marL="800100" lvl="1" indent="-342900">
              <a:buFont typeface="Arial" panose="020B0604020202020204" pitchFamily="34" charset="0"/>
              <a:buChar char="◦"/>
            </a:pPr>
            <a:r>
              <a:rPr lang="en-US" altLang="en-US" sz="2000" b="1" dirty="0">
                <a:solidFill>
                  <a:schemeClr val="bg1"/>
                </a:solidFill>
              </a:rPr>
              <a:t>Water use </a:t>
            </a:r>
          </a:p>
          <a:p>
            <a:pPr marL="800100" lvl="1" indent="-342900">
              <a:buFont typeface="Arial" panose="020B0604020202020204" pitchFamily="34" charset="0"/>
              <a:buChar char="◦"/>
            </a:pPr>
            <a:r>
              <a:rPr lang="en-US" altLang="en-US" sz="2000" b="1" dirty="0">
                <a:solidFill>
                  <a:schemeClr val="bg1"/>
                </a:solidFill>
              </a:rPr>
              <a:t>Water-level change</a:t>
            </a:r>
          </a:p>
          <a:p>
            <a:pPr marL="800100" lvl="1" indent="-342900">
              <a:buFont typeface="Arial" panose="020B0604020202020204" pitchFamily="34" charset="0"/>
              <a:buChar char="◦"/>
            </a:pPr>
            <a:endParaRPr lang="en-US" altLang="en-US" sz="2000" b="1" dirty="0">
              <a:solidFill>
                <a:schemeClr val="bg1"/>
              </a:solidFill>
            </a:endParaRPr>
          </a:p>
          <a:p>
            <a:pPr marL="342900" indent="-342900">
              <a:buFont typeface="Arial" panose="020B0604020202020204" pitchFamily="34" charset="0"/>
              <a:buChar char="•"/>
            </a:pPr>
            <a:r>
              <a:rPr lang="en-US" altLang="en-US" sz="2000" b="1" dirty="0">
                <a:solidFill>
                  <a:schemeClr val="bg1"/>
                </a:solidFill>
              </a:rPr>
              <a:t>Butler, J. J., Jr., Whittemore, D. O., Wilson, B. B., &amp; Bohling, G. C. (2016). A new approach for assessing the future of aquifers supporting irrigated agriculture. </a:t>
            </a:r>
            <a:r>
              <a:rPr lang="en-US" altLang="en-US" sz="2000" b="1" dirty="0" err="1">
                <a:solidFill>
                  <a:schemeClr val="bg1"/>
                </a:solidFill>
              </a:rPr>
              <a:t>Geophys</a:t>
            </a:r>
            <a:r>
              <a:rPr lang="en-US" altLang="en-US" sz="2000" b="1" dirty="0">
                <a:solidFill>
                  <a:schemeClr val="bg1"/>
                </a:solidFill>
              </a:rPr>
              <a:t> Researcher Letters, 43 (5), 2004–2010.</a:t>
            </a:r>
          </a:p>
        </p:txBody>
      </p:sp>
    </p:spTree>
    <p:extLst>
      <p:ext uri="{BB962C8B-B14F-4D97-AF65-F5344CB8AC3E}">
        <p14:creationId xmlns:p14="http://schemas.microsoft.com/office/powerpoint/2010/main" val="13768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30679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Water Right Data</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39915"/>
            <a:ext cx="7788231" cy="4087379"/>
          </a:xfrm>
          <a:prstGeom prst="rect">
            <a:avLst/>
          </a:prstGeom>
        </p:spPr>
      </p:pic>
      <p:pic>
        <p:nvPicPr>
          <p:cNvPr id="12" name="Picture 11"/>
          <p:cNvPicPr>
            <a:picLocks noChangeAspect="1"/>
          </p:cNvPicPr>
          <p:nvPr/>
        </p:nvPicPr>
        <p:blipFill>
          <a:blip r:embed="rId4"/>
          <a:stretch>
            <a:fillRect/>
          </a:stretch>
        </p:blipFill>
        <p:spPr>
          <a:xfrm>
            <a:off x="3804280" y="4695287"/>
            <a:ext cx="3705013" cy="1755801"/>
          </a:xfrm>
          <a:prstGeom prst="rect">
            <a:avLst/>
          </a:prstGeom>
        </p:spPr>
      </p:pic>
      <p:pic>
        <p:nvPicPr>
          <p:cNvPr id="8" name="Picture 7"/>
          <p:cNvPicPr>
            <a:picLocks noChangeAspect="1"/>
          </p:cNvPicPr>
          <p:nvPr/>
        </p:nvPicPr>
        <p:blipFill>
          <a:blip r:embed="rId5"/>
          <a:stretch>
            <a:fillRect/>
          </a:stretch>
        </p:blipFill>
        <p:spPr>
          <a:xfrm>
            <a:off x="469367" y="4695287"/>
            <a:ext cx="2591976" cy="1711920"/>
          </a:xfrm>
          <a:prstGeom prst="rect">
            <a:avLst/>
          </a:prstGeom>
        </p:spPr>
      </p:pic>
      <p:sp>
        <p:nvSpPr>
          <p:cNvPr id="4" name="TextBox 3">
            <a:extLst>
              <a:ext uri="{FF2B5EF4-FFF2-40B4-BE49-F238E27FC236}">
                <a16:creationId xmlns:a16="http://schemas.microsoft.com/office/drawing/2014/main" id="{864E803E-19B9-224A-6C54-988F501307CF}"/>
              </a:ext>
            </a:extLst>
          </p:cNvPr>
          <p:cNvSpPr txBox="1"/>
          <p:nvPr/>
        </p:nvSpPr>
        <p:spPr>
          <a:xfrm>
            <a:off x="7742802" y="455833"/>
            <a:ext cx="4227043" cy="5632311"/>
          </a:xfrm>
          <a:prstGeom prst="rect">
            <a:avLst/>
          </a:prstGeom>
          <a:noFill/>
          <a:ln>
            <a:noFill/>
          </a:ln>
        </p:spPr>
        <p:txBody>
          <a:bodyPr wrap="square" rtlCol="0">
            <a:spAutoFit/>
          </a:bodyPr>
          <a:lstStyle/>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bg1"/>
                </a:solidFill>
                <a:effectLst/>
                <a:uLnTx/>
                <a:uFillTx/>
                <a:latin typeface="Arial" charset="0"/>
              </a:rPr>
              <a:t>WRIS / WIMAS</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bg1"/>
                </a:solidFill>
                <a:effectLst/>
                <a:uLnTx/>
                <a:uFillTx/>
                <a:latin typeface="Arial" charset="0"/>
              </a:rPr>
              <a:t>Kansas Department of Agriculture- Division of Water Resources</a:t>
            </a:r>
          </a:p>
          <a:p>
            <a:pPr marR="0" lvl="0" defTabSz="914400" eaLnBrk="1" fontAlgn="base" latinLnBrk="0" hangingPunct="1">
              <a:lnSpc>
                <a:spcPct val="100000"/>
              </a:lnSpc>
              <a:spcBef>
                <a:spcPct val="0"/>
              </a:spcBef>
              <a:spcAft>
                <a:spcPct val="0"/>
              </a:spcAft>
              <a:buClrTx/>
              <a:buSzTx/>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kern="0" dirty="0">
                <a:solidFill>
                  <a:schemeClr val="bg1"/>
                </a:solidFill>
                <a:latin typeface="Arial" charset="0"/>
              </a:rPr>
              <a:t>Annual reported water use</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kern="0" dirty="0">
                <a:solidFill>
                  <a:schemeClr val="bg1"/>
                </a:solidFill>
                <a:latin typeface="Arial" charset="0"/>
              </a:rPr>
              <a:t>Penalties for falsifying or not reporting</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kern="0" dirty="0">
                <a:solidFill>
                  <a:schemeClr val="bg1"/>
                </a:solidFill>
                <a:latin typeface="Arial" charset="0"/>
              </a:rPr>
              <a:t>Over 95% of the wells in the Kansas High Plains aquifer have a flow meter</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kern="0" dirty="0">
                <a:solidFill>
                  <a:schemeClr val="bg1"/>
                </a:solidFill>
                <a:latin typeface="Arial" charset="0"/>
              </a:rPr>
              <a:t>Established meter specification and requirements </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kern="0" dirty="0">
                <a:solidFill>
                  <a:schemeClr val="bg1"/>
                </a:solidFill>
                <a:latin typeface="Arial" charset="0"/>
              </a:rPr>
              <a:t>Kansas water use program in unique in U.S. and the world</a:t>
            </a:r>
          </a:p>
        </p:txBody>
      </p:sp>
    </p:spTree>
    <p:extLst>
      <p:ext uri="{BB962C8B-B14F-4D97-AF65-F5344CB8AC3E}">
        <p14:creationId xmlns:p14="http://schemas.microsoft.com/office/powerpoint/2010/main" val="2787390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48124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Measuring Wells in Kansas</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544" y="1112029"/>
            <a:ext cx="7388336" cy="4560917"/>
          </a:xfrm>
          <a:prstGeom prst="rect">
            <a:avLst/>
          </a:prstGeom>
        </p:spPr>
      </p:pic>
      <p:sp>
        <p:nvSpPr>
          <p:cNvPr id="3" name="TextBox 2">
            <a:extLst>
              <a:ext uri="{FF2B5EF4-FFF2-40B4-BE49-F238E27FC236}">
                <a16:creationId xmlns:a16="http://schemas.microsoft.com/office/drawing/2014/main" id="{1566D313-2327-46DD-951C-49C774C62743}"/>
              </a:ext>
            </a:extLst>
          </p:cNvPr>
          <p:cNvSpPr txBox="1"/>
          <p:nvPr/>
        </p:nvSpPr>
        <p:spPr>
          <a:xfrm>
            <a:off x="7574974" y="793284"/>
            <a:ext cx="4302591" cy="5078313"/>
          </a:xfrm>
          <a:prstGeom prst="rect">
            <a:avLst/>
          </a:prstGeom>
          <a:noFill/>
          <a:ln>
            <a:noFill/>
          </a:ln>
        </p:spPr>
        <p:txBody>
          <a:bodyPr wrap="square" rtlCol="0">
            <a:spAutoFit/>
          </a:bodyPr>
          <a:lstStyle/>
          <a:p>
            <a:pPr marL="342900" lvl="0"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WIZARD</a:t>
            </a:r>
          </a:p>
          <a:p>
            <a:pPr marL="342900" lvl="0" indent="-342900" fontAlgn="base">
              <a:spcBef>
                <a:spcPct val="0"/>
              </a:spcBef>
              <a:spcAft>
                <a:spcPct val="0"/>
              </a:spcAft>
              <a:buFont typeface="Arial" panose="020B0604020202020204" pitchFamily="34" charset="0"/>
              <a:buChar char="•"/>
              <a:defRPr/>
            </a:pPr>
            <a:endParaRPr lang="en-US" b="1" kern="0" dirty="0">
              <a:solidFill>
                <a:schemeClr val="bg1"/>
              </a:solidFill>
              <a:latin typeface="Arial" charset="0"/>
            </a:endParaRPr>
          </a:p>
          <a:p>
            <a:pPr marL="342900" lvl="0"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Kansas Geological Survey</a:t>
            </a:r>
          </a:p>
          <a:p>
            <a:pPr marL="342900" lvl="0" indent="-342900" fontAlgn="base">
              <a:spcBef>
                <a:spcPct val="0"/>
              </a:spcBef>
              <a:spcAft>
                <a:spcPct val="0"/>
              </a:spcAft>
              <a:buFont typeface="Arial" panose="020B0604020202020204" pitchFamily="34" charset="0"/>
              <a:buChar char="•"/>
              <a:defRPr/>
            </a:pPr>
            <a:endParaRPr lang="en-US" b="1" kern="0" dirty="0">
              <a:solidFill>
                <a:schemeClr val="bg1"/>
              </a:solidFill>
              <a:latin typeface="Arial" charset="0"/>
            </a:endParaRPr>
          </a:p>
          <a:p>
            <a:pPr marL="342900" lvl="0"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Depth-to-water measurements</a:t>
            </a:r>
          </a:p>
          <a:p>
            <a:pPr marL="342900" lvl="0" indent="-342900" fontAlgn="base">
              <a:spcBef>
                <a:spcPct val="0"/>
              </a:spcBef>
              <a:spcAft>
                <a:spcPct val="0"/>
              </a:spcAft>
              <a:buFont typeface="Arial" panose="020B0604020202020204" pitchFamily="34" charset="0"/>
              <a:buChar char="•"/>
              <a:defRPr/>
            </a:pPr>
            <a:endParaRPr lang="en-US" b="1" kern="0" dirty="0">
              <a:solidFill>
                <a:schemeClr val="bg1"/>
              </a:solidFill>
              <a:latin typeface="Arial" charset="0"/>
            </a:endParaRPr>
          </a:p>
          <a:p>
            <a:pPr marL="342900" lvl="0"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Wells measured by GMDs 2 and 5, KDA-DWR, USGS, and the KGS </a:t>
            </a:r>
          </a:p>
          <a:p>
            <a:pPr marL="342900" lvl="0" indent="-342900" fontAlgn="base">
              <a:spcBef>
                <a:spcPct val="0"/>
              </a:spcBef>
              <a:spcAft>
                <a:spcPct val="0"/>
              </a:spcAft>
              <a:buFont typeface="Arial" panose="020B0604020202020204" pitchFamily="34" charset="0"/>
              <a:buChar char="•"/>
              <a:defRPr/>
            </a:pPr>
            <a:endParaRPr lang="en-US" b="1" kern="0" dirty="0">
              <a:solidFill>
                <a:schemeClr val="bg1"/>
              </a:solidFill>
              <a:latin typeface="Arial" charset="0"/>
            </a:endParaRPr>
          </a:p>
          <a:p>
            <a:pPr marL="342900" lvl="0"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Cooperative Water Level Network</a:t>
            </a:r>
          </a:p>
          <a:p>
            <a:pPr marL="800100" lvl="1"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~1,400 wells</a:t>
            </a:r>
          </a:p>
          <a:p>
            <a:pPr marL="800100" lvl="1"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Focused on High Plains aquifer</a:t>
            </a:r>
          </a:p>
          <a:p>
            <a:pPr marL="800100" lvl="1"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Annual measurements by the KGS and KDA-DWR</a:t>
            </a:r>
          </a:p>
          <a:p>
            <a:pPr marL="800100" lvl="1"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Regional aquifer characterizations</a:t>
            </a:r>
          </a:p>
          <a:p>
            <a:pPr marL="342900" lvl="0" indent="-342900" fontAlgn="base">
              <a:spcBef>
                <a:spcPct val="0"/>
              </a:spcBef>
              <a:spcAft>
                <a:spcPct val="0"/>
              </a:spcAft>
              <a:buFont typeface="Arial" panose="020B0604020202020204" pitchFamily="34" charset="0"/>
              <a:buChar char="•"/>
              <a:defRPr/>
            </a:pPr>
            <a:endParaRPr lang="en-US" b="1" kern="0" dirty="0">
              <a:solidFill>
                <a:schemeClr val="bg1"/>
              </a:solidFill>
              <a:latin typeface="Arial" charset="0"/>
            </a:endParaRPr>
          </a:p>
        </p:txBody>
      </p:sp>
    </p:spTree>
    <p:extLst>
      <p:ext uri="{BB962C8B-B14F-4D97-AF65-F5344CB8AC3E}">
        <p14:creationId xmlns:p14="http://schemas.microsoft.com/office/powerpoint/2010/main" val="2016814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49102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Kansas Index Well Program</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9" name="Text Box 19"/>
          <p:cNvSpPr txBox="1">
            <a:spLocks noChangeArrowheads="1"/>
          </p:cNvSpPr>
          <p:nvPr/>
        </p:nvSpPr>
        <p:spPr bwMode="auto">
          <a:xfrm>
            <a:off x="832644" y="4576535"/>
            <a:ext cx="478258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buFontTx/>
              <a:buChar char="•"/>
            </a:pPr>
            <a:r>
              <a:rPr lang="en-US" altLang="en-US" sz="1600" b="1" dirty="0">
                <a:solidFill>
                  <a:schemeClr val="bg1"/>
                </a:solidFill>
              </a:rPr>
              <a:t>First installed in 2007 through the Kansas Water Plan Fund</a:t>
            </a:r>
          </a:p>
          <a:p>
            <a:pPr>
              <a:buFontTx/>
              <a:buChar char="•"/>
            </a:pPr>
            <a:endParaRPr lang="en-US" altLang="en-US" sz="1600" b="1" dirty="0">
              <a:solidFill>
                <a:schemeClr val="bg1"/>
              </a:solidFill>
            </a:endParaRPr>
          </a:p>
          <a:p>
            <a:pPr>
              <a:buFontTx/>
              <a:buChar char="•"/>
            </a:pPr>
            <a:r>
              <a:rPr lang="en-US" altLang="en-US" sz="1600" b="1" dirty="0">
                <a:solidFill>
                  <a:schemeClr val="bg1"/>
                </a:solidFill>
              </a:rPr>
              <a:t>Continuous, real-time water-level recordings</a:t>
            </a:r>
          </a:p>
          <a:p>
            <a:pPr>
              <a:buFontTx/>
              <a:buChar char="•"/>
            </a:pPr>
            <a:endParaRPr lang="en-US" altLang="en-US" sz="1600" b="1" dirty="0">
              <a:solidFill>
                <a:schemeClr val="bg1"/>
              </a:solidFill>
            </a:endParaRPr>
          </a:p>
          <a:p>
            <a:pPr>
              <a:buFontTx/>
              <a:buChar char="•"/>
            </a:pPr>
            <a:r>
              <a:rPr lang="en-US" altLang="en-US" sz="1600" b="1" dirty="0">
                <a:solidFill>
                  <a:schemeClr val="bg1"/>
                </a:solidFill>
              </a:rPr>
              <a:t>Characterizations at the local scale</a:t>
            </a:r>
          </a:p>
          <a:p>
            <a:pPr>
              <a:buFontTx/>
              <a:buChar char="•"/>
            </a:pPr>
            <a:endParaRPr lang="en-US" altLang="en-US" sz="1600" b="1" dirty="0">
              <a:solidFill>
                <a:schemeClr val="bg1"/>
              </a:solidFill>
            </a:endParaRPr>
          </a:p>
          <a:p>
            <a:pPr>
              <a:buFontTx/>
              <a:buChar char="•"/>
            </a:pPr>
            <a:r>
              <a:rPr lang="en-US" altLang="en-US" sz="1600" b="1" dirty="0">
                <a:solidFill>
                  <a:schemeClr val="bg1"/>
                </a:solidFill>
              </a:rPr>
              <a:t>New Ogallala/Dakota nest sites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5635" y="1561084"/>
            <a:ext cx="4230176" cy="3172635"/>
          </a:xfrm>
          <a:prstGeom prst="rect">
            <a:avLst/>
          </a:prstGeom>
        </p:spPr>
      </p:pic>
      <p:pic>
        <p:nvPicPr>
          <p:cNvPr id="4" name="Picture 3" descr="Diagram&#10;&#10;Description automatically generated">
            <a:extLst>
              <a:ext uri="{FF2B5EF4-FFF2-40B4-BE49-F238E27FC236}">
                <a16:creationId xmlns:a16="http://schemas.microsoft.com/office/drawing/2014/main" id="{5D3D171F-DA00-76FE-913D-FFB3E354B24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155" y="800485"/>
            <a:ext cx="6837437" cy="3597930"/>
          </a:xfrm>
          <a:prstGeom prst="rect">
            <a:avLst/>
          </a:prstGeom>
        </p:spPr>
      </p:pic>
      <p:sp>
        <p:nvSpPr>
          <p:cNvPr id="3" name="Oval 2">
            <a:extLst>
              <a:ext uri="{FF2B5EF4-FFF2-40B4-BE49-F238E27FC236}">
                <a16:creationId xmlns:a16="http://schemas.microsoft.com/office/drawing/2014/main" id="{338882DB-9087-ACFC-E069-DEBB221AAA7D}"/>
              </a:ext>
            </a:extLst>
          </p:cNvPr>
          <p:cNvSpPr/>
          <p:nvPr/>
        </p:nvSpPr>
        <p:spPr>
          <a:xfrm rot="1308123">
            <a:off x="609589" y="3500098"/>
            <a:ext cx="779721" cy="3947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31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815842-4CE5-E016-EC5C-C42AC56085A8}"/>
              </a:ext>
            </a:extLst>
          </p:cNvPr>
          <p:cNvPicPr>
            <a:picLocks noChangeAspect="1"/>
          </p:cNvPicPr>
          <p:nvPr/>
        </p:nvPicPr>
        <p:blipFill>
          <a:blip r:embed="rId3"/>
          <a:stretch>
            <a:fillRect/>
          </a:stretch>
        </p:blipFill>
        <p:spPr>
          <a:xfrm>
            <a:off x="7601779" y="508597"/>
            <a:ext cx="4021595" cy="3680203"/>
          </a:xfrm>
          <a:prstGeom prst="rect">
            <a:avLst/>
          </a:prstGeom>
        </p:spPr>
      </p:pic>
      <p:pic>
        <p:nvPicPr>
          <p:cNvPr id="4" name="Picture 3" descr="Diagram&#10;&#10;Description automatically generated">
            <a:extLst>
              <a:ext uri="{FF2B5EF4-FFF2-40B4-BE49-F238E27FC236}">
                <a16:creationId xmlns:a16="http://schemas.microsoft.com/office/drawing/2014/main" id="{CBAF4222-1D67-5A8B-E7E1-B779ABDBB89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155" y="800485"/>
            <a:ext cx="6837437" cy="3597930"/>
          </a:xfrm>
          <a:prstGeom prst="rect">
            <a:avLst/>
          </a:prstGeom>
        </p:spPr>
      </p:pic>
      <p:sp>
        <p:nvSpPr>
          <p:cNvPr id="2" name="Text Box 10"/>
          <p:cNvSpPr txBox="1">
            <a:spLocks noChangeArrowheads="1"/>
          </p:cNvSpPr>
          <p:nvPr/>
        </p:nvSpPr>
        <p:spPr bwMode="auto">
          <a:xfrm>
            <a:off x="222155" y="164714"/>
            <a:ext cx="49102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Kansas Index Well Program</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8" name="Picture 7">
            <a:extLst>
              <a:ext uri="{FF2B5EF4-FFF2-40B4-BE49-F238E27FC236}">
                <a16:creationId xmlns:a16="http://schemas.microsoft.com/office/drawing/2014/main" id="{8F93808D-3473-D96B-DFA8-454918B9FF49}"/>
              </a:ext>
            </a:extLst>
          </p:cNvPr>
          <p:cNvPicPr>
            <a:picLocks noChangeAspect="1"/>
          </p:cNvPicPr>
          <p:nvPr/>
        </p:nvPicPr>
        <p:blipFill>
          <a:blip r:embed="rId5"/>
          <a:stretch>
            <a:fillRect/>
          </a:stretch>
        </p:blipFill>
        <p:spPr>
          <a:xfrm>
            <a:off x="4085202" y="1086770"/>
            <a:ext cx="4021595" cy="5432311"/>
          </a:xfrm>
          <a:prstGeom prst="rect">
            <a:avLst/>
          </a:prstGeom>
        </p:spPr>
      </p:pic>
    </p:spTree>
    <p:extLst>
      <p:ext uri="{BB962C8B-B14F-4D97-AF65-F5344CB8AC3E}">
        <p14:creationId xmlns:p14="http://schemas.microsoft.com/office/powerpoint/2010/main" val="142656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84995" y="0"/>
            <a:ext cx="5939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1991 to 2020 Normal Precipitation</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9" name="Picture 8" descr="Map&#10;&#10;Description automatically generated">
            <a:extLst>
              <a:ext uri="{FF2B5EF4-FFF2-40B4-BE49-F238E27FC236}">
                <a16:creationId xmlns:a16="http://schemas.microsoft.com/office/drawing/2014/main" id="{CF2DAA71-25DE-5378-245E-C56A95DB08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282" y="924665"/>
            <a:ext cx="8904303" cy="5008670"/>
          </a:xfrm>
          <a:prstGeom prst="rect">
            <a:avLst/>
          </a:prstGeom>
        </p:spPr>
      </p:pic>
    </p:spTree>
    <p:extLst>
      <p:ext uri="{BB962C8B-B14F-4D97-AF65-F5344CB8AC3E}">
        <p14:creationId xmlns:p14="http://schemas.microsoft.com/office/powerpoint/2010/main" val="3908024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14266"/>
            <a:ext cx="76520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lvl="0" eaLnBrk="1" hangingPunct="1"/>
            <a:r>
              <a:rPr lang="en-US" altLang="en-US" sz="2800" b="1" dirty="0">
                <a:solidFill>
                  <a:srgbClr val="FFFF00"/>
                </a:solidFill>
                <a:latin typeface="Arial" panose="020B0604020202020204" pitchFamily="34" charset="0"/>
                <a:cs typeface="Arial" panose="020B0604020202020204" pitchFamily="34" charset="0"/>
              </a:rPr>
              <a:t>Water-Level Change vs Reported Water Use</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15" name="Text Box 6"/>
          <p:cNvSpPr txBox="1">
            <a:spLocks noChangeArrowheads="1"/>
          </p:cNvSpPr>
          <p:nvPr/>
        </p:nvSpPr>
        <p:spPr bwMode="auto">
          <a:xfrm>
            <a:off x="1035719" y="936432"/>
            <a:ext cx="426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000" b="1" dirty="0">
                <a:solidFill>
                  <a:srgbClr val="FFFFFF"/>
                </a:solidFill>
              </a:rPr>
              <a:t>Water-Level Change</a:t>
            </a:r>
            <a:endParaRPr lang="en-US" altLang="en-US" sz="2000" dirty="0">
              <a:solidFill>
                <a:srgbClr val="FFFFFF"/>
              </a:solidFill>
            </a:endParaRPr>
          </a:p>
        </p:txBody>
      </p:sp>
      <p:sp>
        <p:nvSpPr>
          <p:cNvPr id="9" name="Text Box 6"/>
          <p:cNvSpPr txBox="1">
            <a:spLocks noChangeArrowheads="1"/>
          </p:cNvSpPr>
          <p:nvPr/>
        </p:nvSpPr>
        <p:spPr bwMode="auto">
          <a:xfrm>
            <a:off x="2873955" y="6118098"/>
            <a:ext cx="60357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b="1" dirty="0">
                <a:solidFill>
                  <a:srgbClr val="FFFFFF"/>
                </a:solidFill>
              </a:rPr>
              <a:t>How far out of whack are we?</a:t>
            </a:r>
            <a:endParaRPr lang="en-US" altLang="en-US" dirty="0">
              <a:solidFill>
                <a:srgbClr val="FFFFFF"/>
              </a:solidFill>
            </a:endParaRPr>
          </a:p>
        </p:txBody>
      </p:sp>
      <p:sp>
        <p:nvSpPr>
          <p:cNvPr id="11" name="Text Box 6"/>
          <p:cNvSpPr txBox="1">
            <a:spLocks noChangeArrowheads="1"/>
          </p:cNvSpPr>
          <p:nvPr/>
        </p:nvSpPr>
        <p:spPr bwMode="auto">
          <a:xfrm>
            <a:off x="7068417" y="934084"/>
            <a:ext cx="426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000" b="1" dirty="0">
                <a:solidFill>
                  <a:srgbClr val="FFFFFF"/>
                </a:solidFill>
              </a:rPr>
              <a:t>Groundwater Use</a:t>
            </a:r>
            <a:endParaRPr lang="en-US" altLang="en-US" sz="2000" dirty="0">
              <a:solidFill>
                <a:srgbClr val="FFFFFF"/>
              </a:solidFill>
            </a:endParaRPr>
          </a:p>
        </p:txBody>
      </p:sp>
      <p:pic>
        <p:nvPicPr>
          <p:cNvPr id="3" name="Picture 2">
            <a:extLst>
              <a:ext uri="{FF2B5EF4-FFF2-40B4-BE49-F238E27FC236}">
                <a16:creationId xmlns:a16="http://schemas.microsoft.com/office/drawing/2014/main" id="{3C7C1F7D-C444-EA18-E6A5-196E44011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 y="1554480"/>
            <a:ext cx="5727371" cy="4425696"/>
          </a:xfrm>
          <a:prstGeom prst="rect">
            <a:avLst/>
          </a:prstGeom>
        </p:spPr>
      </p:pic>
      <p:pic>
        <p:nvPicPr>
          <p:cNvPr id="4" name="Picture 3">
            <a:extLst>
              <a:ext uri="{FF2B5EF4-FFF2-40B4-BE49-F238E27FC236}">
                <a16:creationId xmlns:a16="http://schemas.microsoft.com/office/drawing/2014/main" id="{6D118134-6D6B-615C-053C-70DDC16B1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496" y="1554480"/>
            <a:ext cx="5727371" cy="4425696"/>
          </a:xfrm>
          <a:prstGeom prst="rect">
            <a:avLst/>
          </a:prstGeom>
        </p:spPr>
      </p:pic>
    </p:spTree>
    <p:extLst>
      <p:ext uri="{BB962C8B-B14F-4D97-AF65-F5344CB8AC3E}">
        <p14:creationId xmlns:p14="http://schemas.microsoft.com/office/powerpoint/2010/main" val="378559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F6BA2C0-3B23-D6F5-8E9D-2F329F7EB5F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6177" y="501890"/>
            <a:ext cx="5020480" cy="2641829"/>
          </a:xfrm>
          <a:prstGeom prst="rect">
            <a:avLst/>
          </a:prstGeom>
        </p:spPr>
      </p:pic>
      <p:sp>
        <p:nvSpPr>
          <p:cNvPr id="2" name="Text Box 10"/>
          <p:cNvSpPr txBox="1">
            <a:spLocks noChangeArrowheads="1"/>
          </p:cNvSpPr>
          <p:nvPr/>
        </p:nvSpPr>
        <p:spPr bwMode="auto">
          <a:xfrm>
            <a:off x="222155" y="164714"/>
            <a:ext cx="64940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Kansas Index Well- Recovery Curves</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3" name="Rectangle 2"/>
          <p:cNvSpPr/>
          <p:nvPr/>
        </p:nvSpPr>
        <p:spPr>
          <a:xfrm>
            <a:off x="1060335" y="5595751"/>
            <a:ext cx="4370866" cy="923330"/>
          </a:xfrm>
          <a:prstGeom prst="rect">
            <a:avLst/>
          </a:prstGeom>
        </p:spPr>
        <p:txBody>
          <a:bodyPr wrap="square">
            <a:spAutoFit/>
          </a:bodyPr>
          <a:lstStyle/>
          <a:p>
            <a:pPr algn="ctr"/>
            <a:r>
              <a:rPr lang="en-US" altLang="en-US" b="1" dirty="0">
                <a:solidFill>
                  <a:schemeClr val="bg1"/>
                </a:solidFill>
              </a:rPr>
              <a:t>Over the last decade, end-of-season recovery is similar regardless of past pumping or climatic conditions</a:t>
            </a:r>
          </a:p>
        </p:txBody>
      </p:sp>
      <p:pic>
        <p:nvPicPr>
          <p:cNvPr id="13" name="Picture 12">
            <a:extLst>
              <a:ext uri="{FF2B5EF4-FFF2-40B4-BE49-F238E27FC236}">
                <a16:creationId xmlns:a16="http://schemas.microsoft.com/office/drawing/2014/main" id="{FB2A9A48-EFC9-7B4F-6FC3-91FB6D1558A5}"/>
              </a:ext>
            </a:extLst>
          </p:cNvPr>
          <p:cNvPicPr>
            <a:picLocks noChangeAspect="1"/>
          </p:cNvPicPr>
          <p:nvPr/>
        </p:nvPicPr>
        <p:blipFill>
          <a:blip r:embed="rId4"/>
          <a:stretch>
            <a:fillRect/>
          </a:stretch>
        </p:blipFill>
        <p:spPr>
          <a:xfrm>
            <a:off x="7976404" y="3460955"/>
            <a:ext cx="2390479" cy="3088996"/>
          </a:xfrm>
          <a:prstGeom prst="rect">
            <a:avLst/>
          </a:prstGeom>
        </p:spPr>
      </p:pic>
      <p:pic>
        <p:nvPicPr>
          <p:cNvPr id="7" name="Picture 6">
            <a:extLst>
              <a:ext uri="{FF2B5EF4-FFF2-40B4-BE49-F238E27FC236}">
                <a16:creationId xmlns:a16="http://schemas.microsoft.com/office/drawing/2014/main" id="{6D291125-C36E-4198-88A8-F7962F0545C1}"/>
              </a:ext>
            </a:extLst>
          </p:cNvPr>
          <p:cNvPicPr>
            <a:picLocks noChangeAspect="1"/>
          </p:cNvPicPr>
          <p:nvPr/>
        </p:nvPicPr>
        <p:blipFill>
          <a:blip r:embed="rId5"/>
          <a:stretch>
            <a:fillRect/>
          </a:stretch>
        </p:blipFill>
        <p:spPr>
          <a:xfrm>
            <a:off x="639376" y="884202"/>
            <a:ext cx="5212784" cy="4543958"/>
          </a:xfrm>
          <a:prstGeom prst="rect">
            <a:avLst/>
          </a:prstGeom>
          <a:solidFill>
            <a:schemeClr val="bg1"/>
          </a:solidFill>
        </p:spPr>
      </p:pic>
    </p:spTree>
    <p:extLst>
      <p:ext uri="{BB962C8B-B14F-4D97-AF65-F5344CB8AC3E}">
        <p14:creationId xmlns:p14="http://schemas.microsoft.com/office/powerpoint/2010/main" val="27562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81098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Index Wells Recovery Curves, Thomas County</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10" name="TextBox 9"/>
          <p:cNvSpPr txBox="1"/>
          <p:nvPr/>
        </p:nvSpPr>
        <p:spPr>
          <a:xfrm>
            <a:off x="6930417" y="997051"/>
            <a:ext cx="4735861" cy="5355312"/>
          </a:xfrm>
          <a:prstGeom prst="rect">
            <a:avLst/>
          </a:prstGeom>
          <a:solidFill>
            <a:schemeClr val="bg1">
              <a:lumMod val="95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Water level change starting at the end-of-season pumping (September to </a:t>
            </a:r>
            <a:r>
              <a:rPr lang="en-US" dirty="0" err="1">
                <a:latin typeface="Arial" panose="020B0604020202020204" pitchFamily="34" charset="0"/>
                <a:cs typeface="Arial" panose="020B0604020202020204" pitchFamily="34" charset="0"/>
              </a:rPr>
              <a:t>April~June</a:t>
            </a:r>
            <a:r>
              <a:rPr lang="en-U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Recovery is similar each year</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“Net Inflow”</a:t>
            </a:r>
          </a:p>
          <a:p>
            <a:pPr lvl="1"/>
            <a:r>
              <a:rPr lang="en-US" dirty="0">
                <a:latin typeface="Arial" panose="020B0604020202020204" pitchFamily="34" charset="0"/>
                <a:cs typeface="Arial" panose="020B0604020202020204" pitchFamily="34" charset="0"/>
              </a:rPr>
              <a:t>Everything flowing in and out of the aquifer except pumping</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082816" y="3766996"/>
            <a:ext cx="4431061" cy="2247409"/>
          </a:xfrm>
          <a:prstGeom prst="rect">
            <a:avLst/>
          </a:prstGeom>
        </p:spPr>
      </p:pic>
      <p:pic>
        <p:nvPicPr>
          <p:cNvPr id="3" name="Picture 2"/>
          <p:cNvPicPr>
            <a:picLocks noChangeAspect="1"/>
          </p:cNvPicPr>
          <p:nvPr/>
        </p:nvPicPr>
        <p:blipFill>
          <a:blip r:embed="rId3"/>
          <a:stretch>
            <a:fillRect/>
          </a:stretch>
        </p:blipFill>
        <p:spPr>
          <a:xfrm>
            <a:off x="1148533" y="1733957"/>
            <a:ext cx="4950118" cy="3950574"/>
          </a:xfrm>
          <a:prstGeom prst="rect">
            <a:avLst/>
          </a:prstGeom>
        </p:spPr>
      </p:pic>
    </p:spTree>
    <p:extLst>
      <p:ext uri="{BB962C8B-B14F-4D97-AF65-F5344CB8AC3E}">
        <p14:creationId xmlns:p14="http://schemas.microsoft.com/office/powerpoint/2010/main" val="4208321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75611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charset="0"/>
                <a:ea typeface="+mn-ea"/>
                <a:cs typeface="+mn-cs"/>
              </a:rPr>
              <a:t>Status of the High Plains Aquifer in Kansas</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uLnTx/>
                <a:uFillTx/>
                <a:latin typeface="Arial" charset="0"/>
                <a:ea typeface="+mn-ea"/>
                <a:cs typeface="+mn-cs"/>
              </a:rPr>
              <a:t>Kansas Geological Survey</a:t>
            </a:r>
          </a:p>
        </p:txBody>
      </p:sp>
      <p:sp>
        <p:nvSpPr>
          <p:cNvPr id="10" name="Text Box 19"/>
          <p:cNvSpPr txBox="1">
            <a:spLocks noChangeArrowheads="1"/>
          </p:cNvSpPr>
          <p:nvPr/>
        </p:nvSpPr>
        <p:spPr bwMode="auto">
          <a:xfrm>
            <a:off x="271549" y="631622"/>
            <a:ext cx="94846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Arial" charset="0"/>
                <a:ea typeface="+mn-ea"/>
                <a:cs typeface="+mn-cs"/>
              </a:rPr>
              <a:t>KGS Technical Series 22- http://www.kgs.ku.edu/Publications/Bulletins/TS22/index.html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511" y="1541612"/>
            <a:ext cx="3404219" cy="4406033"/>
          </a:xfrm>
          <a:prstGeom prst="rect">
            <a:avLst/>
          </a:prstGeom>
        </p:spPr>
      </p:pic>
      <p:sp>
        <p:nvSpPr>
          <p:cNvPr id="7" name="TextBox 6"/>
          <p:cNvSpPr txBox="1"/>
          <p:nvPr/>
        </p:nvSpPr>
        <p:spPr>
          <a:xfrm>
            <a:off x="6435635" y="1122530"/>
            <a:ext cx="4705681" cy="5570756"/>
          </a:xfrm>
          <a:prstGeom prst="rect">
            <a:avLst/>
          </a:prstGeom>
          <a:solidFill>
            <a:schemeClr val="bg1">
              <a:lumMod val="95000"/>
            </a:schemeClr>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Western Kansas GMD3, 2010 to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R-squared = 0.81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water level change = -1.65 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reported use = 1,779,092 AF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Percent reduction for stable water levels: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conditions = 23%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Drought (2011)       = 42%</a:t>
            </a:r>
          </a:p>
        </p:txBody>
      </p:sp>
      <p:pic>
        <p:nvPicPr>
          <p:cNvPr id="3" name="Picture 2">
            <a:extLst>
              <a:ext uri="{FF2B5EF4-FFF2-40B4-BE49-F238E27FC236}">
                <a16:creationId xmlns:a16="http://schemas.microsoft.com/office/drawing/2014/main" id="{7B15A2B9-7177-FF39-35A8-CB47B0360767}"/>
              </a:ext>
            </a:extLst>
          </p:cNvPr>
          <p:cNvPicPr>
            <a:picLocks noChangeAspect="1"/>
          </p:cNvPicPr>
          <p:nvPr/>
        </p:nvPicPr>
        <p:blipFill>
          <a:blip r:embed="rId4"/>
          <a:stretch>
            <a:fillRect/>
          </a:stretch>
        </p:blipFill>
        <p:spPr>
          <a:xfrm>
            <a:off x="6498102" y="1249777"/>
            <a:ext cx="4580746" cy="2752879"/>
          </a:xfrm>
          <a:prstGeom prst="rect">
            <a:avLst/>
          </a:prstGeom>
        </p:spPr>
      </p:pic>
      <p:sp>
        <p:nvSpPr>
          <p:cNvPr id="8" name="TextBox 7">
            <a:extLst>
              <a:ext uri="{FF2B5EF4-FFF2-40B4-BE49-F238E27FC236}">
                <a16:creationId xmlns:a16="http://schemas.microsoft.com/office/drawing/2014/main" id="{B27B79F0-366B-3651-B477-730FCBD9DC0D}"/>
              </a:ext>
            </a:extLst>
          </p:cNvPr>
          <p:cNvSpPr txBox="1"/>
          <p:nvPr/>
        </p:nvSpPr>
        <p:spPr>
          <a:xfrm>
            <a:off x="8934276" y="1652436"/>
            <a:ext cx="1831784" cy="338554"/>
          </a:xfrm>
          <a:prstGeom prst="rect">
            <a:avLst/>
          </a:prstGeom>
          <a:noFill/>
        </p:spPr>
        <p:txBody>
          <a:bodyPr wrap="none" rtlCol="0">
            <a:spAutoFit/>
          </a:bodyPr>
          <a:lstStyle/>
          <a:p>
            <a:r>
              <a:rPr lang="en-US" sz="1600" b="1" dirty="0"/>
              <a:t>Average Conditions</a:t>
            </a:r>
          </a:p>
        </p:txBody>
      </p:sp>
      <p:cxnSp>
        <p:nvCxnSpPr>
          <p:cNvPr id="11" name="Straight Arrow Connector 10">
            <a:extLst>
              <a:ext uri="{FF2B5EF4-FFF2-40B4-BE49-F238E27FC236}">
                <a16:creationId xmlns:a16="http://schemas.microsoft.com/office/drawing/2014/main" id="{854C2056-12C9-B8A0-ECAD-01A8B20EBA6B}"/>
              </a:ext>
            </a:extLst>
          </p:cNvPr>
          <p:cNvCxnSpPr/>
          <p:nvPr/>
        </p:nvCxnSpPr>
        <p:spPr>
          <a:xfrm flipH="1">
            <a:off x="8724550" y="1996580"/>
            <a:ext cx="1124125" cy="3775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3D176A0-D3D2-06CB-138F-879703DEE721}"/>
              </a:ext>
            </a:extLst>
          </p:cNvPr>
          <p:cNvSpPr txBox="1"/>
          <p:nvPr/>
        </p:nvSpPr>
        <p:spPr>
          <a:xfrm>
            <a:off x="6989428" y="2782333"/>
            <a:ext cx="1079463" cy="338554"/>
          </a:xfrm>
          <a:prstGeom prst="rect">
            <a:avLst/>
          </a:prstGeom>
          <a:noFill/>
        </p:spPr>
        <p:txBody>
          <a:bodyPr wrap="none" rtlCol="0">
            <a:spAutoFit/>
          </a:bodyPr>
          <a:lstStyle/>
          <a:p>
            <a:r>
              <a:rPr lang="en-US" sz="1600" b="1" dirty="0"/>
              <a:t>Net Inflow</a:t>
            </a:r>
          </a:p>
        </p:txBody>
      </p:sp>
      <p:cxnSp>
        <p:nvCxnSpPr>
          <p:cNvPr id="13" name="Straight Arrow Connector 12">
            <a:extLst>
              <a:ext uri="{FF2B5EF4-FFF2-40B4-BE49-F238E27FC236}">
                <a16:creationId xmlns:a16="http://schemas.microsoft.com/office/drawing/2014/main" id="{28EF177A-BD8E-F8AC-A902-8CCDA7768052}"/>
              </a:ext>
            </a:extLst>
          </p:cNvPr>
          <p:cNvCxnSpPr>
            <a:cxnSpLocks/>
            <a:stCxn id="12" idx="0"/>
          </p:cNvCxnSpPr>
          <p:nvPr/>
        </p:nvCxnSpPr>
        <p:spPr>
          <a:xfrm flipV="1">
            <a:off x="7529160" y="1853967"/>
            <a:ext cx="0" cy="92836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9EB14E4-907D-6160-440F-34608939FF1E}"/>
              </a:ext>
            </a:extLst>
          </p:cNvPr>
          <p:cNvSpPr txBox="1"/>
          <p:nvPr/>
        </p:nvSpPr>
        <p:spPr>
          <a:xfrm>
            <a:off x="9465264" y="2224372"/>
            <a:ext cx="1297278" cy="338554"/>
          </a:xfrm>
          <a:prstGeom prst="rect">
            <a:avLst/>
          </a:prstGeom>
          <a:noFill/>
        </p:spPr>
        <p:txBody>
          <a:bodyPr wrap="none" rtlCol="0">
            <a:spAutoFit/>
          </a:bodyPr>
          <a:lstStyle/>
          <a:p>
            <a:r>
              <a:rPr lang="en-US" sz="1600" b="1" dirty="0"/>
              <a:t>Specific Yield</a:t>
            </a:r>
          </a:p>
        </p:txBody>
      </p:sp>
      <p:cxnSp>
        <p:nvCxnSpPr>
          <p:cNvPr id="18" name="Straight Arrow Connector 17">
            <a:extLst>
              <a:ext uri="{FF2B5EF4-FFF2-40B4-BE49-F238E27FC236}">
                <a16:creationId xmlns:a16="http://schemas.microsoft.com/office/drawing/2014/main" id="{A77076E7-74CD-CC68-5211-00C7B0450F0E}"/>
              </a:ext>
            </a:extLst>
          </p:cNvPr>
          <p:cNvCxnSpPr>
            <a:cxnSpLocks/>
            <a:stCxn id="17" idx="2"/>
          </p:cNvCxnSpPr>
          <p:nvPr/>
        </p:nvCxnSpPr>
        <p:spPr>
          <a:xfrm flipH="1">
            <a:off x="9605394" y="2562926"/>
            <a:ext cx="508509" cy="3962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92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57950" y="775421"/>
            <a:ext cx="5438394" cy="5755422"/>
          </a:xfrm>
          <a:prstGeom prst="rect">
            <a:avLst/>
          </a:prstGeom>
          <a:solidFill>
            <a:schemeClr val="bg1">
              <a:lumMod val="95000"/>
            </a:schemeClr>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R-squared = 0.74, P = 0.0007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water level change = -3.35 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total reported use = 18,941 AF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Percent reduction for stable water levels: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conditions = 17%</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Drought (2012)       = 30%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Benefits f</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rom its position relative to the Ark River</a:t>
            </a:r>
          </a:p>
        </p:txBody>
      </p:sp>
      <p:sp>
        <p:nvSpPr>
          <p:cNvPr id="2" name="Text Box 10"/>
          <p:cNvSpPr txBox="1">
            <a:spLocks noChangeArrowheads="1"/>
          </p:cNvSpPr>
          <p:nvPr/>
        </p:nvSpPr>
        <p:spPr bwMode="auto">
          <a:xfrm>
            <a:off x="222155" y="164714"/>
            <a:ext cx="39805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charset="0"/>
                <a:ea typeface="+mn-ea"/>
                <a:cs typeface="Times New Roman" charset="0"/>
              </a:rPr>
              <a:t>Circle Land and Cattle</a:t>
            </a:r>
            <a:endParaRPr kumimoji="0" lang="en-US" altLang="en-US" sz="2800" b="1" i="0" u="none" strike="noStrike" kern="1200" cap="none" spc="0" normalizeH="0" baseline="0" noProof="0" dirty="0">
              <a:ln>
                <a:noFill/>
              </a:ln>
              <a:solidFill>
                <a:srgbClr val="FFFF00"/>
              </a:solidFill>
              <a:effectLst/>
              <a:uLnTx/>
              <a:uFillTx/>
              <a:latin typeface="Arial" charset="0"/>
              <a:ea typeface="+mn-ea"/>
              <a:cs typeface="+mn-cs"/>
            </a:endParaRP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uLnTx/>
                <a:uFillTx/>
                <a:latin typeface="Arial" charset="0"/>
                <a:ea typeface="+mn-ea"/>
                <a:cs typeface="+mn-cs"/>
              </a:rPr>
              <a:t>Kansas Geological Survey</a:t>
            </a:r>
          </a:p>
        </p:txBody>
      </p:sp>
      <p:sp>
        <p:nvSpPr>
          <p:cNvPr id="21" name="TextBox 20"/>
          <p:cNvSpPr txBox="1"/>
          <p:nvPr/>
        </p:nvSpPr>
        <p:spPr>
          <a:xfrm>
            <a:off x="119398" y="683220"/>
            <a:ext cx="822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Reported water use and measured water levels, 2011 to 2021</a:t>
            </a:r>
          </a:p>
        </p:txBody>
      </p:sp>
      <p:pic>
        <p:nvPicPr>
          <p:cNvPr id="7" name="Picture 6">
            <a:extLst>
              <a:ext uri="{FF2B5EF4-FFF2-40B4-BE49-F238E27FC236}">
                <a16:creationId xmlns:a16="http://schemas.microsoft.com/office/drawing/2014/main" id="{AC4F71C1-6719-2469-E611-C2FF33294B57}"/>
              </a:ext>
            </a:extLst>
          </p:cNvPr>
          <p:cNvPicPr>
            <a:picLocks noChangeAspect="1"/>
          </p:cNvPicPr>
          <p:nvPr/>
        </p:nvPicPr>
        <p:blipFill>
          <a:blip r:embed="rId2"/>
          <a:stretch>
            <a:fillRect/>
          </a:stretch>
        </p:blipFill>
        <p:spPr>
          <a:xfrm>
            <a:off x="6830889" y="3098092"/>
            <a:ext cx="4776849" cy="2985531"/>
          </a:xfrm>
          <a:prstGeom prst="rect">
            <a:avLst/>
          </a:prstGeom>
        </p:spPr>
      </p:pic>
      <p:pic>
        <p:nvPicPr>
          <p:cNvPr id="5" name="Picture 4" descr="Chart, scatter chart&#10;&#10;Description automatically generated">
            <a:extLst>
              <a:ext uri="{FF2B5EF4-FFF2-40B4-BE49-F238E27FC236}">
                <a16:creationId xmlns:a16="http://schemas.microsoft.com/office/drawing/2014/main" id="{2AD6AC2C-C88C-4A52-ADAA-E67DDB015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535" y="1112412"/>
            <a:ext cx="4637190" cy="5406669"/>
          </a:xfrm>
          <a:prstGeom prst="rect">
            <a:avLst/>
          </a:prstGeom>
        </p:spPr>
      </p:pic>
    </p:spTree>
    <p:extLst>
      <p:ext uri="{BB962C8B-B14F-4D97-AF65-F5344CB8AC3E}">
        <p14:creationId xmlns:p14="http://schemas.microsoft.com/office/powerpoint/2010/main" val="104538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57950" y="1009881"/>
            <a:ext cx="5438394" cy="5509200"/>
          </a:xfrm>
          <a:prstGeom prst="rect">
            <a:avLst/>
          </a:prstGeom>
          <a:solidFill>
            <a:schemeClr val="bg1">
              <a:lumMod val="95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R-squared = 0.87, P = 0.00001</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Average water level change (10 mile radius) = -2.18 </a:t>
            </a:r>
            <a:r>
              <a:rPr lang="en-US" sz="1600" dirty="0" err="1">
                <a:latin typeface="Arial" panose="020B0604020202020204" pitchFamily="34" charset="0"/>
                <a:cs typeface="Arial" panose="020B0604020202020204" pitchFamily="34" charset="0"/>
              </a:rPr>
              <a:t>ft</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Average total reported use (5 mile radius) = 19,294 AF</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Percent reduction for stable water levels: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Average conditions = 29%</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Drought (2011)       = 53%</a:t>
            </a: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2" name="Text Box 10"/>
          <p:cNvSpPr txBox="1">
            <a:spLocks noChangeArrowheads="1"/>
          </p:cNvSpPr>
          <p:nvPr/>
        </p:nvSpPr>
        <p:spPr bwMode="auto">
          <a:xfrm>
            <a:off x="222155" y="164714"/>
            <a:ext cx="43204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err="1">
                <a:solidFill>
                  <a:srgbClr val="FFFF00"/>
                </a:solidFill>
                <a:cs typeface="Times New Roman" charset="0"/>
              </a:rPr>
              <a:t>Hy</a:t>
            </a:r>
            <a:r>
              <a:rPr lang="en-US" altLang="en-US" sz="2800" b="1" dirty="0">
                <a:solidFill>
                  <a:srgbClr val="FFFF00"/>
                </a:solidFill>
                <a:cs typeface="Times New Roman" charset="0"/>
              </a:rPr>
              <a:t>-Plains </a:t>
            </a:r>
            <a:r>
              <a:rPr lang="en-US" altLang="en-US" sz="2800" b="1" dirty="0" err="1">
                <a:solidFill>
                  <a:srgbClr val="FFFF00"/>
                </a:solidFill>
                <a:cs typeface="Times New Roman" charset="0"/>
              </a:rPr>
              <a:t>Feedyard</a:t>
            </a:r>
            <a:r>
              <a:rPr lang="en-US" altLang="en-US" sz="2800" b="1" dirty="0">
                <a:solidFill>
                  <a:srgbClr val="FFFF00"/>
                </a:solidFill>
                <a:cs typeface="Times New Roman" charset="0"/>
              </a:rPr>
              <a:t> LLC</a:t>
            </a:r>
            <a:endParaRPr lang="en-US" altLang="en-US" sz="2800" b="1" dirty="0">
              <a:solidFill>
                <a:srgbClr val="FFFF00"/>
              </a:solidFill>
            </a:endParaRP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21" name="TextBox 20"/>
          <p:cNvSpPr txBox="1"/>
          <p:nvPr/>
        </p:nvSpPr>
        <p:spPr>
          <a:xfrm>
            <a:off x="119398" y="683220"/>
            <a:ext cx="8229600" cy="369332"/>
          </a:xfrm>
          <a:prstGeom prst="rect">
            <a:avLst/>
          </a:prstGeom>
          <a:noFill/>
        </p:spPr>
        <p:txBody>
          <a:bodyPr wrap="square" rtlCol="0">
            <a:spAutoFit/>
          </a:bodyPr>
          <a:lstStyle/>
          <a:p>
            <a:r>
              <a:rPr lang="en-US" b="1" dirty="0">
                <a:solidFill>
                  <a:schemeClr val="bg1"/>
                </a:solidFill>
              </a:rPr>
              <a:t>Reported water use and measured water levels, 2010 to 2021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653" y="1115992"/>
            <a:ext cx="5719067" cy="5296978"/>
          </a:xfrm>
          <a:prstGeom prst="rect">
            <a:avLst/>
          </a:prstGeom>
        </p:spPr>
      </p:pic>
      <p:pic>
        <p:nvPicPr>
          <p:cNvPr id="7" name="Picture 6"/>
          <p:cNvPicPr>
            <a:picLocks noChangeAspect="1"/>
          </p:cNvPicPr>
          <p:nvPr/>
        </p:nvPicPr>
        <p:blipFill>
          <a:blip r:embed="rId3"/>
          <a:stretch>
            <a:fillRect/>
          </a:stretch>
        </p:blipFill>
        <p:spPr>
          <a:xfrm>
            <a:off x="7004304" y="3410712"/>
            <a:ext cx="4474465" cy="2999232"/>
          </a:xfrm>
          <a:prstGeom prst="rect">
            <a:avLst/>
          </a:prstGeom>
        </p:spPr>
      </p:pic>
    </p:spTree>
    <p:extLst>
      <p:ext uri="{BB962C8B-B14F-4D97-AF65-F5344CB8AC3E}">
        <p14:creationId xmlns:p14="http://schemas.microsoft.com/office/powerpoint/2010/main" val="3359815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57950" y="775421"/>
            <a:ext cx="5438394" cy="5755422"/>
          </a:xfrm>
          <a:prstGeom prst="rect">
            <a:avLst/>
          </a:prstGeom>
          <a:solidFill>
            <a:schemeClr val="bg1">
              <a:lumMod val="95000"/>
            </a:schemeClr>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R-squared = 0.05, P = </a:t>
            </a:r>
            <a:r>
              <a:rPr lang="en-US" sz="1600" dirty="0">
                <a:solidFill>
                  <a:prstClr val="black"/>
                </a:solidFill>
                <a:latin typeface="Arial" panose="020B0604020202020204" pitchFamily="34" charset="0"/>
                <a:cs typeface="Arial" panose="020B0604020202020204" pitchFamily="34" charset="0"/>
              </a:rPr>
              <a:t>0.38</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water level change = -0.98 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total reported use = 98,959 AF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Percent reduction for stable water levels: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conditions = 74%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Drought (2012)       = </a:t>
            </a:r>
            <a:r>
              <a:rPr lang="en-US" sz="1600" dirty="0">
                <a:solidFill>
                  <a:prstClr val="black"/>
                </a:solidFill>
                <a:latin typeface="Arial" panose="020B0604020202020204" pitchFamily="34" charset="0"/>
                <a:cs typeface="Arial" panose="020B0604020202020204" pitchFamily="34" charset="0"/>
              </a:rPr>
              <a:t>81</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Data squirrels in 2010 and 2011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 Box 10"/>
          <p:cNvSpPr txBox="1">
            <a:spLocks noChangeArrowheads="1"/>
          </p:cNvSpPr>
          <p:nvPr/>
        </p:nvSpPr>
        <p:spPr bwMode="auto">
          <a:xfrm>
            <a:off x="222155" y="164714"/>
            <a:ext cx="89841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charset="0"/>
                <a:ea typeface="+mn-ea"/>
                <a:cs typeface="Times New Roman" charset="0"/>
              </a:rPr>
              <a:t>GMD3 model Northern Scott, Finney, Gray Counties</a:t>
            </a:r>
            <a:endParaRPr kumimoji="0" lang="en-US" altLang="en-US" sz="2800" b="1" i="0" u="none" strike="noStrike" kern="1200" cap="none" spc="0" normalizeH="0" baseline="0" noProof="0" dirty="0">
              <a:ln>
                <a:noFill/>
              </a:ln>
              <a:solidFill>
                <a:srgbClr val="FFFF00"/>
              </a:solidFill>
              <a:effectLst/>
              <a:uLnTx/>
              <a:uFillTx/>
              <a:latin typeface="Arial" charset="0"/>
              <a:ea typeface="+mn-ea"/>
              <a:cs typeface="+mn-cs"/>
            </a:endParaRP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uLnTx/>
                <a:uFillTx/>
                <a:latin typeface="Arial" charset="0"/>
                <a:ea typeface="+mn-ea"/>
                <a:cs typeface="+mn-cs"/>
              </a:rPr>
              <a:t>Kansas Geological Survey</a:t>
            </a:r>
          </a:p>
        </p:txBody>
      </p:sp>
      <p:sp>
        <p:nvSpPr>
          <p:cNvPr id="21" name="TextBox 20"/>
          <p:cNvSpPr txBox="1"/>
          <p:nvPr/>
        </p:nvSpPr>
        <p:spPr>
          <a:xfrm>
            <a:off x="119398" y="683220"/>
            <a:ext cx="822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Reported water use and measured water levels, </a:t>
            </a: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2005</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to 2021</a:t>
            </a:r>
          </a:p>
        </p:txBody>
      </p:sp>
      <p:pic>
        <p:nvPicPr>
          <p:cNvPr id="4" name="Picture 3" descr="Map&#10;&#10;Description automatically generated">
            <a:extLst>
              <a:ext uri="{FF2B5EF4-FFF2-40B4-BE49-F238E27FC236}">
                <a16:creationId xmlns:a16="http://schemas.microsoft.com/office/drawing/2014/main" id="{CB1AC8C3-DFF9-A7BC-437E-DE8204B34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746" y="1896822"/>
            <a:ext cx="5524157" cy="3512620"/>
          </a:xfrm>
          <a:prstGeom prst="rect">
            <a:avLst/>
          </a:prstGeom>
        </p:spPr>
      </p:pic>
      <p:pic>
        <p:nvPicPr>
          <p:cNvPr id="5" name="Picture 4">
            <a:extLst>
              <a:ext uri="{FF2B5EF4-FFF2-40B4-BE49-F238E27FC236}">
                <a16:creationId xmlns:a16="http://schemas.microsoft.com/office/drawing/2014/main" id="{03A7094B-F94F-D4B7-3D19-7DC85D7DE580}"/>
              </a:ext>
            </a:extLst>
          </p:cNvPr>
          <p:cNvPicPr>
            <a:picLocks noChangeAspect="1"/>
          </p:cNvPicPr>
          <p:nvPr/>
        </p:nvPicPr>
        <p:blipFill>
          <a:blip r:embed="rId3"/>
          <a:stretch>
            <a:fillRect/>
          </a:stretch>
        </p:blipFill>
        <p:spPr>
          <a:xfrm>
            <a:off x="6893997" y="3192825"/>
            <a:ext cx="4566300" cy="2889754"/>
          </a:xfrm>
          <a:prstGeom prst="rect">
            <a:avLst/>
          </a:prstGeom>
        </p:spPr>
      </p:pic>
    </p:spTree>
    <p:extLst>
      <p:ext uri="{BB962C8B-B14F-4D97-AF65-F5344CB8AC3E}">
        <p14:creationId xmlns:p14="http://schemas.microsoft.com/office/powerpoint/2010/main" val="993902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57950" y="775421"/>
            <a:ext cx="5438394" cy="5755422"/>
          </a:xfrm>
          <a:prstGeom prst="rect">
            <a:avLst/>
          </a:prstGeom>
          <a:solidFill>
            <a:schemeClr val="bg1">
              <a:lumMod val="95000"/>
            </a:schemeClr>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R-squared = 0.54, P = </a:t>
            </a:r>
            <a:r>
              <a:rPr lang="en-US" sz="1600" dirty="0">
                <a:solidFill>
                  <a:prstClr val="black"/>
                </a:solidFill>
                <a:latin typeface="Arial" panose="020B0604020202020204" pitchFamily="34" charset="0"/>
                <a:cs typeface="Arial" panose="020B0604020202020204" pitchFamily="34" charset="0"/>
              </a:rPr>
              <a:t>0.0008</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water level change = -1.05 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total reported use = 98,959 AF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Percent reduction for stable water levels: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conditions = 33%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Drought (2012)       = 52%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Data squirrels in 2010 and 2011 removed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 Box 10"/>
          <p:cNvSpPr txBox="1">
            <a:spLocks noChangeArrowheads="1"/>
          </p:cNvSpPr>
          <p:nvPr/>
        </p:nvSpPr>
        <p:spPr bwMode="auto">
          <a:xfrm>
            <a:off x="222155" y="164714"/>
            <a:ext cx="107292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charset="0"/>
                <a:ea typeface="+mn-ea"/>
                <a:cs typeface="Times New Roman" charset="0"/>
              </a:rPr>
              <a:t>GMD3 model Northern Scott, Finney, Gray Counties- Adjusted</a:t>
            </a:r>
            <a:endParaRPr kumimoji="0" lang="en-US" altLang="en-US" sz="2800" b="1" i="0" u="none" strike="noStrike" kern="1200" cap="none" spc="0" normalizeH="0" baseline="0" noProof="0" dirty="0">
              <a:ln>
                <a:noFill/>
              </a:ln>
              <a:solidFill>
                <a:srgbClr val="FFFF00"/>
              </a:solidFill>
              <a:effectLst/>
              <a:uLnTx/>
              <a:uFillTx/>
              <a:latin typeface="Arial" charset="0"/>
              <a:ea typeface="+mn-ea"/>
              <a:cs typeface="+mn-cs"/>
            </a:endParaRP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uLnTx/>
                <a:uFillTx/>
                <a:latin typeface="Arial" charset="0"/>
                <a:ea typeface="+mn-ea"/>
                <a:cs typeface="+mn-cs"/>
              </a:rPr>
              <a:t>Kansas Geological Survey</a:t>
            </a:r>
          </a:p>
        </p:txBody>
      </p:sp>
      <p:sp>
        <p:nvSpPr>
          <p:cNvPr id="21" name="TextBox 20"/>
          <p:cNvSpPr txBox="1"/>
          <p:nvPr/>
        </p:nvSpPr>
        <p:spPr>
          <a:xfrm>
            <a:off x="119398" y="683220"/>
            <a:ext cx="822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Reported water use and measured water levels, </a:t>
            </a: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2005</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to 2021</a:t>
            </a:r>
          </a:p>
        </p:txBody>
      </p:sp>
      <p:pic>
        <p:nvPicPr>
          <p:cNvPr id="4" name="Picture 3" descr="Map&#10;&#10;Description automatically generated">
            <a:extLst>
              <a:ext uri="{FF2B5EF4-FFF2-40B4-BE49-F238E27FC236}">
                <a16:creationId xmlns:a16="http://schemas.microsoft.com/office/drawing/2014/main" id="{CB1AC8C3-DFF9-A7BC-437E-DE8204B34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776" y="1892808"/>
            <a:ext cx="5524157" cy="3512620"/>
          </a:xfrm>
          <a:prstGeom prst="rect">
            <a:avLst/>
          </a:prstGeom>
        </p:spPr>
      </p:pic>
      <p:pic>
        <p:nvPicPr>
          <p:cNvPr id="9" name="Picture 8">
            <a:extLst>
              <a:ext uri="{FF2B5EF4-FFF2-40B4-BE49-F238E27FC236}">
                <a16:creationId xmlns:a16="http://schemas.microsoft.com/office/drawing/2014/main" id="{D5F913A8-46C3-889C-44F6-AF634F114580}"/>
              </a:ext>
            </a:extLst>
          </p:cNvPr>
          <p:cNvPicPr>
            <a:picLocks noChangeAspect="1"/>
          </p:cNvPicPr>
          <p:nvPr/>
        </p:nvPicPr>
        <p:blipFill>
          <a:blip r:embed="rId3"/>
          <a:stretch>
            <a:fillRect/>
          </a:stretch>
        </p:blipFill>
        <p:spPr>
          <a:xfrm>
            <a:off x="6894599" y="3192825"/>
            <a:ext cx="4566300" cy="2889754"/>
          </a:xfrm>
          <a:prstGeom prst="rect">
            <a:avLst/>
          </a:prstGeom>
        </p:spPr>
      </p:pic>
    </p:spTree>
    <p:extLst>
      <p:ext uri="{BB962C8B-B14F-4D97-AF65-F5344CB8AC3E}">
        <p14:creationId xmlns:p14="http://schemas.microsoft.com/office/powerpoint/2010/main" val="1369893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0"/>
          <p:cNvSpPr txBox="1">
            <a:spLocks noChangeArrowheads="1"/>
          </p:cNvSpPr>
          <p:nvPr/>
        </p:nvSpPr>
        <p:spPr bwMode="auto">
          <a:xfrm>
            <a:off x="149380" y="84697"/>
            <a:ext cx="54793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Conclusions and Observations</a:t>
            </a:r>
          </a:p>
        </p:txBody>
      </p:sp>
      <p:sp>
        <p:nvSpPr>
          <p:cNvPr id="12" name="Text Box 19"/>
          <p:cNvSpPr txBox="1">
            <a:spLocks noChangeArrowheads="1"/>
          </p:cNvSpPr>
          <p:nvPr/>
        </p:nvSpPr>
        <p:spPr bwMode="auto">
          <a:xfrm>
            <a:off x="240820" y="1178510"/>
            <a:ext cx="11821710" cy="4154984"/>
          </a:xfrm>
          <a:prstGeom prst="rect">
            <a:avLst/>
          </a:prstGeom>
          <a:noFill/>
          <a:ln>
            <a:noFill/>
          </a:ln>
          <a:effec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indent="-342900">
              <a:buFont typeface="Arial" panose="020B0604020202020204" pitchFamily="34" charset="0"/>
              <a:buChar char="•"/>
            </a:pPr>
            <a:r>
              <a:rPr lang="en-US" altLang="en-US" sz="2400" dirty="0">
                <a:solidFill>
                  <a:schemeClr val="bg1"/>
                </a:solidFill>
              </a:rPr>
              <a:t>Reductions in pumping to stabilized water levels vary greatly</a:t>
            </a:r>
          </a:p>
          <a:p>
            <a:pPr marL="342900" indent="-342900">
              <a:buFont typeface="Arial" panose="020B0604020202020204" pitchFamily="34" charset="0"/>
              <a:buChar char="•"/>
            </a:pPr>
            <a:endParaRPr lang="en-US" altLang="en-US" sz="2400" dirty="0">
              <a:solidFill>
                <a:schemeClr val="bg1"/>
              </a:solidFill>
            </a:endParaRPr>
          </a:p>
          <a:p>
            <a:pPr marL="342900" indent="-342900">
              <a:buFont typeface="Arial" panose="020B0604020202020204" pitchFamily="34" charset="0"/>
              <a:buChar char="•"/>
            </a:pPr>
            <a:r>
              <a:rPr lang="en-US" altLang="en-US" sz="2400" dirty="0">
                <a:solidFill>
                  <a:schemeClr val="bg1"/>
                </a:solidFill>
              </a:rPr>
              <a:t>Modest reductions in pumping, 10 to 15%, will reduce decline rates.</a:t>
            </a:r>
          </a:p>
          <a:p>
            <a:pPr marL="342900" indent="-342900">
              <a:buFont typeface="Arial" panose="020B0604020202020204" pitchFamily="34" charset="0"/>
              <a:buChar char="•"/>
            </a:pPr>
            <a:endParaRPr lang="en-US" altLang="en-US" sz="2400" dirty="0">
              <a:solidFill>
                <a:schemeClr val="bg1"/>
              </a:solidFill>
            </a:endParaRPr>
          </a:p>
          <a:p>
            <a:pPr marL="342900" indent="-342900">
              <a:buFont typeface="Arial" panose="020B0604020202020204" pitchFamily="34" charset="0"/>
              <a:buChar char="•"/>
            </a:pPr>
            <a:r>
              <a:rPr lang="en-US" altLang="en-US" sz="2400" dirty="0">
                <a:solidFill>
                  <a:schemeClr val="bg1"/>
                </a:solidFill>
              </a:rPr>
              <a:t>Benefits to water conservation efforts stay local.</a:t>
            </a:r>
          </a:p>
          <a:p>
            <a:pPr marL="342900" indent="-342900">
              <a:buFont typeface="Arial" panose="020B0604020202020204" pitchFamily="34" charset="0"/>
              <a:buChar char="•"/>
            </a:pPr>
            <a:endParaRPr lang="en-US" altLang="en-US" sz="2400" dirty="0">
              <a:solidFill>
                <a:schemeClr val="bg1"/>
              </a:solidFill>
            </a:endParaRPr>
          </a:p>
          <a:p>
            <a:pPr marL="342900" indent="-342900">
              <a:buFont typeface="Arial" panose="020B0604020202020204" pitchFamily="34" charset="0"/>
              <a:buChar char="•"/>
            </a:pPr>
            <a:r>
              <a:rPr lang="en-US" altLang="en-US" sz="2400" dirty="0">
                <a:solidFill>
                  <a:schemeClr val="bg1"/>
                </a:solidFill>
              </a:rPr>
              <a:t>Conditions will likely hold for the next decade or two but will need to be revisited, especially with prolonged wet or dry conditions.</a:t>
            </a:r>
          </a:p>
          <a:p>
            <a:pPr marL="342900" indent="-342900">
              <a:buFont typeface="Arial" panose="020B0604020202020204" pitchFamily="34" charset="0"/>
              <a:buChar char="•"/>
            </a:pPr>
            <a:endParaRPr lang="en-US" altLang="en-US" sz="2400" dirty="0">
              <a:solidFill>
                <a:schemeClr val="bg1"/>
              </a:solidFill>
            </a:endParaRPr>
          </a:p>
          <a:p>
            <a:pPr marL="342900" indent="-342900">
              <a:buFont typeface="Arial" panose="020B0604020202020204" pitchFamily="34" charset="0"/>
              <a:buChar char="•"/>
            </a:pPr>
            <a:r>
              <a:rPr lang="en-US" altLang="en-US" sz="2400" dirty="0">
                <a:solidFill>
                  <a:schemeClr val="bg1"/>
                </a:solidFill>
              </a:rPr>
              <a:t>Even with reductions on the short-term, long-term sustainability in the Ogallala will still be challenging</a:t>
            </a:r>
          </a:p>
        </p:txBody>
      </p:sp>
    </p:spTree>
    <p:extLst>
      <p:ext uri="{BB962C8B-B14F-4D97-AF65-F5344CB8AC3E}">
        <p14:creationId xmlns:p14="http://schemas.microsoft.com/office/powerpoint/2010/main" val="1961285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2" name="Text Box 10">
            <a:extLst>
              <a:ext uri="{FF2B5EF4-FFF2-40B4-BE49-F238E27FC236}">
                <a16:creationId xmlns:a16="http://schemas.microsoft.com/office/drawing/2014/main" id="{A5FB9161-84F9-B393-4AB9-F0880065C718}"/>
              </a:ext>
            </a:extLst>
          </p:cNvPr>
          <p:cNvSpPr txBox="1">
            <a:spLocks noChangeArrowheads="1"/>
          </p:cNvSpPr>
          <p:nvPr/>
        </p:nvSpPr>
        <p:spPr bwMode="auto">
          <a:xfrm>
            <a:off x="222155" y="164714"/>
            <a:ext cx="35397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GMD3 iCare Project</a:t>
            </a:r>
          </a:p>
        </p:txBody>
      </p:sp>
      <p:pic>
        <p:nvPicPr>
          <p:cNvPr id="5" name="Picture 4">
            <a:extLst>
              <a:ext uri="{FF2B5EF4-FFF2-40B4-BE49-F238E27FC236}">
                <a16:creationId xmlns:a16="http://schemas.microsoft.com/office/drawing/2014/main" id="{2D551E2F-A241-3D0E-77D3-F3A6FF1F9C37}"/>
              </a:ext>
            </a:extLst>
          </p:cNvPr>
          <p:cNvPicPr>
            <a:picLocks noChangeAspect="1"/>
          </p:cNvPicPr>
          <p:nvPr/>
        </p:nvPicPr>
        <p:blipFill>
          <a:blip r:embed="rId2"/>
          <a:stretch>
            <a:fillRect/>
          </a:stretch>
        </p:blipFill>
        <p:spPr>
          <a:xfrm>
            <a:off x="752165" y="1102198"/>
            <a:ext cx="4062692" cy="5257800"/>
          </a:xfrm>
          <a:prstGeom prst="rect">
            <a:avLst/>
          </a:prstGeom>
        </p:spPr>
      </p:pic>
      <p:sp>
        <p:nvSpPr>
          <p:cNvPr id="3" name="Text Box 19">
            <a:extLst>
              <a:ext uri="{FF2B5EF4-FFF2-40B4-BE49-F238E27FC236}">
                <a16:creationId xmlns:a16="http://schemas.microsoft.com/office/drawing/2014/main" id="{48E4381D-1D4B-EC3B-E294-1EF9F4B9E499}"/>
              </a:ext>
            </a:extLst>
          </p:cNvPr>
          <p:cNvSpPr txBox="1">
            <a:spLocks noChangeArrowheads="1"/>
          </p:cNvSpPr>
          <p:nvPr/>
        </p:nvSpPr>
        <p:spPr bwMode="auto">
          <a:xfrm>
            <a:off x="222155" y="604561"/>
            <a:ext cx="47825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r>
              <a:rPr lang="en-US" altLang="en-US" sz="1600" b="1" dirty="0">
                <a:solidFill>
                  <a:schemeClr val="bg1"/>
                </a:solidFill>
              </a:rPr>
              <a:t>https://www.gmd3.org/icare</a:t>
            </a:r>
          </a:p>
        </p:txBody>
      </p:sp>
      <p:pic>
        <p:nvPicPr>
          <p:cNvPr id="10" name="Picture 9">
            <a:extLst>
              <a:ext uri="{FF2B5EF4-FFF2-40B4-BE49-F238E27FC236}">
                <a16:creationId xmlns:a16="http://schemas.microsoft.com/office/drawing/2014/main" id="{110FED58-6E14-C972-295A-F3869A6837BB}"/>
              </a:ext>
            </a:extLst>
          </p:cNvPr>
          <p:cNvPicPr>
            <a:picLocks noChangeAspect="1"/>
          </p:cNvPicPr>
          <p:nvPr/>
        </p:nvPicPr>
        <p:blipFill>
          <a:blip r:embed="rId3"/>
          <a:stretch>
            <a:fillRect/>
          </a:stretch>
        </p:blipFill>
        <p:spPr>
          <a:xfrm>
            <a:off x="5215942" y="1102198"/>
            <a:ext cx="6419519" cy="4909791"/>
          </a:xfrm>
          <a:prstGeom prst="rect">
            <a:avLst/>
          </a:prstGeom>
        </p:spPr>
      </p:pic>
    </p:spTree>
    <p:extLst>
      <p:ext uri="{BB962C8B-B14F-4D97-AF65-F5344CB8AC3E}">
        <p14:creationId xmlns:p14="http://schemas.microsoft.com/office/powerpoint/2010/main" val="1363863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12427" y="64130"/>
            <a:ext cx="41943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2022 Total Precipitation</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5" name="Picture 4">
            <a:extLst>
              <a:ext uri="{FF2B5EF4-FFF2-40B4-BE49-F238E27FC236}">
                <a16:creationId xmlns:a16="http://schemas.microsoft.com/office/drawing/2014/main" id="{930BD61C-65B3-10BF-959F-0284BC0E0DC9}"/>
              </a:ext>
            </a:extLst>
          </p:cNvPr>
          <p:cNvPicPr>
            <a:picLocks noChangeAspect="1"/>
          </p:cNvPicPr>
          <p:nvPr/>
        </p:nvPicPr>
        <p:blipFill>
          <a:blip r:embed="rId2"/>
          <a:stretch>
            <a:fillRect/>
          </a:stretch>
        </p:blipFill>
        <p:spPr>
          <a:xfrm>
            <a:off x="1043851" y="918212"/>
            <a:ext cx="9368901" cy="5270007"/>
          </a:xfrm>
          <a:prstGeom prst="rect">
            <a:avLst/>
          </a:prstGeom>
        </p:spPr>
      </p:pic>
    </p:spTree>
    <p:extLst>
      <p:ext uri="{BB962C8B-B14F-4D97-AF65-F5344CB8AC3E}">
        <p14:creationId xmlns:p14="http://schemas.microsoft.com/office/powerpoint/2010/main" val="2919513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298" y="164715"/>
            <a:ext cx="5058210" cy="3908616"/>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8809" y="1387590"/>
            <a:ext cx="5058209" cy="390861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0063" y="2732702"/>
            <a:ext cx="5058209" cy="3908616"/>
          </a:xfrm>
          <a:prstGeom prst="rect">
            <a:avLst/>
          </a:prstGeom>
        </p:spPr>
      </p:pic>
      <p:graphicFrame>
        <p:nvGraphicFramePr>
          <p:cNvPr id="16" name="Table 15"/>
          <p:cNvGraphicFramePr>
            <a:graphicFrameLocks noGrp="1"/>
          </p:cNvGraphicFramePr>
          <p:nvPr/>
        </p:nvGraphicFramePr>
        <p:xfrm>
          <a:off x="253298" y="5399464"/>
          <a:ext cx="5448300" cy="1333500"/>
        </p:xfrm>
        <a:graphic>
          <a:graphicData uri="http://schemas.openxmlformats.org/drawingml/2006/table">
            <a:tbl>
              <a:tblPr/>
              <a:tblGrid>
                <a:gridCol w="1257300">
                  <a:extLst>
                    <a:ext uri="{9D8B030D-6E8A-4147-A177-3AD203B41FA5}">
                      <a16:colId xmlns:a16="http://schemas.microsoft.com/office/drawing/2014/main" val="1348008029"/>
                    </a:ext>
                  </a:extLst>
                </a:gridCol>
                <a:gridCol w="1143000">
                  <a:extLst>
                    <a:ext uri="{9D8B030D-6E8A-4147-A177-3AD203B41FA5}">
                      <a16:colId xmlns:a16="http://schemas.microsoft.com/office/drawing/2014/main" val="2554201923"/>
                    </a:ext>
                  </a:extLst>
                </a:gridCol>
                <a:gridCol w="1016000">
                  <a:extLst>
                    <a:ext uri="{9D8B030D-6E8A-4147-A177-3AD203B41FA5}">
                      <a16:colId xmlns:a16="http://schemas.microsoft.com/office/drawing/2014/main" val="3434147239"/>
                    </a:ext>
                  </a:extLst>
                </a:gridCol>
                <a:gridCol w="990600">
                  <a:extLst>
                    <a:ext uri="{9D8B030D-6E8A-4147-A177-3AD203B41FA5}">
                      <a16:colId xmlns:a16="http://schemas.microsoft.com/office/drawing/2014/main" val="2397550585"/>
                    </a:ext>
                  </a:extLst>
                </a:gridCol>
                <a:gridCol w="1041400">
                  <a:extLst>
                    <a:ext uri="{9D8B030D-6E8A-4147-A177-3AD203B41FA5}">
                      <a16:colId xmlns:a16="http://schemas.microsoft.com/office/drawing/2014/main" val="810465068"/>
                    </a:ext>
                  </a:extLst>
                </a:gridCol>
              </a:tblGrid>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4">
                  <a:txBody>
                    <a:bodyPr/>
                    <a:lstStyle/>
                    <a:p>
                      <a:pPr algn="ctr" fontAlgn="b"/>
                      <a:r>
                        <a:rPr lang="en-US" sz="1100" b="1" i="0" u="none" strike="noStrike" dirty="0">
                          <a:solidFill>
                            <a:srgbClr val="000000"/>
                          </a:solidFill>
                          <a:effectLst/>
                          <a:latin typeface="Calibri" panose="020F0502020204030204" pitchFamily="34" charset="0"/>
                        </a:rPr>
                        <a:t>Ranking</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4874370"/>
                  </a:ext>
                </a:extLst>
              </a:tr>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1</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2</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3</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4</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800057"/>
                  </a:ext>
                </a:extLst>
              </a:tr>
              <a:tr h="190500">
                <a:tc>
                  <a:txBody>
                    <a:bodyPr/>
                    <a:lstStyle/>
                    <a:p>
                      <a:pPr algn="l" fontAlgn="b"/>
                      <a:r>
                        <a:rPr lang="en-US" sz="1100" b="1" i="0" u="none" strike="noStrike" dirty="0">
                          <a:solidFill>
                            <a:srgbClr val="000000"/>
                          </a:solidFill>
                          <a:effectLst/>
                          <a:latin typeface="Calibri" panose="020F0502020204030204" pitchFamily="34" charset="0"/>
                        </a:rPr>
                        <a:t>Aquifer Thickness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&lt; 50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50-100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100-200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&gt;200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9019876"/>
                  </a:ext>
                </a:extLst>
              </a:tr>
              <a:tr h="190500">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262045"/>
                  </a:ext>
                </a:extLst>
              </a:tr>
              <a:tr h="190500">
                <a:tc>
                  <a:txBody>
                    <a:bodyPr/>
                    <a:lstStyle/>
                    <a:p>
                      <a:pPr algn="l" fontAlgn="b"/>
                      <a:r>
                        <a:rPr lang="en-US" sz="1100" b="1" i="0" u="none" strike="noStrike" dirty="0">
                          <a:solidFill>
                            <a:srgbClr val="000000"/>
                          </a:solidFill>
                          <a:effectLst/>
                          <a:latin typeface="Calibri" panose="020F0502020204030204" pitchFamily="34" charset="0"/>
                        </a:rPr>
                        <a:t>Water Density</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&gt;0.75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0.50-0.75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0.25-0.5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&lt;0.25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0491680"/>
                  </a:ext>
                </a:extLst>
              </a:tr>
              <a:tr h="190500">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5468062"/>
                  </a:ext>
                </a:extLst>
              </a:tr>
              <a:tr h="190500">
                <a:tc>
                  <a:txBody>
                    <a:bodyPr/>
                    <a:lstStyle/>
                    <a:p>
                      <a:pPr algn="l" fontAlgn="b"/>
                      <a:r>
                        <a:rPr lang="en-US" sz="1100" b="1" i="0" u="none" strike="noStrike" dirty="0">
                          <a:solidFill>
                            <a:srgbClr val="000000"/>
                          </a:solidFill>
                          <a:effectLst/>
                          <a:latin typeface="Calibri" panose="020F0502020204030204" pitchFamily="34" charset="0"/>
                        </a:rPr>
                        <a:t>Water-level Change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Declines over -20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-15 to -20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-5 to -15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everything else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383994"/>
                  </a:ext>
                </a:extLst>
              </a:tr>
            </a:tbl>
          </a:graphicData>
        </a:graphic>
      </p:graphicFrame>
      <p:sp>
        <p:nvSpPr>
          <p:cNvPr id="19" name="TextBox 18"/>
          <p:cNvSpPr txBox="1"/>
          <p:nvPr/>
        </p:nvSpPr>
        <p:spPr>
          <a:xfrm>
            <a:off x="8472253" y="556593"/>
            <a:ext cx="3365084" cy="830997"/>
          </a:xfrm>
          <a:prstGeom prst="rect">
            <a:avLst/>
          </a:prstGeom>
          <a:solidFill>
            <a:schemeClr val="bg1">
              <a:lumMod val="95000"/>
            </a:schemeClr>
          </a:solidFill>
          <a:ln>
            <a:solidFill>
              <a:schemeClr val="tx1"/>
            </a:solidFill>
          </a:ln>
        </p:spPr>
        <p:txBody>
          <a:bodyPr wrap="square" rtlCol="0">
            <a:spAutoFit/>
          </a:bodyPr>
          <a:lstStyle/>
          <a:p>
            <a:pPr algn="ctr"/>
            <a:r>
              <a:rPr lang="en-US" sz="1600" dirty="0">
                <a:latin typeface="Arial" panose="020B0604020202020204" pitchFamily="34" charset="0"/>
                <a:cs typeface="Arial" panose="020B0604020202020204" pitchFamily="34" charset="0"/>
              </a:rPr>
              <a:t>Arbitrary ranking of aquifer thickness, water use density, and water level change</a:t>
            </a:r>
          </a:p>
        </p:txBody>
      </p:sp>
    </p:spTree>
    <p:extLst>
      <p:ext uri="{BB962C8B-B14F-4D97-AF65-F5344CB8AC3E}">
        <p14:creationId xmlns:p14="http://schemas.microsoft.com/office/powerpoint/2010/main" val="1919339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8" name="Picture 7" descr="Map&#10;&#10;Description automatically generated">
            <a:extLst>
              <a:ext uri="{FF2B5EF4-FFF2-40B4-BE49-F238E27FC236}">
                <a16:creationId xmlns:a16="http://schemas.microsoft.com/office/drawing/2014/main" id="{57C94907-836F-9912-9642-64523B611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258" y="306324"/>
            <a:ext cx="9587484" cy="6245352"/>
          </a:xfrm>
          <a:prstGeom prst="rect">
            <a:avLst/>
          </a:prstGeom>
        </p:spPr>
      </p:pic>
      <p:sp>
        <p:nvSpPr>
          <p:cNvPr id="10" name="TextBox 9"/>
          <p:cNvSpPr txBox="1"/>
          <p:nvPr/>
        </p:nvSpPr>
        <p:spPr>
          <a:xfrm>
            <a:off x="8686800" y="165370"/>
            <a:ext cx="3244031" cy="2062103"/>
          </a:xfrm>
          <a:prstGeom prst="rect">
            <a:avLst/>
          </a:prstGeom>
          <a:solidFill>
            <a:schemeClr val="bg1">
              <a:lumMod val="95000"/>
            </a:schemeClr>
          </a:solidFill>
          <a:ln>
            <a:solidFill>
              <a:schemeClr val="tx1"/>
            </a:solidFill>
          </a:ln>
        </p:spPr>
        <p:txBody>
          <a:bodyPr wrap="square" rtlCol="0">
            <a:spAutoFit/>
          </a:bodyPr>
          <a:lstStyle/>
          <a:p>
            <a:pPr algn="ctr"/>
            <a:r>
              <a:rPr lang="en-US" sz="1600" b="1" u="sng" dirty="0">
                <a:latin typeface="Arial" panose="020B0604020202020204" pitchFamily="34" charset="0"/>
                <a:cs typeface="Arial" panose="020B0604020202020204" pitchFamily="34" charset="0"/>
              </a:rPr>
              <a:t>Initial Scoring</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Classified average ranking score based on natural breaks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Areas provide a starting place for further refinement based on local knowledge</a:t>
            </a:r>
          </a:p>
        </p:txBody>
      </p:sp>
      <p:pic>
        <p:nvPicPr>
          <p:cNvPr id="11" name="Picture 10">
            <a:extLst>
              <a:ext uri="{FF2B5EF4-FFF2-40B4-BE49-F238E27FC236}">
                <a16:creationId xmlns:a16="http://schemas.microsoft.com/office/drawing/2014/main" id="{F96E7322-2BB8-2424-4DCB-BA285DFF7F03}"/>
              </a:ext>
            </a:extLst>
          </p:cNvPr>
          <p:cNvPicPr>
            <a:picLocks noChangeAspect="1"/>
          </p:cNvPicPr>
          <p:nvPr/>
        </p:nvPicPr>
        <p:blipFill>
          <a:blip r:embed="rId3"/>
          <a:stretch>
            <a:fillRect/>
          </a:stretch>
        </p:blipFill>
        <p:spPr>
          <a:xfrm>
            <a:off x="9144679" y="4782911"/>
            <a:ext cx="1266825" cy="1162050"/>
          </a:xfrm>
          <a:prstGeom prst="rect">
            <a:avLst/>
          </a:prstGeom>
        </p:spPr>
      </p:pic>
    </p:spTree>
    <p:extLst>
      <p:ext uri="{BB962C8B-B14F-4D97-AF65-F5344CB8AC3E}">
        <p14:creationId xmlns:p14="http://schemas.microsoft.com/office/powerpoint/2010/main" val="3413154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3" name="Picture 2" descr="Map&#10;&#10;Description automatically generated">
            <a:extLst>
              <a:ext uri="{FF2B5EF4-FFF2-40B4-BE49-F238E27FC236}">
                <a16:creationId xmlns:a16="http://schemas.microsoft.com/office/drawing/2014/main" id="{6B00599E-19E3-E3A9-37EB-C055B9B2B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258" y="306324"/>
            <a:ext cx="9587484" cy="6245352"/>
          </a:xfrm>
          <a:prstGeom prst="rect">
            <a:avLst/>
          </a:prstGeom>
        </p:spPr>
      </p:pic>
      <p:sp>
        <p:nvSpPr>
          <p:cNvPr id="10" name="TextBox 9"/>
          <p:cNvSpPr txBox="1"/>
          <p:nvPr/>
        </p:nvSpPr>
        <p:spPr>
          <a:xfrm>
            <a:off x="8115300" y="306324"/>
            <a:ext cx="3864518" cy="1815882"/>
          </a:xfrm>
          <a:prstGeom prst="rect">
            <a:avLst/>
          </a:prstGeom>
          <a:solidFill>
            <a:schemeClr val="bg1">
              <a:lumMod val="95000"/>
            </a:schemeClr>
          </a:solidFill>
          <a:ln>
            <a:solidFill>
              <a:schemeClr val="tx1"/>
            </a:solidFill>
          </a:ln>
        </p:spPr>
        <p:txBody>
          <a:bodyPr wrap="square" rtlCol="0">
            <a:spAutoFit/>
          </a:bodyPr>
          <a:lstStyle/>
          <a:p>
            <a:pPr algn="ctr"/>
            <a:r>
              <a:rPr lang="en-US" sz="1600" b="1" u="sng" dirty="0">
                <a:latin typeface="Arial" panose="020B0604020202020204" pitchFamily="34" charset="0"/>
                <a:cs typeface="Arial" panose="020B0604020202020204" pitchFamily="34" charset="0"/>
              </a:rPr>
              <a:t>iCare Regions, Version 1</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Manually delineated</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Large enough to get meaningful Q-stable results….hopefully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Can be further subdivided but will look to the sub-regions (aka neighborhoods to take care of this).</a:t>
            </a:r>
          </a:p>
        </p:txBody>
      </p:sp>
    </p:spTree>
    <p:extLst>
      <p:ext uri="{BB962C8B-B14F-4D97-AF65-F5344CB8AC3E}">
        <p14:creationId xmlns:p14="http://schemas.microsoft.com/office/powerpoint/2010/main" val="3989532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9" name="Picture 8" descr="Map&#10;&#10;Description automatically generated">
            <a:extLst>
              <a:ext uri="{FF2B5EF4-FFF2-40B4-BE49-F238E27FC236}">
                <a16:creationId xmlns:a16="http://schemas.microsoft.com/office/drawing/2014/main" id="{5A702EFA-84DE-BB33-0E41-593EA4589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258" y="306324"/>
            <a:ext cx="9587484" cy="6245352"/>
          </a:xfrm>
          <a:prstGeom prst="rect">
            <a:avLst/>
          </a:prstGeom>
        </p:spPr>
      </p:pic>
    </p:spTree>
    <p:extLst>
      <p:ext uri="{BB962C8B-B14F-4D97-AF65-F5344CB8AC3E}">
        <p14:creationId xmlns:p14="http://schemas.microsoft.com/office/powerpoint/2010/main" val="3489562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26" name="Picture 25" descr="Map&#10;&#10;Description automatically generated">
            <a:extLst>
              <a:ext uri="{FF2B5EF4-FFF2-40B4-BE49-F238E27FC236}">
                <a16:creationId xmlns:a16="http://schemas.microsoft.com/office/drawing/2014/main" id="{AC17A8FE-A37D-D602-61E5-B85862D12D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7585" y="3676391"/>
            <a:ext cx="3930447" cy="2560320"/>
          </a:xfrm>
          <a:prstGeom prst="rect">
            <a:avLst/>
          </a:prstGeom>
        </p:spPr>
      </p:pic>
      <p:sp>
        <p:nvSpPr>
          <p:cNvPr id="27" name="TextBox 26">
            <a:extLst>
              <a:ext uri="{FF2B5EF4-FFF2-40B4-BE49-F238E27FC236}">
                <a16:creationId xmlns:a16="http://schemas.microsoft.com/office/drawing/2014/main" id="{12D916C2-7806-68D1-FBF9-39EB5493351C}"/>
              </a:ext>
            </a:extLst>
          </p:cNvPr>
          <p:cNvSpPr txBox="1"/>
          <p:nvPr/>
        </p:nvSpPr>
        <p:spPr>
          <a:xfrm>
            <a:off x="6459260" y="3779987"/>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iCare Regions</a:t>
            </a:r>
          </a:p>
        </p:txBody>
      </p:sp>
    </p:spTree>
    <p:extLst>
      <p:ext uri="{BB962C8B-B14F-4D97-AF65-F5344CB8AC3E}">
        <p14:creationId xmlns:p14="http://schemas.microsoft.com/office/powerpoint/2010/main" val="793648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ap&#10;&#10;Description automatically generated">
            <a:extLst>
              <a:ext uri="{FF2B5EF4-FFF2-40B4-BE49-F238E27FC236}">
                <a16:creationId xmlns:a16="http://schemas.microsoft.com/office/drawing/2014/main" id="{1C64C22D-A3F5-77BB-BE2E-7BA58EC1EB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11" y="3676391"/>
            <a:ext cx="3930447" cy="2560320"/>
          </a:xfrm>
          <a:prstGeom prst="rect">
            <a:avLst/>
          </a:prstGeom>
        </p:spPr>
      </p:pic>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3" name="Picture 2" descr="Map&#10;&#10;Description automatically generated">
            <a:extLst>
              <a:ext uri="{FF2B5EF4-FFF2-40B4-BE49-F238E27FC236}">
                <a16:creationId xmlns:a16="http://schemas.microsoft.com/office/drawing/2014/main" id="{797B2E90-7A8E-969E-742B-6916F2702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72" y="518128"/>
            <a:ext cx="3930448" cy="2560320"/>
          </a:xfrm>
          <a:prstGeom prst="rect">
            <a:avLst/>
          </a:prstGeom>
        </p:spPr>
      </p:pic>
      <p:pic>
        <p:nvPicPr>
          <p:cNvPr id="5" name="Picture 4" descr="Map&#10;&#10;Description automatically generated">
            <a:extLst>
              <a:ext uri="{FF2B5EF4-FFF2-40B4-BE49-F238E27FC236}">
                <a16:creationId xmlns:a16="http://schemas.microsoft.com/office/drawing/2014/main" id="{D70EDC8F-57FC-ADFF-F5AC-B22898478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2281" y="3676391"/>
            <a:ext cx="3930447" cy="2560320"/>
          </a:xfrm>
          <a:prstGeom prst="rect">
            <a:avLst/>
          </a:prstGeom>
        </p:spPr>
      </p:pic>
      <p:pic>
        <p:nvPicPr>
          <p:cNvPr id="12" name="Picture 11" descr="Map&#10;&#10;Description automatically generated with medium confidence">
            <a:extLst>
              <a:ext uri="{FF2B5EF4-FFF2-40B4-BE49-F238E27FC236}">
                <a16:creationId xmlns:a16="http://schemas.microsoft.com/office/drawing/2014/main" id="{7DC8A37F-CB44-E045-02FE-DAF5874F73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2281" y="518128"/>
            <a:ext cx="3930447" cy="2560320"/>
          </a:xfrm>
          <a:prstGeom prst="rect">
            <a:avLst/>
          </a:prstGeom>
        </p:spPr>
      </p:pic>
      <p:pic>
        <p:nvPicPr>
          <p:cNvPr id="14" name="Picture 13" descr="Map&#10;&#10;Description automatically generated">
            <a:extLst>
              <a:ext uri="{FF2B5EF4-FFF2-40B4-BE49-F238E27FC236}">
                <a16:creationId xmlns:a16="http://schemas.microsoft.com/office/drawing/2014/main" id="{9C8028D4-132C-B8ED-C94E-BA0C67856D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0702" y="518128"/>
            <a:ext cx="3930447" cy="2560320"/>
          </a:xfrm>
          <a:prstGeom prst="rect">
            <a:avLst/>
          </a:prstGeom>
        </p:spPr>
      </p:pic>
      <p:sp>
        <p:nvSpPr>
          <p:cNvPr id="18" name="TextBox 17">
            <a:extLst>
              <a:ext uri="{FF2B5EF4-FFF2-40B4-BE49-F238E27FC236}">
                <a16:creationId xmlns:a16="http://schemas.microsoft.com/office/drawing/2014/main" id="{45693C25-6158-1ADD-E8D4-235846B3AC0D}"/>
              </a:ext>
            </a:extLst>
          </p:cNvPr>
          <p:cNvSpPr txBox="1"/>
          <p:nvPr/>
        </p:nvSpPr>
        <p:spPr>
          <a:xfrm>
            <a:off x="2420661" y="621289"/>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Aquifer thickness</a:t>
            </a:r>
          </a:p>
        </p:txBody>
      </p:sp>
      <p:sp>
        <p:nvSpPr>
          <p:cNvPr id="19" name="TextBox 18">
            <a:extLst>
              <a:ext uri="{FF2B5EF4-FFF2-40B4-BE49-F238E27FC236}">
                <a16:creationId xmlns:a16="http://schemas.microsoft.com/office/drawing/2014/main" id="{B44B1831-D691-DA20-347E-3FDF624F1D0A}"/>
              </a:ext>
            </a:extLst>
          </p:cNvPr>
          <p:cNvSpPr txBox="1"/>
          <p:nvPr/>
        </p:nvSpPr>
        <p:spPr>
          <a:xfrm>
            <a:off x="6459261" y="646379"/>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Use Density</a:t>
            </a:r>
          </a:p>
        </p:txBody>
      </p:sp>
      <p:sp>
        <p:nvSpPr>
          <p:cNvPr id="20" name="TextBox 19">
            <a:extLst>
              <a:ext uri="{FF2B5EF4-FFF2-40B4-BE49-F238E27FC236}">
                <a16:creationId xmlns:a16="http://schemas.microsoft.com/office/drawing/2014/main" id="{C94DEF93-B4C2-ACF8-40D2-0E5FFF0C641B}"/>
              </a:ext>
            </a:extLst>
          </p:cNvPr>
          <p:cNvSpPr txBox="1"/>
          <p:nvPr/>
        </p:nvSpPr>
        <p:spPr>
          <a:xfrm>
            <a:off x="10504487" y="636440"/>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Water-level change</a:t>
            </a:r>
          </a:p>
        </p:txBody>
      </p:sp>
      <p:sp>
        <p:nvSpPr>
          <p:cNvPr id="21" name="TextBox 20">
            <a:extLst>
              <a:ext uri="{FF2B5EF4-FFF2-40B4-BE49-F238E27FC236}">
                <a16:creationId xmlns:a16="http://schemas.microsoft.com/office/drawing/2014/main" id="{BC4E6D4C-743A-C7C8-EA95-0BA413923AC2}"/>
              </a:ext>
            </a:extLst>
          </p:cNvPr>
          <p:cNvSpPr txBox="1"/>
          <p:nvPr/>
        </p:nvSpPr>
        <p:spPr>
          <a:xfrm>
            <a:off x="2246243" y="3753029"/>
            <a:ext cx="1669773"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Geology/Ditch/IGUCA</a:t>
            </a:r>
          </a:p>
        </p:txBody>
      </p:sp>
      <p:sp>
        <p:nvSpPr>
          <p:cNvPr id="25" name="TextBox 24">
            <a:extLst>
              <a:ext uri="{FF2B5EF4-FFF2-40B4-BE49-F238E27FC236}">
                <a16:creationId xmlns:a16="http://schemas.microsoft.com/office/drawing/2014/main" id="{5B85B872-3330-5E4E-5BA4-B042589274ED}"/>
              </a:ext>
            </a:extLst>
          </p:cNvPr>
          <p:cNvSpPr txBox="1"/>
          <p:nvPr/>
        </p:nvSpPr>
        <p:spPr>
          <a:xfrm>
            <a:off x="10283174" y="3779987"/>
            <a:ext cx="1716667"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HPA / Dakota Extents</a:t>
            </a:r>
          </a:p>
        </p:txBody>
      </p:sp>
      <p:pic>
        <p:nvPicPr>
          <p:cNvPr id="26" name="Picture 25" descr="Map&#10;&#10;Description automatically generated">
            <a:extLst>
              <a:ext uri="{FF2B5EF4-FFF2-40B4-BE49-F238E27FC236}">
                <a16:creationId xmlns:a16="http://schemas.microsoft.com/office/drawing/2014/main" id="{AC17A8FE-A37D-D602-61E5-B85862D12D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7585" y="3676391"/>
            <a:ext cx="3930447" cy="2560320"/>
          </a:xfrm>
          <a:prstGeom prst="rect">
            <a:avLst/>
          </a:prstGeom>
        </p:spPr>
      </p:pic>
      <p:sp>
        <p:nvSpPr>
          <p:cNvPr id="27" name="TextBox 26">
            <a:extLst>
              <a:ext uri="{FF2B5EF4-FFF2-40B4-BE49-F238E27FC236}">
                <a16:creationId xmlns:a16="http://schemas.microsoft.com/office/drawing/2014/main" id="{12D916C2-7806-68D1-FBF9-39EB5493351C}"/>
              </a:ext>
            </a:extLst>
          </p:cNvPr>
          <p:cNvSpPr txBox="1"/>
          <p:nvPr/>
        </p:nvSpPr>
        <p:spPr>
          <a:xfrm>
            <a:off x="6459260" y="3779987"/>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iCare Regions</a:t>
            </a:r>
          </a:p>
        </p:txBody>
      </p:sp>
    </p:spTree>
    <p:extLst>
      <p:ext uri="{BB962C8B-B14F-4D97-AF65-F5344CB8AC3E}">
        <p14:creationId xmlns:p14="http://schemas.microsoft.com/office/powerpoint/2010/main" val="2183629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25B1C62E-9FD6-A9B4-8B5A-1552FC9104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7585" y="3676391"/>
            <a:ext cx="3930447" cy="2560320"/>
          </a:xfrm>
          <a:prstGeom prst="rect">
            <a:avLst/>
          </a:prstGeom>
        </p:spPr>
      </p:pic>
      <p:pic>
        <p:nvPicPr>
          <p:cNvPr id="23" name="Picture 22" descr="Map&#10;&#10;Description automatically generated">
            <a:extLst>
              <a:ext uri="{FF2B5EF4-FFF2-40B4-BE49-F238E27FC236}">
                <a16:creationId xmlns:a16="http://schemas.microsoft.com/office/drawing/2014/main" id="{1C64C22D-A3F5-77BB-BE2E-7BA58EC1E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11" y="3676391"/>
            <a:ext cx="3930447" cy="2560320"/>
          </a:xfrm>
          <a:prstGeom prst="rect">
            <a:avLst/>
          </a:prstGeom>
        </p:spPr>
      </p:pic>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3" name="Picture 2" descr="Map&#10;&#10;Description automatically generated">
            <a:extLst>
              <a:ext uri="{FF2B5EF4-FFF2-40B4-BE49-F238E27FC236}">
                <a16:creationId xmlns:a16="http://schemas.microsoft.com/office/drawing/2014/main" id="{797B2E90-7A8E-969E-742B-6916F2702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72" y="518128"/>
            <a:ext cx="3930448" cy="2560320"/>
          </a:xfrm>
          <a:prstGeom prst="rect">
            <a:avLst/>
          </a:prstGeom>
        </p:spPr>
      </p:pic>
      <p:pic>
        <p:nvPicPr>
          <p:cNvPr id="5" name="Picture 4" descr="Map&#10;&#10;Description automatically generated">
            <a:extLst>
              <a:ext uri="{FF2B5EF4-FFF2-40B4-BE49-F238E27FC236}">
                <a16:creationId xmlns:a16="http://schemas.microsoft.com/office/drawing/2014/main" id="{D70EDC8F-57FC-ADFF-F5AC-B22898478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2281" y="3676391"/>
            <a:ext cx="3930447" cy="2560320"/>
          </a:xfrm>
          <a:prstGeom prst="rect">
            <a:avLst/>
          </a:prstGeom>
        </p:spPr>
      </p:pic>
      <p:pic>
        <p:nvPicPr>
          <p:cNvPr id="12" name="Picture 11" descr="Map&#10;&#10;Description automatically generated with medium confidence">
            <a:extLst>
              <a:ext uri="{FF2B5EF4-FFF2-40B4-BE49-F238E27FC236}">
                <a16:creationId xmlns:a16="http://schemas.microsoft.com/office/drawing/2014/main" id="{7DC8A37F-CB44-E045-02FE-DAF5874F73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2281" y="518128"/>
            <a:ext cx="3930447" cy="2560320"/>
          </a:xfrm>
          <a:prstGeom prst="rect">
            <a:avLst/>
          </a:prstGeom>
        </p:spPr>
      </p:pic>
      <p:pic>
        <p:nvPicPr>
          <p:cNvPr id="16" name="Picture 15">
            <a:extLst>
              <a:ext uri="{FF2B5EF4-FFF2-40B4-BE49-F238E27FC236}">
                <a16:creationId xmlns:a16="http://schemas.microsoft.com/office/drawing/2014/main" id="{AF2F29B7-0391-CAC1-38D1-27FE4A3814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3088" y="521208"/>
            <a:ext cx="3930447" cy="2560320"/>
          </a:xfrm>
          <a:prstGeom prst="rect">
            <a:avLst/>
          </a:prstGeom>
        </p:spPr>
      </p:pic>
      <p:sp>
        <p:nvSpPr>
          <p:cNvPr id="18" name="TextBox 17">
            <a:extLst>
              <a:ext uri="{FF2B5EF4-FFF2-40B4-BE49-F238E27FC236}">
                <a16:creationId xmlns:a16="http://schemas.microsoft.com/office/drawing/2014/main" id="{45693C25-6158-1ADD-E8D4-235846B3AC0D}"/>
              </a:ext>
            </a:extLst>
          </p:cNvPr>
          <p:cNvSpPr txBox="1"/>
          <p:nvPr/>
        </p:nvSpPr>
        <p:spPr>
          <a:xfrm>
            <a:off x="2420661" y="621289"/>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Aquifer thickness</a:t>
            </a:r>
          </a:p>
        </p:txBody>
      </p:sp>
      <p:sp>
        <p:nvSpPr>
          <p:cNvPr id="19" name="TextBox 18">
            <a:extLst>
              <a:ext uri="{FF2B5EF4-FFF2-40B4-BE49-F238E27FC236}">
                <a16:creationId xmlns:a16="http://schemas.microsoft.com/office/drawing/2014/main" id="{B44B1831-D691-DA20-347E-3FDF624F1D0A}"/>
              </a:ext>
            </a:extLst>
          </p:cNvPr>
          <p:cNvSpPr txBox="1"/>
          <p:nvPr/>
        </p:nvSpPr>
        <p:spPr>
          <a:xfrm>
            <a:off x="6459261" y="646379"/>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GMD3 Rate Data</a:t>
            </a:r>
          </a:p>
        </p:txBody>
      </p:sp>
      <p:sp>
        <p:nvSpPr>
          <p:cNvPr id="20" name="TextBox 19">
            <a:extLst>
              <a:ext uri="{FF2B5EF4-FFF2-40B4-BE49-F238E27FC236}">
                <a16:creationId xmlns:a16="http://schemas.microsoft.com/office/drawing/2014/main" id="{C94DEF93-B4C2-ACF8-40D2-0E5FFF0C641B}"/>
              </a:ext>
            </a:extLst>
          </p:cNvPr>
          <p:cNvSpPr txBox="1"/>
          <p:nvPr/>
        </p:nvSpPr>
        <p:spPr>
          <a:xfrm>
            <a:off x="10504487" y="636440"/>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Water-level change</a:t>
            </a:r>
          </a:p>
        </p:txBody>
      </p:sp>
      <p:sp>
        <p:nvSpPr>
          <p:cNvPr id="21" name="TextBox 20">
            <a:extLst>
              <a:ext uri="{FF2B5EF4-FFF2-40B4-BE49-F238E27FC236}">
                <a16:creationId xmlns:a16="http://schemas.microsoft.com/office/drawing/2014/main" id="{BC4E6D4C-743A-C7C8-EA95-0BA413923AC2}"/>
              </a:ext>
            </a:extLst>
          </p:cNvPr>
          <p:cNvSpPr txBox="1"/>
          <p:nvPr/>
        </p:nvSpPr>
        <p:spPr>
          <a:xfrm>
            <a:off x="2246243" y="3753029"/>
            <a:ext cx="1669773"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Geology/Ditch/IGUCA</a:t>
            </a:r>
          </a:p>
        </p:txBody>
      </p:sp>
      <p:sp>
        <p:nvSpPr>
          <p:cNvPr id="24" name="TextBox 23">
            <a:extLst>
              <a:ext uri="{FF2B5EF4-FFF2-40B4-BE49-F238E27FC236}">
                <a16:creationId xmlns:a16="http://schemas.microsoft.com/office/drawing/2014/main" id="{4F8D446F-1D45-F2D7-8A57-418AC646BF76}"/>
              </a:ext>
            </a:extLst>
          </p:cNvPr>
          <p:cNvSpPr txBox="1"/>
          <p:nvPr/>
        </p:nvSpPr>
        <p:spPr>
          <a:xfrm>
            <a:off x="6459260" y="3779987"/>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iCare Regions</a:t>
            </a:r>
          </a:p>
        </p:txBody>
      </p:sp>
      <p:sp>
        <p:nvSpPr>
          <p:cNvPr id="25" name="TextBox 24">
            <a:extLst>
              <a:ext uri="{FF2B5EF4-FFF2-40B4-BE49-F238E27FC236}">
                <a16:creationId xmlns:a16="http://schemas.microsoft.com/office/drawing/2014/main" id="{5B85B872-3330-5E4E-5BA4-B042589274ED}"/>
              </a:ext>
            </a:extLst>
          </p:cNvPr>
          <p:cNvSpPr txBox="1"/>
          <p:nvPr/>
        </p:nvSpPr>
        <p:spPr>
          <a:xfrm>
            <a:off x="10283174" y="3779987"/>
            <a:ext cx="1716667"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HPA / Dakota Extents</a:t>
            </a:r>
          </a:p>
        </p:txBody>
      </p:sp>
    </p:spTree>
    <p:extLst>
      <p:ext uri="{BB962C8B-B14F-4D97-AF65-F5344CB8AC3E}">
        <p14:creationId xmlns:p14="http://schemas.microsoft.com/office/powerpoint/2010/main" val="3498331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84F85204-D827-8406-6694-EF254238FD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3088" y="518128"/>
            <a:ext cx="3930447" cy="2560320"/>
          </a:xfrm>
          <a:prstGeom prst="rect">
            <a:avLst/>
          </a:prstGeom>
        </p:spPr>
      </p:pic>
      <p:pic>
        <p:nvPicPr>
          <p:cNvPr id="4" name="Picture 3" descr="Map&#10;&#10;Description automatically generated">
            <a:extLst>
              <a:ext uri="{FF2B5EF4-FFF2-40B4-BE49-F238E27FC236}">
                <a16:creationId xmlns:a16="http://schemas.microsoft.com/office/drawing/2014/main" id="{25B1C62E-9FD6-A9B4-8B5A-1552FC910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585" y="3676391"/>
            <a:ext cx="3930447" cy="2560320"/>
          </a:xfrm>
          <a:prstGeom prst="rect">
            <a:avLst/>
          </a:prstGeom>
        </p:spPr>
      </p:pic>
      <p:pic>
        <p:nvPicPr>
          <p:cNvPr id="23" name="Picture 22" descr="Map&#10;&#10;Description automatically generated">
            <a:extLst>
              <a:ext uri="{FF2B5EF4-FFF2-40B4-BE49-F238E27FC236}">
                <a16:creationId xmlns:a16="http://schemas.microsoft.com/office/drawing/2014/main" id="{1C64C22D-A3F5-77BB-BE2E-7BA58EC1E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11" y="3676391"/>
            <a:ext cx="3930447" cy="2560320"/>
          </a:xfrm>
          <a:prstGeom prst="rect">
            <a:avLst/>
          </a:prstGeom>
        </p:spPr>
      </p:pic>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3" name="Picture 2" descr="Map&#10;&#10;Description automatically generated">
            <a:extLst>
              <a:ext uri="{FF2B5EF4-FFF2-40B4-BE49-F238E27FC236}">
                <a16:creationId xmlns:a16="http://schemas.microsoft.com/office/drawing/2014/main" id="{797B2E90-7A8E-969E-742B-6916F2702E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72" y="518128"/>
            <a:ext cx="3930448" cy="2560320"/>
          </a:xfrm>
          <a:prstGeom prst="rect">
            <a:avLst/>
          </a:prstGeom>
        </p:spPr>
      </p:pic>
      <p:pic>
        <p:nvPicPr>
          <p:cNvPr id="5" name="Picture 4" descr="Map&#10;&#10;Description automatically generated">
            <a:extLst>
              <a:ext uri="{FF2B5EF4-FFF2-40B4-BE49-F238E27FC236}">
                <a16:creationId xmlns:a16="http://schemas.microsoft.com/office/drawing/2014/main" id="{D70EDC8F-57FC-ADFF-F5AC-B22898478A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2281" y="3676391"/>
            <a:ext cx="3930447" cy="2560320"/>
          </a:xfrm>
          <a:prstGeom prst="rect">
            <a:avLst/>
          </a:prstGeom>
        </p:spPr>
      </p:pic>
      <p:pic>
        <p:nvPicPr>
          <p:cNvPr id="12" name="Picture 11" descr="Map&#10;&#10;Description automatically generated with medium confidence">
            <a:extLst>
              <a:ext uri="{FF2B5EF4-FFF2-40B4-BE49-F238E27FC236}">
                <a16:creationId xmlns:a16="http://schemas.microsoft.com/office/drawing/2014/main" id="{7DC8A37F-CB44-E045-02FE-DAF5874F73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2281" y="518128"/>
            <a:ext cx="3930447" cy="2560320"/>
          </a:xfrm>
          <a:prstGeom prst="rect">
            <a:avLst/>
          </a:prstGeom>
        </p:spPr>
      </p:pic>
      <p:sp>
        <p:nvSpPr>
          <p:cNvPr id="18" name="TextBox 17">
            <a:extLst>
              <a:ext uri="{FF2B5EF4-FFF2-40B4-BE49-F238E27FC236}">
                <a16:creationId xmlns:a16="http://schemas.microsoft.com/office/drawing/2014/main" id="{45693C25-6158-1ADD-E8D4-235846B3AC0D}"/>
              </a:ext>
            </a:extLst>
          </p:cNvPr>
          <p:cNvSpPr txBox="1"/>
          <p:nvPr/>
        </p:nvSpPr>
        <p:spPr>
          <a:xfrm>
            <a:off x="2420661" y="621289"/>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Aquifer thickness</a:t>
            </a:r>
          </a:p>
        </p:txBody>
      </p:sp>
      <p:sp>
        <p:nvSpPr>
          <p:cNvPr id="19" name="TextBox 18">
            <a:extLst>
              <a:ext uri="{FF2B5EF4-FFF2-40B4-BE49-F238E27FC236}">
                <a16:creationId xmlns:a16="http://schemas.microsoft.com/office/drawing/2014/main" id="{B44B1831-D691-DA20-347E-3FDF624F1D0A}"/>
              </a:ext>
            </a:extLst>
          </p:cNvPr>
          <p:cNvSpPr txBox="1"/>
          <p:nvPr/>
        </p:nvSpPr>
        <p:spPr>
          <a:xfrm>
            <a:off x="6400802" y="646379"/>
            <a:ext cx="1582690"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Points of Diversions</a:t>
            </a:r>
          </a:p>
        </p:txBody>
      </p:sp>
      <p:sp>
        <p:nvSpPr>
          <p:cNvPr id="20" name="TextBox 19">
            <a:extLst>
              <a:ext uri="{FF2B5EF4-FFF2-40B4-BE49-F238E27FC236}">
                <a16:creationId xmlns:a16="http://schemas.microsoft.com/office/drawing/2014/main" id="{C94DEF93-B4C2-ACF8-40D2-0E5FFF0C641B}"/>
              </a:ext>
            </a:extLst>
          </p:cNvPr>
          <p:cNvSpPr txBox="1"/>
          <p:nvPr/>
        </p:nvSpPr>
        <p:spPr>
          <a:xfrm>
            <a:off x="10504487" y="636440"/>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Water-level change</a:t>
            </a:r>
          </a:p>
        </p:txBody>
      </p:sp>
      <p:sp>
        <p:nvSpPr>
          <p:cNvPr id="21" name="TextBox 20">
            <a:extLst>
              <a:ext uri="{FF2B5EF4-FFF2-40B4-BE49-F238E27FC236}">
                <a16:creationId xmlns:a16="http://schemas.microsoft.com/office/drawing/2014/main" id="{BC4E6D4C-743A-C7C8-EA95-0BA413923AC2}"/>
              </a:ext>
            </a:extLst>
          </p:cNvPr>
          <p:cNvSpPr txBox="1"/>
          <p:nvPr/>
        </p:nvSpPr>
        <p:spPr>
          <a:xfrm>
            <a:off x="2246243" y="3753029"/>
            <a:ext cx="1669773"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Geology/Ditch/IGUCA</a:t>
            </a:r>
          </a:p>
        </p:txBody>
      </p:sp>
      <p:sp>
        <p:nvSpPr>
          <p:cNvPr id="24" name="TextBox 23">
            <a:extLst>
              <a:ext uri="{FF2B5EF4-FFF2-40B4-BE49-F238E27FC236}">
                <a16:creationId xmlns:a16="http://schemas.microsoft.com/office/drawing/2014/main" id="{4F8D446F-1D45-F2D7-8A57-418AC646BF76}"/>
              </a:ext>
            </a:extLst>
          </p:cNvPr>
          <p:cNvSpPr txBox="1"/>
          <p:nvPr/>
        </p:nvSpPr>
        <p:spPr>
          <a:xfrm>
            <a:off x="6459260" y="3779987"/>
            <a:ext cx="1495355"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iCare Regions</a:t>
            </a:r>
          </a:p>
        </p:txBody>
      </p:sp>
      <p:sp>
        <p:nvSpPr>
          <p:cNvPr id="25" name="TextBox 24">
            <a:extLst>
              <a:ext uri="{FF2B5EF4-FFF2-40B4-BE49-F238E27FC236}">
                <a16:creationId xmlns:a16="http://schemas.microsoft.com/office/drawing/2014/main" id="{5B85B872-3330-5E4E-5BA4-B042589274ED}"/>
              </a:ext>
            </a:extLst>
          </p:cNvPr>
          <p:cNvSpPr txBox="1"/>
          <p:nvPr/>
        </p:nvSpPr>
        <p:spPr>
          <a:xfrm>
            <a:off x="10283174" y="3779987"/>
            <a:ext cx="1716667"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HPA / Dakota Extents</a:t>
            </a:r>
          </a:p>
        </p:txBody>
      </p:sp>
    </p:spTree>
    <p:extLst>
      <p:ext uri="{BB962C8B-B14F-4D97-AF65-F5344CB8AC3E}">
        <p14:creationId xmlns:p14="http://schemas.microsoft.com/office/powerpoint/2010/main" val="2137924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9" name="Picture 8" descr="Map&#10;&#10;Description automatically generated">
            <a:extLst>
              <a:ext uri="{FF2B5EF4-FFF2-40B4-BE49-F238E27FC236}">
                <a16:creationId xmlns:a16="http://schemas.microsoft.com/office/drawing/2014/main" id="{5A702EFA-84DE-BB33-0E41-593EA4589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258" y="306324"/>
            <a:ext cx="9587484" cy="6245352"/>
          </a:xfrm>
          <a:prstGeom prst="rect">
            <a:avLst/>
          </a:prstGeom>
        </p:spPr>
      </p:pic>
    </p:spTree>
    <p:extLst>
      <p:ext uri="{BB962C8B-B14F-4D97-AF65-F5344CB8AC3E}">
        <p14:creationId xmlns:p14="http://schemas.microsoft.com/office/powerpoint/2010/main" val="2938823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60350" y="158750"/>
            <a:ext cx="7848600" cy="609600"/>
          </a:xfrm>
        </p:spPr>
        <p:txBody>
          <a:bodyPr/>
          <a:lstStyle/>
          <a:p>
            <a:pPr algn="l" eaLnBrk="1" hangingPunct="1"/>
            <a:r>
              <a:rPr lang="en-US" altLang="en-US" sz="3200" b="1" dirty="0">
                <a:solidFill>
                  <a:srgbClr val="FFFF00"/>
                </a:solidFill>
                <a:latin typeface="Arial" charset="0"/>
                <a:cs typeface="Times New Roman" pitchFamily="18" charset="0"/>
              </a:rPr>
              <a:t>Questions????</a:t>
            </a:r>
            <a:endParaRPr lang="en-US" altLang="en-US" sz="3200" b="1" dirty="0">
              <a:solidFill>
                <a:srgbClr val="FFFF00"/>
              </a:solidFill>
              <a:latin typeface="Arial" charset="0"/>
            </a:endParaRPr>
          </a:p>
        </p:txBody>
      </p:sp>
      <p:sp>
        <p:nvSpPr>
          <p:cNvPr id="67587" name="Text Box 10"/>
          <p:cNvSpPr txBox="1">
            <a:spLocks noChangeArrowheads="1"/>
          </p:cNvSpPr>
          <p:nvPr/>
        </p:nvSpPr>
        <p:spPr bwMode="auto">
          <a:xfrm>
            <a:off x="4407694" y="5578476"/>
            <a:ext cx="342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altLang="en-US" sz="1800" dirty="0">
                <a:solidFill>
                  <a:schemeClr val="bg1"/>
                </a:solidFill>
              </a:rPr>
              <a:t>Visit our site at</a:t>
            </a:r>
            <a:r>
              <a:rPr lang="en-US" altLang="en-US" sz="1800" b="1" dirty="0">
                <a:solidFill>
                  <a:schemeClr val="bg1"/>
                </a:solidFill>
              </a:rPr>
              <a:t> http://www.kgs.ku.edu</a:t>
            </a:r>
          </a:p>
        </p:txBody>
      </p:sp>
      <p:sp>
        <p:nvSpPr>
          <p:cNvPr id="67588" name="Text Box 11"/>
          <p:cNvSpPr txBox="1">
            <a:spLocks noChangeArrowheads="1"/>
          </p:cNvSpPr>
          <p:nvPr/>
        </p:nvSpPr>
        <p:spPr bwMode="auto">
          <a:xfrm>
            <a:off x="3200400" y="1295400"/>
            <a:ext cx="5843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1800" b="1" dirty="0">
                <a:solidFill>
                  <a:schemeClr val="bg1"/>
                </a:solidFill>
              </a:rPr>
              <a:t>Kansas Geological Survey</a:t>
            </a:r>
          </a:p>
          <a:p>
            <a:pPr algn="ctr" eaLnBrk="1" hangingPunct="1"/>
            <a:r>
              <a:rPr lang="en-US" altLang="en-US" sz="1800" b="1" dirty="0">
                <a:solidFill>
                  <a:schemeClr val="bg1"/>
                </a:solidFill>
              </a:rPr>
              <a:t>1930 Constant Ave</a:t>
            </a:r>
          </a:p>
          <a:p>
            <a:pPr algn="ctr" eaLnBrk="1" hangingPunct="1"/>
            <a:r>
              <a:rPr lang="en-US" altLang="en-US" sz="1800" b="1" dirty="0">
                <a:solidFill>
                  <a:schemeClr val="bg1"/>
                </a:solidFill>
              </a:rPr>
              <a:t>Lawrence, KS 66047</a:t>
            </a:r>
          </a:p>
          <a:p>
            <a:pPr algn="ctr" eaLnBrk="1" hangingPunct="1"/>
            <a:r>
              <a:rPr lang="en-US" altLang="en-US" sz="1800" b="1" dirty="0">
                <a:solidFill>
                  <a:schemeClr val="bg1"/>
                </a:solidFill>
              </a:rPr>
              <a:t>785-864-2118</a:t>
            </a:r>
          </a:p>
        </p:txBody>
      </p:sp>
      <p:pic>
        <p:nvPicPr>
          <p:cNvPr id="67589" name="Picture 23" descr="KanGeoSurv_1C_UnitHorz"/>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86337" y="3508526"/>
            <a:ext cx="2271714" cy="90475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5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66707" y="0"/>
            <a:ext cx="79127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Percent Departure from Normal Precipitation </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3" name="Picture 2">
            <a:extLst>
              <a:ext uri="{FF2B5EF4-FFF2-40B4-BE49-F238E27FC236}">
                <a16:creationId xmlns:a16="http://schemas.microsoft.com/office/drawing/2014/main" id="{080AC025-8D96-DD1C-983A-722598E8A84D}"/>
              </a:ext>
            </a:extLst>
          </p:cNvPr>
          <p:cNvPicPr>
            <a:picLocks noChangeAspect="1"/>
          </p:cNvPicPr>
          <p:nvPr/>
        </p:nvPicPr>
        <p:blipFill>
          <a:blip r:embed="rId2"/>
          <a:stretch>
            <a:fillRect/>
          </a:stretch>
        </p:blipFill>
        <p:spPr>
          <a:xfrm>
            <a:off x="1372735" y="936084"/>
            <a:ext cx="9191348" cy="5170133"/>
          </a:xfrm>
          <a:prstGeom prst="rect">
            <a:avLst/>
          </a:prstGeom>
        </p:spPr>
      </p:pic>
    </p:spTree>
    <p:extLst>
      <p:ext uri="{BB962C8B-B14F-4D97-AF65-F5344CB8AC3E}">
        <p14:creationId xmlns:p14="http://schemas.microsoft.com/office/powerpoint/2010/main" val="1652512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502" y="843849"/>
            <a:ext cx="10523078" cy="5659502"/>
          </a:xfrm>
          <a:prstGeom prst="rect">
            <a:avLst/>
          </a:prstGeom>
        </p:spPr>
      </p:pic>
      <p:sp>
        <p:nvSpPr>
          <p:cNvPr id="2" name="Text Box 10"/>
          <p:cNvSpPr txBox="1">
            <a:spLocks noChangeArrowheads="1"/>
          </p:cNvSpPr>
          <p:nvPr/>
        </p:nvSpPr>
        <p:spPr bwMode="auto">
          <a:xfrm>
            <a:off x="128587" y="119547"/>
            <a:ext cx="1151572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Reductions in Reported Water Use, by GMD, Needed to Stabilized Water Levels</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18" name="TextBox 17"/>
          <p:cNvSpPr txBox="1"/>
          <p:nvPr/>
        </p:nvSpPr>
        <p:spPr>
          <a:xfrm>
            <a:off x="2191043" y="1898178"/>
            <a:ext cx="800219" cy="646331"/>
          </a:xfrm>
          <a:prstGeom prst="rect">
            <a:avLst/>
          </a:prstGeom>
          <a:solidFill>
            <a:srgbClr val="FFFFFF">
              <a:alpha val="79000"/>
            </a:srgbClr>
          </a:solidFill>
          <a:ln>
            <a:noFill/>
          </a:ln>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rial" charset="0"/>
              </a:rPr>
              <a:t>15%</a:t>
            </a:r>
          </a:p>
          <a:p>
            <a:pPr marL="0" marR="0" lvl="0" indent="0" algn="ctr" defTabSz="914400" eaLnBrk="1" fontAlgn="base" latinLnBrk="0" hangingPunct="1">
              <a:lnSpc>
                <a:spcPct val="100000"/>
              </a:lnSpc>
              <a:spcBef>
                <a:spcPct val="0"/>
              </a:spcBef>
              <a:spcAft>
                <a:spcPct val="0"/>
              </a:spcAft>
              <a:buClrTx/>
              <a:buSzTx/>
              <a:buFontTx/>
              <a:buNone/>
              <a:tabLst/>
              <a:defRPr/>
            </a:pPr>
            <a:r>
              <a:rPr lang="en-US" kern="0" dirty="0">
                <a:solidFill>
                  <a:schemeClr val="bg2">
                    <a:lumMod val="50000"/>
                  </a:schemeClr>
                </a:solidFill>
                <a:latin typeface="Arial" charset="0"/>
              </a:rPr>
              <a:t>(40%)</a:t>
            </a:r>
            <a:endParaRPr kumimoji="0" lang="en-US" b="0" i="0" u="none" strike="noStrike" kern="0" cap="none" spc="0" normalizeH="0" baseline="0" noProof="0" dirty="0">
              <a:ln>
                <a:noFill/>
              </a:ln>
              <a:solidFill>
                <a:schemeClr val="bg2">
                  <a:lumMod val="50000"/>
                </a:schemeClr>
              </a:solidFill>
              <a:effectLst/>
              <a:uLnTx/>
              <a:uFillTx/>
              <a:latin typeface="Arial" charset="0"/>
            </a:endParaRPr>
          </a:p>
        </p:txBody>
      </p:sp>
      <p:sp>
        <p:nvSpPr>
          <p:cNvPr id="19" name="TextBox 18"/>
          <p:cNvSpPr txBox="1"/>
          <p:nvPr/>
        </p:nvSpPr>
        <p:spPr>
          <a:xfrm>
            <a:off x="1951216" y="3291063"/>
            <a:ext cx="800219" cy="646331"/>
          </a:xfrm>
          <a:prstGeom prst="rect">
            <a:avLst/>
          </a:prstGeom>
          <a:solidFill>
            <a:srgbClr val="FFFFFF">
              <a:alpha val="79000"/>
            </a:srgbClr>
          </a:solidFill>
          <a:ln>
            <a:noFill/>
          </a:ln>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rial" charset="0"/>
              </a:rPr>
              <a:t>29%</a:t>
            </a:r>
          </a:p>
          <a:p>
            <a:pPr marL="0" marR="0" lvl="0" indent="0" algn="ctr" defTabSz="914400" eaLnBrk="1" fontAlgn="base" latinLnBrk="0" hangingPunct="1">
              <a:lnSpc>
                <a:spcPct val="100000"/>
              </a:lnSpc>
              <a:spcBef>
                <a:spcPct val="0"/>
              </a:spcBef>
              <a:spcAft>
                <a:spcPct val="0"/>
              </a:spcAft>
              <a:buClrTx/>
              <a:buSzTx/>
              <a:buFontTx/>
              <a:buNone/>
              <a:tabLst/>
              <a:defRPr/>
            </a:pPr>
            <a:r>
              <a:rPr lang="en-US" kern="0" dirty="0">
                <a:solidFill>
                  <a:schemeClr val="bg2">
                    <a:lumMod val="50000"/>
                  </a:schemeClr>
                </a:solidFill>
                <a:latin typeface="Arial" charset="0"/>
              </a:rPr>
              <a:t>(51%)</a:t>
            </a:r>
            <a:endParaRPr kumimoji="0" lang="en-US" b="0" i="0" u="none" strike="noStrike" kern="0" cap="none" spc="0" normalizeH="0" baseline="0" noProof="0" dirty="0">
              <a:ln>
                <a:noFill/>
              </a:ln>
              <a:solidFill>
                <a:schemeClr val="bg2">
                  <a:lumMod val="50000"/>
                </a:schemeClr>
              </a:solidFill>
              <a:effectLst/>
              <a:uLnTx/>
              <a:uFillTx/>
              <a:latin typeface="Arial" charset="0"/>
            </a:endParaRPr>
          </a:p>
        </p:txBody>
      </p:sp>
      <p:sp>
        <p:nvSpPr>
          <p:cNvPr id="20" name="TextBox 19"/>
          <p:cNvSpPr txBox="1"/>
          <p:nvPr/>
        </p:nvSpPr>
        <p:spPr>
          <a:xfrm>
            <a:off x="2351325" y="4661696"/>
            <a:ext cx="800219" cy="646331"/>
          </a:xfrm>
          <a:prstGeom prst="rect">
            <a:avLst/>
          </a:prstGeom>
          <a:solidFill>
            <a:srgbClr val="FFFFFF">
              <a:alpha val="79000"/>
            </a:srgbClr>
          </a:solidFill>
          <a:ln>
            <a:noFill/>
          </a:ln>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kern="0" dirty="0">
                <a:solidFill>
                  <a:srgbClr val="000000"/>
                </a:solidFill>
                <a:latin typeface="Arial" charset="0"/>
              </a:rPr>
              <a:t>22</a:t>
            </a:r>
            <a:r>
              <a:rPr kumimoji="0" lang="en-US" b="0" i="0" u="none" strike="noStrike" kern="0" cap="none" spc="0" normalizeH="0" baseline="0" noProof="0" dirty="0">
                <a:ln>
                  <a:noFill/>
                </a:ln>
                <a:solidFill>
                  <a:srgbClr val="000000"/>
                </a:solidFill>
                <a:effectLst/>
                <a:uLnTx/>
                <a:uFillTx/>
                <a:latin typeface="Arial" charset="0"/>
              </a:rPr>
              <a:t>%</a:t>
            </a:r>
          </a:p>
          <a:p>
            <a:pPr marL="0" marR="0" lvl="0" indent="0" algn="ctr" defTabSz="914400" eaLnBrk="1" fontAlgn="base" latinLnBrk="0" hangingPunct="1">
              <a:lnSpc>
                <a:spcPct val="100000"/>
              </a:lnSpc>
              <a:spcBef>
                <a:spcPct val="0"/>
              </a:spcBef>
              <a:spcAft>
                <a:spcPct val="0"/>
              </a:spcAft>
              <a:buClrTx/>
              <a:buSzTx/>
              <a:buFontTx/>
              <a:buNone/>
              <a:tabLst/>
              <a:defRPr/>
            </a:pPr>
            <a:r>
              <a:rPr lang="en-US" kern="0" dirty="0">
                <a:solidFill>
                  <a:schemeClr val="bg2">
                    <a:lumMod val="50000"/>
                  </a:schemeClr>
                </a:solidFill>
                <a:latin typeface="Arial" charset="0"/>
              </a:rPr>
              <a:t>(36%)</a:t>
            </a:r>
            <a:endParaRPr kumimoji="0" lang="en-US" b="0" i="0" u="none" strike="noStrike" kern="0" cap="none" spc="0" normalizeH="0" baseline="0" noProof="0" dirty="0">
              <a:ln>
                <a:noFill/>
              </a:ln>
              <a:solidFill>
                <a:schemeClr val="bg2">
                  <a:lumMod val="50000"/>
                </a:schemeClr>
              </a:solidFill>
              <a:effectLst/>
              <a:uLnTx/>
              <a:uFillTx/>
              <a:latin typeface="Arial" charset="0"/>
            </a:endParaRPr>
          </a:p>
        </p:txBody>
      </p:sp>
      <p:sp>
        <p:nvSpPr>
          <p:cNvPr id="21" name="TextBox 20"/>
          <p:cNvSpPr txBox="1"/>
          <p:nvPr/>
        </p:nvSpPr>
        <p:spPr>
          <a:xfrm>
            <a:off x="5020470" y="4338530"/>
            <a:ext cx="800219" cy="646331"/>
          </a:xfrm>
          <a:prstGeom prst="rect">
            <a:avLst/>
          </a:prstGeom>
          <a:solidFill>
            <a:srgbClr val="FFFFFF">
              <a:alpha val="79000"/>
            </a:srgbClr>
          </a:solidFill>
          <a:ln>
            <a:noFill/>
          </a:ln>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kern="0" dirty="0">
                <a:solidFill>
                  <a:srgbClr val="000000"/>
                </a:solidFill>
                <a:latin typeface="Arial" charset="0"/>
              </a:rPr>
              <a:t>3</a:t>
            </a:r>
            <a:r>
              <a:rPr kumimoji="0" lang="en-US" b="0" i="0" u="none" strike="noStrike" kern="0" cap="none" spc="0" normalizeH="0" baseline="0" noProof="0" dirty="0">
                <a:ln>
                  <a:noFill/>
                </a:ln>
                <a:solidFill>
                  <a:srgbClr val="000000"/>
                </a:solidFill>
                <a:effectLst/>
                <a:uLnTx/>
                <a:uFillTx/>
                <a:latin typeface="Arial" charset="0"/>
              </a:rPr>
              <a:t>%</a:t>
            </a:r>
          </a:p>
          <a:p>
            <a:pPr marL="0" marR="0" lvl="0" indent="0" algn="ctr" defTabSz="914400" eaLnBrk="1" fontAlgn="base" latinLnBrk="0" hangingPunct="1">
              <a:lnSpc>
                <a:spcPct val="100000"/>
              </a:lnSpc>
              <a:spcBef>
                <a:spcPct val="0"/>
              </a:spcBef>
              <a:spcAft>
                <a:spcPct val="0"/>
              </a:spcAft>
              <a:buClrTx/>
              <a:buSzTx/>
              <a:buFontTx/>
              <a:buNone/>
              <a:tabLst/>
              <a:defRPr/>
            </a:pPr>
            <a:r>
              <a:rPr lang="en-US" kern="0" dirty="0">
                <a:solidFill>
                  <a:schemeClr val="bg2">
                    <a:lumMod val="50000"/>
                  </a:schemeClr>
                </a:solidFill>
                <a:latin typeface="Arial" charset="0"/>
              </a:rPr>
              <a:t>(19%)</a:t>
            </a:r>
            <a:endParaRPr kumimoji="0" lang="en-US" b="0" i="0" u="none" strike="noStrike" kern="0" cap="none" spc="0" normalizeH="0" baseline="0" noProof="0" dirty="0">
              <a:ln>
                <a:noFill/>
              </a:ln>
              <a:solidFill>
                <a:schemeClr val="bg2">
                  <a:lumMod val="50000"/>
                </a:schemeClr>
              </a:solidFill>
              <a:effectLst/>
              <a:uLnTx/>
              <a:uFillTx/>
              <a:latin typeface="Arial" charset="0"/>
            </a:endParaRPr>
          </a:p>
        </p:txBody>
      </p:sp>
      <p:sp>
        <p:nvSpPr>
          <p:cNvPr id="22" name="TextBox 21"/>
          <p:cNvSpPr txBox="1"/>
          <p:nvPr/>
        </p:nvSpPr>
        <p:spPr>
          <a:xfrm>
            <a:off x="6453275" y="4144633"/>
            <a:ext cx="800219" cy="646331"/>
          </a:xfrm>
          <a:prstGeom prst="rect">
            <a:avLst/>
          </a:prstGeom>
          <a:solidFill>
            <a:srgbClr val="FFFFFF">
              <a:alpha val="79000"/>
            </a:srgbClr>
          </a:solidFill>
          <a:ln>
            <a:noFill/>
          </a:ln>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kern="0" dirty="0">
                <a:solidFill>
                  <a:srgbClr val="000000"/>
                </a:solidFill>
                <a:latin typeface="Arial" charset="0"/>
              </a:rPr>
              <a:t>2</a:t>
            </a:r>
            <a:r>
              <a:rPr kumimoji="0" lang="en-US" b="0" i="0" u="none" strike="noStrike" kern="0" cap="none" spc="0" normalizeH="0" baseline="0" noProof="0" dirty="0">
                <a:ln>
                  <a:noFill/>
                </a:ln>
                <a:solidFill>
                  <a:srgbClr val="000000"/>
                </a:solidFill>
                <a:effectLst/>
                <a:uLnTx/>
                <a:uFillTx/>
                <a:latin typeface="Arial" charset="0"/>
              </a:rPr>
              <a:t>%</a:t>
            </a:r>
          </a:p>
          <a:p>
            <a:pPr marL="0" marR="0" lvl="0" indent="0" algn="ctr" defTabSz="914400" eaLnBrk="1" fontAlgn="base" latinLnBrk="0" hangingPunct="1">
              <a:lnSpc>
                <a:spcPct val="100000"/>
              </a:lnSpc>
              <a:spcBef>
                <a:spcPct val="0"/>
              </a:spcBef>
              <a:spcAft>
                <a:spcPct val="0"/>
              </a:spcAft>
              <a:buClrTx/>
              <a:buSzTx/>
              <a:buFontTx/>
              <a:buNone/>
              <a:tabLst/>
              <a:defRPr/>
            </a:pPr>
            <a:r>
              <a:rPr lang="en-US" kern="0" dirty="0">
                <a:solidFill>
                  <a:schemeClr val="bg2">
                    <a:lumMod val="50000"/>
                  </a:schemeClr>
                </a:solidFill>
                <a:latin typeface="Arial" charset="0"/>
              </a:rPr>
              <a:t>(23%)</a:t>
            </a:r>
            <a:endParaRPr kumimoji="0" lang="en-US" b="0" i="0" u="none" strike="noStrike" kern="0" cap="none" spc="0" normalizeH="0" baseline="0" noProof="0" dirty="0">
              <a:ln>
                <a:noFill/>
              </a:ln>
              <a:solidFill>
                <a:schemeClr val="bg2">
                  <a:lumMod val="50000"/>
                </a:schemeClr>
              </a:solidFill>
              <a:effectLst/>
              <a:uLnTx/>
              <a:uFillTx/>
              <a:latin typeface="Arial" charset="0"/>
            </a:endParaRPr>
          </a:p>
        </p:txBody>
      </p:sp>
      <p:sp>
        <p:nvSpPr>
          <p:cNvPr id="10" name="TextBox 9"/>
          <p:cNvSpPr txBox="1"/>
          <p:nvPr/>
        </p:nvSpPr>
        <p:spPr>
          <a:xfrm>
            <a:off x="7097529" y="912780"/>
            <a:ext cx="4681537" cy="2308324"/>
          </a:xfrm>
          <a:prstGeom prst="rect">
            <a:avLst/>
          </a:prstGeom>
          <a:solidFill>
            <a:schemeClr val="bg1"/>
          </a:solidFill>
          <a:ln>
            <a:solidFill>
              <a:srgbClr val="000000"/>
            </a:solidFill>
          </a:ln>
        </p:spPr>
        <p:txBody>
          <a:bodyPr wrap="square" rtlCol="0">
            <a:spAutoFit/>
          </a:bodyPr>
          <a:lstStyle/>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charset="0"/>
              </a:rPr>
              <a:t>Based on average</a:t>
            </a:r>
            <a:r>
              <a:rPr kumimoji="0" lang="en-US" sz="1800" b="0" i="0" u="none" strike="noStrike" kern="0" cap="none" spc="0" normalizeH="0" noProof="0" dirty="0">
                <a:ln>
                  <a:noFill/>
                </a:ln>
                <a:solidFill>
                  <a:srgbClr val="000000"/>
                </a:solidFill>
                <a:effectLst/>
                <a:uLnTx/>
                <a:uFillTx/>
                <a:latin typeface="Arial" charset="0"/>
              </a:rPr>
              <a:t> conditions from 2011 to 2021 and drought year (2012).</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charset="0"/>
              </a:rPr>
              <a:t>Averages over</a:t>
            </a:r>
            <a:r>
              <a:rPr kumimoji="0" lang="en-US" sz="1800" b="0" i="0" u="none" strike="noStrike" kern="0" cap="none" spc="0" normalizeH="0" noProof="0" dirty="0">
                <a:ln>
                  <a:noFill/>
                </a:ln>
                <a:solidFill>
                  <a:srgbClr val="000000"/>
                </a:solidFill>
                <a:effectLst/>
                <a:uLnTx/>
                <a:uFillTx/>
                <a:latin typeface="Arial" charset="0"/>
              </a:rPr>
              <a:t> large areas</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kern="0" dirty="0">
              <a:solidFill>
                <a:srgbClr val="000000"/>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kern="0" baseline="0" dirty="0">
                <a:solidFill>
                  <a:srgbClr val="000000"/>
                </a:solidFill>
                <a:latin typeface="Arial" charset="0"/>
              </a:rPr>
              <a:t>Approach can be scaled down but is depending on data availability,</a:t>
            </a:r>
            <a:r>
              <a:rPr lang="en-US" kern="0" dirty="0">
                <a:solidFill>
                  <a:srgbClr val="000000"/>
                </a:solidFill>
                <a:latin typeface="Arial" charset="0"/>
              </a:rPr>
              <a:t> specifically water-levels</a:t>
            </a:r>
            <a:endParaRPr lang="en-US" kern="0" baseline="0" dirty="0">
              <a:solidFill>
                <a:srgbClr val="000000"/>
              </a:solidFill>
              <a:latin typeface="Arial" charset="0"/>
            </a:endParaRPr>
          </a:p>
        </p:txBody>
      </p:sp>
    </p:spTree>
    <p:extLst>
      <p:ext uri="{BB962C8B-B14F-4D97-AF65-F5344CB8AC3E}">
        <p14:creationId xmlns:p14="http://schemas.microsoft.com/office/powerpoint/2010/main" val="276165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12427" y="64130"/>
            <a:ext cx="58121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UNL Drought Monitor, 02/28/2023</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4" name="Picture 3">
            <a:extLst>
              <a:ext uri="{FF2B5EF4-FFF2-40B4-BE49-F238E27FC236}">
                <a16:creationId xmlns:a16="http://schemas.microsoft.com/office/drawing/2014/main" id="{854D80D9-E358-C169-6D06-B018A4E2CE14}"/>
              </a:ext>
            </a:extLst>
          </p:cNvPr>
          <p:cNvPicPr>
            <a:picLocks noChangeAspect="1"/>
          </p:cNvPicPr>
          <p:nvPr/>
        </p:nvPicPr>
        <p:blipFill>
          <a:blip r:embed="rId2"/>
          <a:stretch>
            <a:fillRect/>
          </a:stretch>
        </p:blipFill>
        <p:spPr>
          <a:xfrm>
            <a:off x="1801572" y="1971675"/>
            <a:ext cx="5362575" cy="2914650"/>
          </a:xfrm>
          <a:prstGeom prst="rect">
            <a:avLst/>
          </a:prstGeom>
        </p:spPr>
      </p:pic>
      <p:pic>
        <p:nvPicPr>
          <p:cNvPr id="8" name="Picture 7">
            <a:extLst>
              <a:ext uri="{FF2B5EF4-FFF2-40B4-BE49-F238E27FC236}">
                <a16:creationId xmlns:a16="http://schemas.microsoft.com/office/drawing/2014/main" id="{7BD7924E-DB9D-B4F0-1F32-9B48D52BC5B4}"/>
              </a:ext>
            </a:extLst>
          </p:cNvPr>
          <p:cNvPicPr>
            <a:picLocks noChangeAspect="1"/>
          </p:cNvPicPr>
          <p:nvPr/>
        </p:nvPicPr>
        <p:blipFill>
          <a:blip r:embed="rId3"/>
          <a:stretch>
            <a:fillRect/>
          </a:stretch>
        </p:blipFill>
        <p:spPr>
          <a:xfrm>
            <a:off x="8091578" y="2084242"/>
            <a:ext cx="2563213" cy="2689516"/>
          </a:xfrm>
          <a:prstGeom prst="rect">
            <a:avLst/>
          </a:prstGeom>
        </p:spPr>
      </p:pic>
    </p:spTree>
    <p:extLst>
      <p:ext uri="{BB962C8B-B14F-4D97-AF65-F5344CB8AC3E}">
        <p14:creationId xmlns:p14="http://schemas.microsoft.com/office/powerpoint/2010/main" val="158342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0"/>
          <p:cNvSpPr txBox="1">
            <a:spLocks noChangeArrowheads="1"/>
          </p:cNvSpPr>
          <p:nvPr/>
        </p:nvSpPr>
        <p:spPr bwMode="auto">
          <a:xfrm>
            <a:off x="4384613" y="2360690"/>
            <a:ext cx="1047787"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October</a:t>
            </a:r>
          </a:p>
        </p:txBody>
      </p:sp>
      <p:sp>
        <p:nvSpPr>
          <p:cNvPr id="8" name="Text Box 16"/>
          <p:cNvSpPr txBox="1">
            <a:spLocks noChangeArrowheads="1"/>
          </p:cNvSpPr>
          <p:nvPr/>
        </p:nvSpPr>
        <p:spPr bwMode="auto">
          <a:xfrm>
            <a:off x="6452517" y="105718"/>
            <a:ext cx="1306833"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November</a:t>
            </a:r>
          </a:p>
        </p:txBody>
      </p:sp>
      <p:sp>
        <p:nvSpPr>
          <p:cNvPr id="10" name="Text Box 17"/>
          <p:cNvSpPr txBox="1">
            <a:spLocks noChangeArrowheads="1"/>
          </p:cNvSpPr>
          <p:nvPr/>
        </p:nvSpPr>
        <p:spPr bwMode="auto">
          <a:xfrm>
            <a:off x="6499871" y="2360690"/>
            <a:ext cx="1281120"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December</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8659" y="2069863"/>
            <a:ext cx="389898" cy="2536479"/>
          </a:xfrm>
          <a:prstGeom prst="rect">
            <a:avLst/>
          </a:prstGeom>
        </p:spPr>
      </p:pic>
      <p:sp>
        <p:nvSpPr>
          <p:cNvPr id="11" name="Text Box 10"/>
          <p:cNvSpPr txBox="1">
            <a:spLocks noChangeArrowheads="1"/>
          </p:cNvSpPr>
          <p:nvPr/>
        </p:nvSpPr>
        <p:spPr bwMode="auto">
          <a:xfrm>
            <a:off x="4460065" y="125814"/>
            <a:ext cx="1932580"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September 2021</a:t>
            </a:r>
          </a:p>
        </p:txBody>
      </p:sp>
      <p:pic>
        <p:nvPicPr>
          <p:cNvPr id="3" name="Picture 2"/>
          <p:cNvPicPr>
            <a:picLocks noChangeAspect="1"/>
          </p:cNvPicPr>
          <p:nvPr/>
        </p:nvPicPr>
        <p:blipFill>
          <a:blip r:embed="rId3"/>
          <a:stretch>
            <a:fillRect/>
          </a:stretch>
        </p:blipFill>
        <p:spPr>
          <a:xfrm>
            <a:off x="165509" y="121459"/>
            <a:ext cx="4107612" cy="2157984"/>
          </a:xfrm>
          <a:prstGeom prst="rect">
            <a:avLst/>
          </a:prstGeom>
        </p:spPr>
      </p:pic>
      <p:pic>
        <p:nvPicPr>
          <p:cNvPr id="9" name="Picture 8"/>
          <p:cNvPicPr>
            <a:picLocks noChangeAspect="1"/>
          </p:cNvPicPr>
          <p:nvPr/>
        </p:nvPicPr>
        <p:blipFill>
          <a:blip r:embed="rId4"/>
          <a:stretch>
            <a:fillRect/>
          </a:stretch>
        </p:blipFill>
        <p:spPr>
          <a:xfrm>
            <a:off x="145687" y="2345969"/>
            <a:ext cx="4126145" cy="2157984"/>
          </a:xfrm>
          <a:prstGeom prst="rect">
            <a:avLst/>
          </a:prstGeom>
        </p:spPr>
      </p:pic>
      <p:pic>
        <p:nvPicPr>
          <p:cNvPr id="12" name="Picture 11"/>
          <p:cNvPicPr>
            <a:picLocks noChangeAspect="1"/>
          </p:cNvPicPr>
          <p:nvPr/>
        </p:nvPicPr>
        <p:blipFill>
          <a:blip r:embed="rId5"/>
          <a:stretch>
            <a:fillRect/>
          </a:stretch>
        </p:blipFill>
        <p:spPr>
          <a:xfrm>
            <a:off x="7914095" y="105718"/>
            <a:ext cx="4130281" cy="2157984"/>
          </a:xfrm>
          <a:prstGeom prst="rect">
            <a:avLst/>
          </a:prstGeom>
        </p:spPr>
      </p:pic>
      <p:pic>
        <p:nvPicPr>
          <p:cNvPr id="4" name="Picture 3"/>
          <p:cNvPicPr>
            <a:picLocks noChangeAspect="1"/>
          </p:cNvPicPr>
          <p:nvPr/>
        </p:nvPicPr>
        <p:blipFill>
          <a:blip r:embed="rId6"/>
          <a:stretch>
            <a:fillRect/>
          </a:stretch>
        </p:blipFill>
        <p:spPr>
          <a:xfrm>
            <a:off x="7918231" y="2360690"/>
            <a:ext cx="4126145" cy="2170083"/>
          </a:xfrm>
          <a:prstGeom prst="rect">
            <a:avLst/>
          </a:prstGeom>
        </p:spPr>
      </p:pic>
    </p:spTree>
    <p:extLst>
      <p:ext uri="{BB962C8B-B14F-4D97-AF65-F5344CB8AC3E}">
        <p14:creationId xmlns:p14="http://schemas.microsoft.com/office/powerpoint/2010/main" val="1903242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0"/>
          <p:cNvSpPr txBox="1">
            <a:spLocks noChangeArrowheads="1"/>
          </p:cNvSpPr>
          <p:nvPr/>
        </p:nvSpPr>
        <p:spPr bwMode="auto">
          <a:xfrm>
            <a:off x="4528537" y="105718"/>
            <a:ext cx="1590051"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January 2022</a:t>
            </a:r>
          </a:p>
        </p:txBody>
      </p:sp>
      <p:sp>
        <p:nvSpPr>
          <p:cNvPr id="8" name="Text Box 16"/>
          <p:cNvSpPr txBox="1">
            <a:spLocks noChangeArrowheads="1"/>
          </p:cNvSpPr>
          <p:nvPr/>
        </p:nvSpPr>
        <p:spPr bwMode="auto">
          <a:xfrm>
            <a:off x="4528537" y="2298828"/>
            <a:ext cx="1135824"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February</a:t>
            </a:r>
          </a:p>
        </p:txBody>
      </p:sp>
      <p:sp>
        <p:nvSpPr>
          <p:cNvPr id="10" name="Text Box 17"/>
          <p:cNvSpPr txBox="1">
            <a:spLocks noChangeArrowheads="1"/>
          </p:cNvSpPr>
          <p:nvPr/>
        </p:nvSpPr>
        <p:spPr bwMode="auto">
          <a:xfrm>
            <a:off x="4528537" y="4606342"/>
            <a:ext cx="868699"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March</a:t>
            </a:r>
          </a:p>
        </p:txBody>
      </p:sp>
      <p:sp>
        <p:nvSpPr>
          <p:cNvPr id="11" name="Text Box 19"/>
          <p:cNvSpPr txBox="1">
            <a:spLocks noChangeArrowheads="1"/>
          </p:cNvSpPr>
          <p:nvPr/>
        </p:nvSpPr>
        <p:spPr bwMode="auto">
          <a:xfrm>
            <a:off x="6951725" y="105717"/>
            <a:ext cx="694421"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April</a:t>
            </a:r>
          </a:p>
        </p:txBody>
      </p:sp>
      <p:sp>
        <p:nvSpPr>
          <p:cNvPr id="12" name="Text Box 20"/>
          <p:cNvSpPr txBox="1">
            <a:spLocks noChangeArrowheads="1"/>
          </p:cNvSpPr>
          <p:nvPr/>
        </p:nvSpPr>
        <p:spPr bwMode="auto">
          <a:xfrm>
            <a:off x="7032687" y="2305255"/>
            <a:ext cx="652936"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May</a:t>
            </a:r>
          </a:p>
        </p:txBody>
      </p:sp>
      <p:sp>
        <p:nvSpPr>
          <p:cNvPr id="13" name="Text Box 18"/>
          <p:cNvSpPr txBox="1">
            <a:spLocks noChangeArrowheads="1"/>
          </p:cNvSpPr>
          <p:nvPr/>
        </p:nvSpPr>
        <p:spPr bwMode="auto">
          <a:xfrm>
            <a:off x="6807172" y="4606342"/>
            <a:ext cx="868699" cy="400110"/>
          </a:xfrm>
          <a:prstGeom prst="rect">
            <a:avLst/>
          </a:prstGeom>
          <a:solidFill>
            <a:schemeClr val="bg1">
              <a:alpha val="59000"/>
            </a:schemeClr>
          </a:solidFill>
          <a:ln w="9525">
            <a:noFill/>
            <a:miter lim="800000"/>
            <a:headEnd/>
            <a:tailEnd/>
          </a:ln>
          <a:effectLst/>
        </p:spPr>
        <p:txBody>
          <a:bodyPr wrap="square">
            <a:spAutoFit/>
          </a:bodyPr>
          <a:lstStyle/>
          <a:p>
            <a:pPr algn="ctr">
              <a:defRPr/>
            </a:pPr>
            <a:r>
              <a:rPr lang="en-US" sz="2000" b="1" dirty="0">
                <a:effectLst>
                  <a:outerShdw blurRad="38100" dist="38100" dir="2700000" algn="tl">
                    <a:srgbClr val="C0C0C0"/>
                  </a:outerShdw>
                </a:effectLst>
              </a:rPr>
              <a:t>June</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8659" y="2069863"/>
            <a:ext cx="389898" cy="2536479"/>
          </a:xfrm>
          <a:prstGeom prst="rect">
            <a:avLst/>
          </a:prstGeom>
        </p:spPr>
      </p:pic>
      <p:pic>
        <p:nvPicPr>
          <p:cNvPr id="18" name="Picture 17">
            <a:extLst>
              <a:ext uri="{FF2B5EF4-FFF2-40B4-BE49-F238E27FC236}">
                <a16:creationId xmlns:a16="http://schemas.microsoft.com/office/drawing/2014/main" id="{21F1D128-56D1-AE83-4B46-CCC5CB54D58A}"/>
              </a:ext>
            </a:extLst>
          </p:cNvPr>
          <p:cNvPicPr>
            <a:picLocks noChangeAspect="1"/>
          </p:cNvPicPr>
          <p:nvPr/>
        </p:nvPicPr>
        <p:blipFill>
          <a:blip r:embed="rId3"/>
          <a:stretch>
            <a:fillRect/>
          </a:stretch>
        </p:blipFill>
        <p:spPr>
          <a:xfrm>
            <a:off x="219667" y="105717"/>
            <a:ext cx="4091689" cy="2130785"/>
          </a:xfrm>
          <a:prstGeom prst="rect">
            <a:avLst/>
          </a:prstGeom>
        </p:spPr>
      </p:pic>
      <p:pic>
        <p:nvPicPr>
          <p:cNvPr id="20" name="Picture 19">
            <a:extLst>
              <a:ext uri="{FF2B5EF4-FFF2-40B4-BE49-F238E27FC236}">
                <a16:creationId xmlns:a16="http://schemas.microsoft.com/office/drawing/2014/main" id="{AEC1B255-D7DE-4FFE-A9F1-C173932CCF9C}"/>
              </a:ext>
            </a:extLst>
          </p:cNvPr>
          <p:cNvPicPr>
            <a:picLocks noChangeAspect="1"/>
          </p:cNvPicPr>
          <p:nvPr/>
        </p:nvPicPr>
        <p:blipFill>
          <a:blip r:embed="rId4"/>
          <a:stretch>
            <a:fillRect/>
          </a:stretch>
        </p:blipFill>
        <p:spPr>
          <a:xfrm>
            <a:off x="219667" y="2316584"/>
            <a:ext cx="4091689" cy="2142804"/>
          </a:xfrm>
          <a:prstGeom prst="rect">
            <a:avLst/>
          </a:prstGeom>
        </p:spPr>
      </p:pic>
      <p:pic>
        <p:nvPicPr>
          <p:cNvPr id="22" name="Picture 21">
            <a:extLst>
              <a:ext uri="{FF2B5EF4-FFF2-40B4-BE49-F238E27FC236}">
                <a16:creationId xmlns:a16="http://schemas.microsoft.com/office/drawing/2014/main" id="{6400AD42-0C65-3871-AFA3-C3C54811D69D}"/>
              </a:ext>
            </a:extLst>
          </p:cNvPr>
          <p:cNvPicPr>
            <a:picLocks noChangeAspect="1"/>
          </p:cNvPicPr>
          <p:nvPr/>
        </p:nvPicPr>
        <p:blipFill>
          <a:blip r:embed="rId5"/>
          <a:stretch>
            <a:fillRect/>
          </a:stretch>
        </p:blipFill>
        <p:spPr>
          <a:xfrm>
            <a:off x="219667" y="4539470"/>
            <a:ext cx="4077965" cy="2130785"/>
          </a:xfrm>
          <a:prstGeom prst="rect">
            <a:avLst/>
          </a:prstGeom>
        </p:spPr>
      </p:pic>
      <p:pic>
        <p:nvPicPr>
          <p:cNvPr id="24" name="Picture 23">
            <a:extLst>
              <a:ext uri="{FF2B5EF4-FFF2-40B4-BE49-F238E27FC236}">
                <a16:creationId xmlns:a16="http://schemas.microsoft.com/office/drawing/2014/main" id="{1A8AB914-57DB-2EAD-255E-5A46BC5642E0}"/>
              </a:ext>
            </a:extLst>
          </p:cNvPr>
          <p:cNvPicPr>
            <a:picLocks noChangeAspect="1"/>
          </p:cNvPicPr>
          <p:nvPr/>
        </p:nvPicPr>
        <p:blipFill>
          <a:blip r:embed="rId6"/>
          <a:stretch>
            <a:fillRect/>
          </a:stretch>
        </p:blipFill>
        <p:spPr>
          <a:xfrm>
            <a:off x="7889975" y="105717"/>
            <a:ext cx="4086836" cy="2130785"/>
          </a:xfrm>
          <a:prstGeom prst="rect">
            <a:avLst/>
          </a:prstGeom>
        </p:spPr>
      </p:pic>
      <p:pic>
        <p:nvPicPr>
          <p:cNvPr id="26" name="Picture 25">
            <a:extLst>
              <a:ext uri="{FF2B5EF4-FFF2-40B4-BE49-F238E27FC236}">
                <a16:creationId xmlns:a16="http://schemas.microsoft.com/office/drawing/2014/main" id="{8CF0DC7E-F32C-8CAE-807A-6E1F381AC42B}"/>
              </a:ext>
            </a:extLst>
          </p:cNvPr>
          <p:cNvPicPr>
            <a:picLocks noChangeAspect="1"/>
          </p:cNvPicPr>
          <p:nvPr/>
        </p:nvPicPr>
        <p:blipFill>
          <a:blip r:embed="rId7"/>
          <a:stretch>
            <a:fillRect/>
          </a:stretch>
        </p:blipFill>
        <p:spPr>
          <a:xfrm>
            <a:off x="7889584" y="2316584"/>
            <a:ext cx="4091689" cy="2142804"/>
          </a:xfrm>
          <a:prstGeom prst="rect">
            <a:avLst/>
          </a:prstGeom>
        </p:spPr>
      </p:pic>
      <p:pic>
        <p:nvPicPr>
          <p:cNvPr id="28" name="Picture 27">
            <a:extLst>
              <a:ext uri="{FF2B5EF4-FFF2-40B4-BE49-F238E27FC236}">
                <a16:creationId xmlns:a16="http://schemas.microsoft.com/office/drawing/2014/main" id="{C976FE5F-CDCA-227D-C295-FE84C834EA5C}"/>
              </a:ext>
            </a:extLst>
          </p:cNvPr>
          <p:cNvPicPr>
            <a:picLocks noChangeAspect="1"/>
          </p:cNvPicPr>
          <p:nvPr/>
        </p:nvPicPr>
        <p:blipFill>
          <a:blip r:embed="rId8"/>
          <a:stretch>
            <a:fillRect/>
          </a:stretch>
        </p:blipFill>
        <p:spPr>
          <a:xfrm>
            <a:off x="7893090" y="4539470"/>
            <a:ext cx="4088183" cy="2142805"/>
          </a:xfrm>
          <a:prstGeom prst="rect">
            <a:avLst/>
          </a:prstGeom>
        </p:spPr>
      </p:pic>
    </p:spTree>
    <p:extLst>
      <p:ext uri="{BB962C8B-B14F-4D97-AF65-F5344CB8AC3E}">
        <p14:creationId xmlns:p14="http://schemas.microsoft.com/office/powerpoint/2010/main" val="4018919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0"/>
          <p:cNvSpPr txBox="1">
            <a:spLocks noChangeArrowheads="1"/>
          </p:cNvSpPr>
          <p:nvPr/>
        </p:nvSpPr>
        <p:spPr bwMode="auto">
          <a:xfrm>
            <a:off x="4528537" y="105718"/>
            <a:ext cx="591829"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July</a:t>
            </a:r>
          </a:p>
        </p:txBody>
      </p:sp>
      <p:sp>
        <p:nvSpPr>
          <p:cNvPr id="8" name="Text Box 16"/>
          <p:cNvSpPr txBox="1">
            <a:spLocks noChangeArrowheads="1"/>
          </p:cNvSpPr>
          <p:nvPr/>
        </p:nvSpPr>
        <p:spPr bwMode="auto">
          <a:xfrm>
            <a:off x="4528537" y="2298828"/>
            <a:ext cx="925574"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August</a:t>
            </a:r>
          </a:p>
        </p:txBody>
      </p:sp>
      <p:sp>
        <p:nvSpPr>
          <p:cNvPr id="10" name="Text Box 17"/>
          <p:cNvSpPr txBox="1">
            <a:spLocks noChangeArrowheads="1"/>
          </p:cNvSpPr>
          <p:nvPr/>
        </p:nvSpPr>
        <p:spPr bwMode="auto">
          <a:xfrm>
            <a:off x="4528537" y="4606342"/>
            <a:ext cx="1355499"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September</a:t>
            </a:r>
          </a:p>
        </p:txBody>
      </p:sp>
      <p:sp>
        <p:nvSpPr>
          <p:cNvPr id="11" name="Text Box 19"/>
          <p:cNvSpPr txBox="1">
            <a:spLocks noChangeArrowheads="1"/>
          </p:cNvSpPr>
          <p:nvPr/>
        </p:nvSpPr>
        <p:spPr bwMode="auto">
          <a:xfrm>
            <a:off x="6369038" y="141029"/>
            <a:ext cx="1047787"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October</a:t>
            </a:r>
          </a:p>
        </p:txBody>
      </p:sp>
      <p:sp>
        <p:nvSpPr>
          <p:cNvPr id="12" name="Text Box 20"/>
          <p:cNvSpPr txBox="1">
            <a:spLocks noChangeArrowheads="1"/>
          </p:cNvSpPr>
          <p:nvPr/>
        </p:nvSpPr>
        <p:spPr bwMode="auto">
          <a:xfrm>
            <a:off x="6378792" y="2317666"/>
            <a:ext cx="1306833" cy="400110"/>
          </a:xfrm>
          <a:prstGeom prst="rect">
            <a:avLst/>
          </a:prstGeom>
          <a:solidFill>
            <a:schemeClr val="bg1">
              <a:alpha val="59000"/>
            </a:schemeClr>
          </a:solidFill>
          <a:ln w="9525">
            <a:noFill/>
            <a:miter lim="800000"/>
            <a:headEnd/>
            <a:tailEnd/>
          </a:ln>
          <a:effectLst/>
        </p:spPr>
        <p:txBody>
          <a:bodyPr wrap="none">
            <a:spAutoFit/>
          </a:bodyPr>
          <a:lstStyle/>
          <a:p>
            <a:pPr>
              <a:defRPr/>
            </a:pPr>
            <a:r>
              <a:rPr lang="en-US" sz="2000" b="1" dirty="0">
                <a:effectLst>
                  <a:outerShdw blurRad="38100" dist="38100" dir="2700000" algn="tl">
                    <a:srgbClr val="C0C0C0"/>
                  </a:outerShdw>
                </a:effectLst>
              </a:rPr>
              <a:t>November</a:t>
            </a:r>
          </a:p>
        </p:txBody>
      </p:sp>
      <p:sp>
        <p:nvSpPr>
          <p:cNvPr id="13" name="Text Box 18"/>
          <p:cNvSpPr txBox="1">
            <a:spLocks noChangeArrowheads="1"/>
          </p:cNvSpPr>
          <p:nvPr/>
        </p:nvSpPr>
        <p:spPr bwMode="auto">
          <a:xfrm>
            <a:off x="6378792" y="4606342"/>
            <a:ext cx="1297079" cy="400110"/>
          </a:xfrm>
          <a:prstGeom prst="rect">
            <a:avLst/>
          </a:prstGeom>
          <a:solidFill>
            <a:schemeClr val="bg1">
              <a:alpha val="59000"/>
            </a:schemeClr>
          </a:solidFill>
          <a:ln w="9525">
            <a:noFill/>
            <a:miter lim="800000"/>
            <a:headEnd/>
            <a:tailEnd/>
          </a:ln>
          <a:effectLst/>
        </p:spPr>
        <p:txBody>
          <a:bodyPr wrap="square">
            <a:spAutoFit/>
          </a:bodyPr>
          <a:lstStyle/>
          <a:p>
            <a:pPr>
              <a:defRPr/>
            </a:pPr>
            <a:r>
              <a:rPr lang="en-US" sz="2000" b="1" dirty="0">
                <a:effectLst>
                  <a:outerShdw blurRad="38100" dist="38100" dir="2700000" algn="tl">
                    <a:srgbClr val="C0C0C0"/>
                  </a:outerShdw>
                </a:effectLst>
              </a:rPr>
              <a:t>December</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8659" y="2069863"/>
            <a:ext cx="389898" cy="2536479"/>
          </a:xfrm>
          <a:prstGeom prst="rect">
            <a:avLst/>
          </a:prstGeom>
        </p:spPr>
      </p:pic>
      <p:pic>
        <p:nvPicPr>
          <p:cNvPr id="3" name="Picture 2">
            <a:extLst>
              <a:ext uri="{FF2B5EF4-FFF2-40B4-BE49-F238E27FC236}">
                <a16:creationId xmlns:a16="http://schemas.microsoft.com/office/drawing/2014/main" id="{086DE38D-C9FB-931A-AB04-2A661E8BF991}"/>
              </a:ext>
            </a:extLst>
          </p:cNvPr>
          <p:cNvPicPr>
            <a:picLocks noChangeAspect="1"/>
          </p:cNvPicPr>
          <p:nvPr/>
        </p:nvPicPr>
        <p:blipFill>
          <a:blip r:embed="rId3"/>
          <a:stretch>
            <a:fillRect/>
          </a:stretch>
        </p:blipFill>
        <p:spPr>
          <a:xfrm>
            <a:off x="269832" y="84895"/>
            <a:ext cx="4118211" cy="2166452"/>
          </a:xfrm>
          <a:prstGeom prst="rect">
            <a:avLst/>
          </a:prstGeom>
        </p:spPr>
      </p:pic>
      <p:pic>
        <p:nvPicPr>
          <p:cNvPr id="20" name="Picture 19">
            <a:extLst>
              <a:ext uri="{FF2B5EF4-FFF2-40B4-BE49-F238E27FC236}">
                <a16:creationId xmlns:a16="http://schemas.microsoft.com/office/drawing/2014/main" id="{0A6B6687-FD56-6A09-523E-863B9DB44345}"/>
              </a:ext>
            </a:extLst>
          </p:cNvPr>
          <p:cNvPicPr>
            <a:picLocks noChangeAspect="1"/>
          </p:cNvPicPr>
          <p:nvPr/>
        </p:nvPicPr>
        <p:blipFill>
          <a:blip r:embed="rId4"/>
          <a:stretch>
            <a:fillRect/>
          </a:stretch>
        </p:blipFill>
        <p:spPr>
          <a:xfrm>
            <a:off x="269832" y="2345774"/>
            <a:ext cx="4146648" cy="2166452"/>
          </a:xfrm>
          <a:prstGeom prst="rect">
            <a:avLst/>
          </a:prstGeom>
        </p:spPr>
      </p:pic>
      <p:pic>
        <p:nvPicPr>
          <p:cNvPr id="22" name="Picture 21">
            <a:extLst>
              <a:ext uri="{FF2B5EF4-FFF2-40B4-BE49-F238E27FC236}">
                <a16:creationId xmlns:a16="http://schemas.microsoft.com/office/drawing/2014/main" id="{29C2399E-B63B-EA50-6FC1-306B35DDFBD0}"/>
              </a:ext>
            </a:extLst>
          </p:cNvPr>
          <p:cNvPicPr>
            <a:picLocks noChangeAspect="1"/>
          </p:cNvPicPr>
          <p:nvPr/>
        </p:nvPicPr>
        <p:blipFill>
          <a:blip r:embed="rId5"/>
          <a:stretch>
            <a:fillRect/>
          </a:stretch>
        </p:blipFill>
        <p:spPr>
          <a:xfrm>
            <a:off x="287164" y="4606342"/>
            <a:ext cx="4151138" cy="2166452"/>
          </a:xfrm>
          <a:prstGeom prst="rect">
            <a:avLst/>
          </a:prstGeom>
        </p:spPr>
      </p:pic>
      <p:pic>
        <p:nvPicPr>
          <p:cNvPr id="24" name="Picture 23">
            <a:extLst>
              <a:ext uri="{FF2B5EF4-FFF2-40B4-BE49-F238E27FC236}">
                <a16:creationId xmlns:a16="http://schemas.microsoft.com/office/drawing/2014/main" id="{1B4C1455-F446-AB5D-0268-AE014B8D60E7}"/>
              </a:ext>
            </a:extLst>
          </p:cNvPr>
          <p:cNvPicPr>
            <a:picLocks noChangeAspect="1"/>
          </p:cNvPicPr>
          <p:nvPr/>
        </p:nvPicPr>
        <p:blipFill>
          <a:blip r:embed="rId6"/>
          <a:stretch>
            <a:fillRect/>
          </a:stretch>
        </p:blipFill>
        <p:spPr>
          <a:xfrm>
            <a:off x="7895751" y="84895"/>
            <a:ext cx="4123090" cy="2166452"/>
          </a:xfrm>
          <a:prstGeom prst="rect">
            <a:avLst/>
          </a:prstGeom>
        </p:spPr>
      </p:pic>
      <p:pic>
        <p:nvPicPr>
          <p:cNvPr id="26" name="Picture 25">
            <a:extLst>
              <a:ext uri="{FF2B5EF4-FFF2-40B4-BE49-F238E27FC236}">
                <a16:creationId xmlns:a16="http://schemas.microsoft.com/office/drawing/2014/main" id="{262C6AA6-4F43-7621-EE2F-D3866333ED2E}"/>
              </a:ext>
            </a:extLst>
          </p:cNvPr>
          <p:cNvPicPr>
            <a:picLocks noChangeAspect="1"/>
          </p:cNvPicPr>
          <p:nvPr/>
        </p:nvPicPr>
        <p:blipFill>
          <a:blip r:embed="rId7"/>
          <a:stretch>
            <a:fillRect/>
          </a:stretch>
        </p:blipFill>
        <p:spPr>
          <a:xfrm>
            <a:off x="7877095" y="2345774"/>
            <a:ext cx="4141746" cy="2166452"/>
          </a:xfrm>
          <a:prstGeom prst="rect">
            <a:avLst/>
          </a:prstGeom>
        </p:spPr>
      </p:pic>
      <p:pic>
        <p:nvPicPr>
          <p:cNvPr id="28" name="Picture 27">
            <a:extLst>
              <a:ext uri="{FF2B5EF4-FFF2-40B4-BE49-F238E27FC236}">
                <a16:creationId xmlns:a16="http://schemas.microsoft.com/office/drawing/2014/main" id="{23AB626A-F0DD-E690-D196-50B79B43E53C}"/>
              </a:ext>
            </a:extLst>
          </p:cNvPr>
          <p:cNvPicPr>
            <a:picLocks noChangeAspect="1"/>
          </p:cNvPicPr>
          <p:nvPr/>
        </p:nvPicPr>
        <p:blipFill>
          <a:blip r:embed="rId8"/>
          <a:stretch>
            <a:fillRect/>
          </a:stretch>
        </p:blipFill>
        <p:spPr>
          <a:xfrm>
            <a:off x="7906079" y="4599158"/>
            <a:ext cx="4118211" cy="2173636"/>
          </a:xfrm>
          <a:prstGeom prst="rect">
            <a:avLst/>
          </a:prstGeom>
        </p:spPr>
      </p:pic>
    </p:spTree>
    <p:extLst>
      <p:ext uri="{BB962C8B-B14F-4D97-AF65-F5344CB8AC3E}">
        <p14:creationId xmlns:p14="http://schemas.microsoft.com/office/powerpoint/2010/main" val="316647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68446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2023 Cooperative Water Level Program</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4" name="Picture 3">
            <a:extLst>
              <a:ext uri="{FF2B5EF4-FFF2-40B4-BE49-F238E27FC236}">
                <a16:creationId xmlns:a16="http://schemas.microsoft.com/office/drawing/2014/main" id="{01EFB467-0A6C-6B7F-6834-DEEFD69B60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933" y="841346"/>
            <a:ext cx="8301807" cy="5524322"/>
          </a:xfrm>
          <a:prstGeom prst="rect">
            <a:avLst/>
          </a:prstGeom>
        </p:spPr>
      </p:pic>
    </p:spTree>
    <p:extLst>
      <p:ext uri="{BB962C8B-B14F-4D97-AF65-F5344CB8AC3E}">
        <p14:creationId xmlns:p14="http://schemas.microsoft.com/office/powerpoint/2010/main" val="2563429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9164</TotalTime>
  <Words>1633</Words>
  <Application>Microsoft Office PowerPoint</Application>
  <PresentationFormat>Widescreen</PresentationFormat>
  <Paragraphs>372</Paragraphs>
  <Slides>40</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Brownie Wilson</dc:creator>
  <cp:lastModifiedBy>Wilson, Blake Brownie</cp:lastModifiedBy>
  <cp:revision>476</cp:revision>
  <dcterms:created xsi:type="dcterms:W3CDTF">2018-07-16T15:49:02Z</dcterms:created>
  <dcterms:modified xsi:type="dcterms:W3CDTF">2023-03-08T12:45:34Z</dcterms:modified>
</cp:coreProperties>
</file>