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 id="2147483759" r:id="rId2"/>
    <p:sldMasterId id="2147483772" r:id="rId3"/>
  </p:sldMasterIdLst>
  <p:notesMasterIdLst>
    <p:notesMasterId r:id="rId41"/>
  </p:notesMasterIdLst>
  <p:sldIdLst>
    <p:sldId id="256" r:id="rId4"/>
    <p:sldId id="257" r:id="rId5"/>
    <p:sldId id="610" r:id="rId6"/>
    <p:sldId id="518" r:id="rId7"/>
    <p:sldId id="519" r:id="rId8"/>
    <p:sldId id="516" r:id="rId9"/>
    <p:sldId id="517" r:id="rId10"/>
    <p:sldId id="277" r:id="rId11"/>
    <p:sldId id="521" r:id="rId12"/>
    <p:sldId id="370" r:id="rId13"/>
    <p:sldId id="613" r:id="rId14"/>
    <p:sldId id="617" r:id="rId15"/>
    <p:sldId id="278" r:id="rId16"/>
    <p:sldId id="545" r:id="rId17"/>
    <p:sldId id="311" r:id="rId18"/>
    <p:sldId id="597" r:id="rId19"/>
    <p:sldId id="355" r:id="rId20"/>
    <p:sldId id="273" r:id="rId21"/>
    <p:sldId id="607" r:id="rId22"/>
    <p:sldId id="525" r:id="rId23"/>
    <p:sldId id="612" r:id="rId24"/>
    <p:sldId id="353" r:id="rId25"/>
    <p:sldId id="352" r:id="rId26"/>
    <p:sldId id="551" r:id="rId27"/>
    <p:sldId id="611" r:id="rId28"/>
    <p:sldId id="531" r:id="rId29"/>
    <p:sldId id="336" r:id="rId30"/>
    <p:sldId id="614" r:id="rId31"/>
    <p:sldId id="616" r:id="rId32"/>
    <p:sldId id="350" r:id="rId33"/>
    <p:sldId id="341" r:id="rId34"/>
    <p:sldId id="547" r:id="rId35"/>
    <p:sldId id="601" r:id="rId36"/>
    <p:sldId id="595" r:id="rId37"/>
    <p:sldId id="535" r:id="rId38"/>
    <p:sldId id="618" r:id="rId39"/>
    <p:sldId id="619"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49B"/>
    <a:srgbClr val="FA8F00"/>
    <a:srgbClr val="34164A"/>
    <a:srgbClr val="5DF0FF"/>
    <a:srgbClr val="FF4747"/>
    <a:srgbClr val="A2023F"/>
    <a:srgbClr val="C23E47"/>
    <a:srgbClr val="5EEC3C"/>
    <a:srgbClr val="5B4101"/>
    <a:srgbClr val="956B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82" y="62"/>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A79120-C088-44CA-8E3C-3DC89B74AC20}" type="datetimeFigureOut">
              <a:rPr lang="en-US" smtClean="0"/>
              <a:t>3/7/2023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2C22DD-3686-4202-8932-4C3F18259640}" type="slidenum">
              <a:rPr lang="en-US" smtClean="0"/>
              <a:t>‹#›</a:t>
            </a:fld>
            <a:endParaRPr lang="en-US"/>
          </a:p>
        </p:txBody>
      </p:sp>
    </p:spTree>
    <p:extLst>
      <p:ext uri="{BB962C8B-B14F-4D97-AF65-F5344CB8AC3E}">
        <p14:creationId xmlns:p14="http://schemas.microsoft.com/office/powerpoint/2010/main" val="1388844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2C22DD-3686-4202-8932-4C3F18259640}" type="slidenum">
              <a:rPr lang="en-US" smtClean="0"/>
              <a:t>6</a:t>
            </a:fld>
            <a:endParaRPr lang="en-US"/>
          </a:p>
        </p:txBody>
      </p:sp>
    </p:spTree>
    <p:extLst>
      <p:ext uri="{BB962C8B-B14F-4D97-AF65-F5344CB8AC3E}">
        <p14:creationId xmlns:p14="http://schemas.microsoft.com/office/powerpoint/2010/main" val="416303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2C22DD-3686-4202-8932-4C3F18259640}" type="slidenum">
              <a:rPr lang="en-US" smtClean="0"/>
              <a:t>9</a:t>
            </a:fld>
            <a:endParaRPr lang="en-US"/>
          </a:p>
        </p:txBody>
      </p:sp>
    </p:spTree>
    <p:extLst>
      <p:ext uri="{BB962C8B-B14F-4D97-AF65-F5344CB8AC3E}">
        <p14:creationId xmlns:p14="http://schemas.microsoft.com/office/powerpoint/2010/main" val="2563310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official Management Program document discusses relationships and interdependent roles of the Groundwater Management District No. 3 (GMD3) with its water management partners to conserve and develop the water resources of the state and achieve the mission of the governing body.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2E138-7B03-455D-9114-C8BA672820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242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GMD3, there are 6 Management Program activity areas that will be reviewed at our annual meeting in March.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C22DD-3686-4202-8932-4C3F182596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7655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Commonly adopted data sources and models elevate public water awareness in support of wise water management decisions.  </a:t>
            </a:r>
          </a:p>
        </p:txBody>
      </p:sp>
      <p:sp>
        <p:nvSpPr>
          <p:cNvPr id="4" name="Slide Number Placeholder 3"/>
          <p:cNvSpPr>
            <a:spLocks noGrp="1"/>
          </p:cNvSpPr>
          <p:nvPr>
            <p:ph type="sldNum" sz="quarter" idx="5"/>
          </p:nvPr>
        </p:nvSpPr>
        <p:spPr/>
        <p:txBody>
          <a:bodyPr/>
          <a:lstStyle/>
          <a:p>
            <a:fld id="{8CA2E138-7B03-455D-9114-C8BA67282024}" type="slidenum">
              <a:rPr lang="en-US" smtClean="0"/>
              <a:t>14</a:t>
            </a:fld>
            <a:endParaRPr lang="en-US"/>
          </a:p>
        </p:txBody>
      </p:sp>
    </p:spTree>
    <p:extLst>
      <p:ext uri="{BB962C8B-B14F-4D97-AF65-F5344CB8AC3E}">
        <p14:creationId xmlns:p14="http://schemas.microsoft.com/office/powerpoint/2010/main" val="1891245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of parcels have out of state ownership.</a:t>
            </a:r>
          </a:p>
        </p:txBody>
      </p:sp>
      <p:sp>
        <p:nvSpPr>
          <p:cNvPr id="4" name="Slide Number Placeholder 3"/>
          <p:cNvSpPr>
            <a:spLocks noGrp="1"/>
          </p:cNvSpPr>
          <p:nvPr>
            <p:ph type="sldNum" sz="quarter" idx="5"/>
          </p:nvPr>
        </p:nvSpPr>
        <p:spPr/>
        <p:txBody>
          <a:bodyPr/>
          <a:lstStyle/>
          <a:p>
            <a:fld id="{02D35D00-9B46-604A-9C5F-0772CF34C6C4}" type="slidenum">
              <a:rPr lang="en-US" smtClean="0"/>
              <a:t>31</a:t>
            </a:fld>
            <a:endParaRPr lang="en-US"/>
          </a:p>
        </p:txBody>
      </p:sp>
    </p:spTree>
    <p:extLst>
      <p:ext uri="{BB962C8B-B14F-4D97-AF65-F5344CB8AC3E}">
        <p14:creationId xmlns:p14="http://schemas.microsoft.com/office/powerpoint/2010/main" val="1478677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users have invested and developed groundwater rights to use nearly 3.7 million acre-feet annually that is subject to a $0.14 per acre foot user fee, and there are a little over 5 million acres of land that is subject to a nickel per acre land reassessment to fund the District.  The Land assessment is proposed to be raised by 2 cents, or a total of 16 cents per acre-foot for next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2E138-7B03-455D-9114-C8BA672820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854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114800"/>
          </a:xfrm>
        </p:spPr>
        <p:txBody>
          <a:bodyPr/>
          <a:lstStyle/>
          <a:p>
            <a:r>
              <a:rPr lang="en-US" dirty="0"/>
              <a:t>A.	Administration</a:t>
            </a:r>
          </a:p>
          <a:p>
            <a:r>
              <a:rPr lang="en-US" dirty="0"/>
              <a:t>	General Income/ books/ records/ files/ facilities/ Bills/ Supplies /Board 	meetings</a:t>
            </a:r>
          </a:p>
          <a:p>
            <a:endParaRPr lang="en-US" dirty="0"/>
          </a:p>
          <a:p>
            <a:r>
              <a:rPr lang="en-US" dirty="0"/>
              <a:t>1.	Water Rights Assistance</a:t>
            </a:r>
          </a:p>
          <a:p>
            <a:r>
              <a:rPr lang="en-US" dirty="0"/>
              <a:t>	Calls/ Walk-ins/  Field meetings/ MOUs/ Policy/ Advice</a:t>
            </a:r>
          </a:p>
          <a:p>
            <a:endParaRPr lang="en-US" dirty="0"/>
          </a:p>
          <a:p>
            <a:r>
              <a:rPr lang="en-US" dirty="0"/>
              <a:t>2.	Water Conservation</a:t>
            </a:r>
          </a:p>
          <a:p>
            <a:r>
              <a:rPr lang="en-US" dirty="0"/>
              <a:t>	Field work/ Projects/ WCA Plans/ flowmeters/ tests/ CREP/ tech farms/ 	Partner programs</a:t>
            </a:r>
          </a:p>
          <a:p>
            <a:endParaRPr lang="en-US" dirty="0"/>
          </a:p>
          <a:p>
            <a:r>
              <a:rPr lang="en-US" dirty="0"/>
              <a:t>3.	Water Quality Protection</a:t>
            </a:r>
          </a:p>
          <a:p>
            <a:r>
              <a:rPr lang="en-US" dirty="0"/>
              <a:t>	Samples/ Letters/ Water Quality Activity/ Abandoned Wells/ policy</a:t>
            </a:r>
          </a:p>
          <a:p>
            <a:endParaRPr lang="en-US" dirty="0"/>
          </a:p>
          <a:p>
            <a:r>
              <a:rPr lang="en-US" dirty="0"/>
              <a:t>4.	Models, Research &amp; Development</a:t>
            </a:r>
          </a:p>
          <a:p>
            <a:r>
              <a:rPr lang="en-US" dirty="0"/>
              <a:t>	Running models/ projects development/ grant management/ COOP with 	Partners</a:t>
            </a:r>
          </a:p>
          <a:p>
            <a:endParaRPr lang="en-US" dirty="0"/>
          </a:p>
          <a:p>
            <a:r>
              <a:rPr lang="en-US" dirty="0"/>
              <a:t>5.	Ark River/ Surface water management</a:t>
            </a:r>
          </a:p>
          <a:p>
            <a:r>
              <a:rPr lang="en-US" dirty="0"/>
              <a:t>	Ditch Companies/ renewable supplies/ compacts/ POCs/ IGUCA/ WWCP 	Fund/ </a:t>
            </a:r>
          </a:p>
          <a:p>
            <a:endParaRPr lang="en-US" dirty="0"/>
          </a:p>
          <a:p>
            <a:r>
              <a:rPr lang="en-US" dirty="0"/>
              <a:t>6.	Outreach, Advocacy &amp; Education</a:t>
            </a:r>
          </a:p>
          <a:p>
            <a:r>
              <a:rPr lang="en-US" dirty="0"/>
              <a:t>	Questions/ Groundwater Policy/ legislature/ Partner meetings/ Presentations 	conferences</a:t>
            </a:r>
          </a:p>
          <a:p>
            <a:endParaRPr lang="en-US" dirty="0"/>
          </a:p>
        </p:txBody>
      </p:sp>
      <p:sp>
        <p:nvSpPr>
          <p:cNvPr id="4" name="Slide Number Placeholder 3"/>
          <p:cNvSpPr>
            <a:spLocks noGrp="1"/>
          </p:cNvSpPr>
          <p:nvPr>
            <p:ph type="sldNum" sz="quarter" idx="5"/>
          </p:nvPr>
        </p:nvSpPr>
        <p:spPr/>
        <p:txBody>
          <a:bodyPr/>
          <a:lstStyle/>
          <a:p>
            <a:fld id="{02D35D00-9B46-604A-9C5F-0772CF34C6C4}" type="slidenum">
              <a:rPr lang="en-US" smtClean="0"/>
              <a:t>34</a:t>
            </a:fld>
            <a:endParaRPr lang="en-US"/>
          </a:p>
        </p:txBody>
      </p:sp>
    </p:spTree>
    <p:extLst>
      <p:ext uri="{BB962C8B-B14F-4D97-AF65-F5344CB8AC3E}">
        <p14:creationId xmlns:p14="http://schemas.microsoft.com/office/powerpoint/2010/main" val="1304838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2877160"/>
            <a:ext cx="8246070" cy="1221639"/>
          </a:xfrm>
          <a:noFill/>
          <a:effectLst/>
        </p:spPr>
        <p:txBody>
          <a:bodyPr>
            <a:normAutofit/>
          </a:bodyPr>
          <a:lstStyle>
            <a:lvl1pPr algn="l">
              <a:defRPr sz="3600">
                <a:solidFill>
                  <a:srgbClr val="0070C0"/>
                </a:solidFill>
                <a:effectLst>
                  <a:outerShdw blurRad="76200" dist="38100" dir="3000000" algn="ctr" rotWithShape="0">
                    <a:schemeClr val="tx1">
                      <a:alpha val="41000"/>
                    </a:schemeClr>
                  </a:outerShdw>
                </a:effectLst>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01670" y="4098800"/>
            <a:ext cx="8246070" cy="610820"/>
          </a:xfrm>
          <a:noFill/>
        </p:spPr>
        <p:txBody>
          <a:bodyPr>
            <a:normAutofit/>
          </a:bodyPr>
          <a:lstStyle>
            <a:lvl1pPr marL="0" indent="0" algn="l">
              <a:buNone/>
              <a:defRPr sz="2800" b="0" i="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8" name="Picture 7"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08475"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2877161"/>
            <a:ext cx="8246070" cy="1221639"/>
          </a:xfrm>
          <a:noFill/>
          <a:effectLst/>
        </p:spPr>
        <p:txBody>
          <a:bodyPr>
            <a:normAutofit/>
          </a:bodyPr>
          <a:lstStyle>
            <a:lvl1pPr algn="l">
              <a:defRPr sz="2700">
                <a:solidFill>
                  <a:srgbClr val="0070C0"/>
                </a:solidFill>
                <a:effectLst>
                  <a:outerShdw blurRad="76200" dist="38100" dir="3000000" algn="ctr" rotWithShape="0">
                    <a:schemeClr val="tx1">
                      <a:alpha val="41000"/>
                    </a:schemeClr>
                  </a:outerShdw>
                </a:effectLst>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01670" y="4098801"/>
            <a:ext cx="8246070" cy="610820"/>
          </a:xfrm>
          <a:noFill/>
        </p:spPr>
        <p:txBody>
          <a:bodyPr>
            <a:normAutofit/>
          </a:bodyPr>
          <a:lstStyle>
            <a:lvl1pPr marL="0" indent="0" algn="l">
              <a:buNone/>
              <a:defRPr sz="2100" b="0" i="0">
                <a:solidFill>
                  <a:srgbClr val="00206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34038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739290"/>
            <a:ext cx="8246070" cy="739290"/>
          </a:xfrm>
        </p:spPr>
        <p:txBody>
          <a:bodyPr>
            <a:normAutofit/>
          </a:bodyPr>
          <a:lstStyle>
            <a:lvl1pPr algn="l">
              <a:defRPr sz="2700" baseline="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502816"/>
            <a:ext cx="8246070" cy="3206801"/>
          </a:xfrm>
        </p:spPr>
        <p:txBody>
          <a:bodyPr/>
          <a:lstStyle>
            <a:lvl1pPr algn="l">
              <a:defRPr sz="2100">
                <a:solidFill>
                  <a:srgbClr val="002060"/>
                </a:solidFill>
              </a:defRPr>
            </a:lvl1pPr>
            <a:lvl2pPr algn="l">
              <a:defRPr>
                <a:solidFill>
                  <a:srgbClr val="002060"/>
                </a:solidFill>
              </a:defRPr>
            </a:lvl2pPr>
            <a:lvl3pPr algn="l">
              <a:defRPr>
                <a:solidFill>
                  <a:srgbClr val="002060"/>
                </a:solidFill>
              </a:defRPr>
            </a:lvl3pPr>
            <a:lvl4pPr algn="l">
              <a:defRPr>
                <a:solidFill>
                  <a:srgbClr val="002060"/>
                </a:solidFill>
              </a:defRPr>
            </a:lvl4pPr>
            <a:lvl5pPr algn="l">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354082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9542" y="433880"/>
            <a:ext cx="5955495" cy="572644"/>
          </a:xfrm>
        </p:spPr>
        <p:txBody>
          <a:bodyPr>
            <a:normAutofit/>
          </a:bodyPr>
          <a:lstStyle>
            <a:lvl1pPr algn="l">
              <a:defRPr sz="270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739542" y="1198560"/>
            <a:ext cx="5955495" cy="3511061"/>
          </a:xfrm>
        </p:spPr>
        <p:txBody>
          <a:bodyPr/>
          <a:lstStyle>
            <a:lvl1pPr>
              <a:defRPr sz="21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353632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83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591245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6" y="739291"/>
            <a:ext cx="8246071" cy="763525"/>
          </a:xfrm>
        </p:spPr>
        <p:txBody>
          <a:bodyPr>
            <a:normAutofit/>
          </a:bodyPr>
          <a:lstStyle>
            <a:lvl1pPr algn="l">
              <a:defRPr sz="2700" baseline="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834821"/>
            <a:ext cx="4040188" cy="479822"/>
          </a:xfrm>
        </p:spPr>
        <p:txBody>
          <a:bodyPr anchor="b"/>
          <a:lstStyle>
            <a:lvl1pPr marL="0" indent="0" algn="ctr">
              <a:buNone/>
              <a:defRPr sz="1800" b="1">
                <a:solidFill>
                  <a:srgbClr val="00206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36879" y="2266341"/>
            <a:ext cx="4040188" cy="2137871"/>
          </a:xfrm>
        </p:spPr>
        <p:txBody>
          <a:bodyPr/>
          <a:lstStyle>
            <a:lvl1pPr algn="ctr">
              <a:defRPr sz="1800">
                <a:solidFill>
                  <a:srgbClr val="002060"/>
                </a:solidFill>
              </a:defRPr>
            </a:lvl1pPr>
            <a:lvl2pPr algn="ctr">
              <a:defRPr sz="1500">
                <a:solidFill>
                  <a:srgbClr val="002060"/>
                </a:solidFill>
              </a:defRPr>
            </a:lvl2pPr>
            <a:lvl3pPr algn="ctr">
              <a:defRPr sz="1350">
                <a:solidFill>
                  <a:srgbClr val="002060"/>
                </a:solidFill>
              </a:defRPr>
            </a:lvl3pPr>
            <a:lvl4pPr algn="ctr">
              <a:defRPr sz="1200">
                <a:solidFill>
                  <a:srgbClr val="002060"/>
                </a:solidFill>
              </a:defRPr>
            </a:lvl4pPr>
            <a:lvl5pPr algn="ctr">
              <a:defRPr sz="1200">
                <a:solidFill>
                  <a:srgbClr val="002060"/>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2" y="1834821"/>
            <a:ext cx="4041775" cy="479822"/>
          </a:xfrm>
        </p:spPr>
        <p:txBody>
          <a:bodyPr anchor="b"/>
          <a:lstStyle>
            <a:lvl1pPr marL="0" indent="0" algn="ctr">
              <a:buNone/>
              <a:defRPr sz="1800" b="1">
                <a:solidFill>
                  <a:srgbClr val="00206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572002" y="2266341"/>
            <a:ext cx="4041775" cy="2137871"/>
          </a:xfrm>
        </p:spPr>
        <p:txBody>
          <a:bodyPr/>
          <a:lstStyle>
            <a:lvl1pPr algn="ctr">
              <a:defRPr sz="1800">
                <a:solidFill>
                  <a:srgbClr val="002060"/>
                </a:solidFill>
              </a:defRPr>
            </a:lvl1pPr>
            <a:lvl2pPr algn="ctr">
              <a:defRPr sz="1500">
                <a:solidFill>
                  <a:srgbClr val="002060"/>
                </a:solidFill>
              </a:defRPr>
            </a:lvl2pPr>
            <a:lvl3pPr algn="ctr">
              <a:defRPr sz="1350">
                <a:solidFill>
                  <a:srgbClr val="002060"/>
                </a:solidFill>
              </a:defRPr>
            </a:lvl3pPr>
            <a:lvl4pPr algn="ctr">
              <a:defRPr sz="1200">
                <a:solidFill>
                  <a:srgbClr val="002060"/>
                </a:solidFill>
              </a:defRPr>
            </a:lvl4pPr>
            <a:lvl5pPr algn="ctr">
              <a:defRPr sz="1200">
                <a:solidFill>
                  <a:srgbClr val="002060"/>
                </a:solidFill>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3/7/2023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151636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4436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739290"/>
            <a:ext cx="8246070" cy="739290"/>
          </a:xfrm>
        </p:spPr>
        <p:txBody>
          <a:bodyPr>
            <a:normAutofit/>
          </a:bodyPr>
          <a:lstStyle>
            <a:lvl1pPr algn="l">
              <a:defRPr sz="3600" baseline="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502815"/>
            <a:ext cx="8246070" cy="3206801"/>
          </a:xfrm>
        </p:spPr>
        <p:txBody>
          <a:bodyPr/>
          <a:lstStyle>
            <a:lvl1pPr algn="l">
              <a:defRPr sz="2800">
                <a:solidFill>
                  <a:srgbClr val="002060"/>
                </a:solidFill>
              </a:defRPr>
            </a:lvl1pPr>
            <a:lvl2pPr algn="l">
              <a:defRPr>
                <a:solidFill>
                  <a:srgbClr val="002060"/>
                </a:solidFill>
              </a:defRPr>
            </a:lvl2pPr>
            <a:lvl3pPr algn="l">
              <a:defRPr>
                <a:solidFill>
                  <a:srgbClr val="002060"/>
                </a:solidFill>
              </a:defRPr>
            </a:lvl3pPr>
            <a:lvl4pPr algn="l">
              <a:defRPr>
                <a:solidFill>
                  <a:srgbClr val="002060"/>
                </a:solidFill>
              </a:defRPr>
            </a:lvl4pPr>
            <a:lvl5pPr algn="l">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076630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86329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699963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373997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8" name="Picture 7"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08475" y="2326214"/>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197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C94C-6010-45B9-9D5C-BBFE518A915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42181F4-05DF-48F0-8543-D6BB5EECEBB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E53808D-AC3E-46C5-8289-269E2A69ADAB}"/>
              </a:ext>
            </a:extLst>
          </p:cNvPr>
          <p:cNvSpPr>
            <a:spLocks noGrp="1"/>
          </p:cNvSpPr>
          <p:nvPr>
            <p:ph type="dt" sz="half" idx="10"/>
          </p:nvPr>
        </p:nvSpPr>
        <p:spPr/>
        <p:txBody>
          <a:bodyPr/>
          <a:lstStyle/>
          <a:p>
            <a:fld id="{5E6AA584-D876-4215-9036-17A36A6D8CC1}" type="datetimeFigureOut">
              <a:rPr lang="en-US" smtClean="0"/>
              <a:t>3/6/2023</a:t>
            </a:fld>
            <a:endParaRPr lang="en-US" dirty="0"/>
          </a:p>
        </p:txBody>
      </p:sp>
      <p:sp>
        <p:nvSpPr>
          <p:cNvPr id="5" name="Footer Placeholder 4">
            <a:extLst>
              <a:ext uri="{FF2B5EF4-FFF2-40B4-BE49-F238E27FC236}">
                <a16:creationId xmlns:a16="http://schemas.microsoft.com/office/drawing/2014/main" id="{1A6C7781-7789-4912-96EB-C2A8EB388D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E90261-E68E-41C1-B4D3-97DFF59669B1}"/>
              </a:ext>
            </a:extLst>
          </p:cNvPr>
          <p:cNvSpPr>
            <a:spLocks noGrp="1"/>
          </p:cNvSpPr>
          <p:nvPr>
            <p:ph type="sldNum" sz="quarter" idx="12"/>
          </p:nvPr>
        </p:nvSpPr>
        <p:spPr/>
        <p:txBody>
          <a:bodyPr/>
          <a:lstStyle/>
          <a:p>
            <a:fld id="{CC2369A9-0F52-4081-A906-75C2D7CD4574}" type="slidenum">
              <a:rPr lang="en-US" smtClean="0"/>
              <a:t>‹#›</a:t>
            </a:fld>
            <a:endParaRPr lang="en-US" dirty="0"/>
          </a:p>
        </p:txBody>
      </p:sp>
    </p:spTree>
    <p:extLst>
      <p:ext uri="{BB962C8B-B14F-4D97-AF65-F5344CB8AC3E}">
        <p14:creationId xmlns:p14="http://schemas.microsoft.com/office/powerpoint/2010/main" val="655909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2C3F2-86ED-40E9-A139-38996C190E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AE1E6A-E4AF-4EA8-8FB1-A07D617DD1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7AF76-DDB4-45E7-B460-730E87F026F2}"/>
              </a:ext>
            </a:extLst>
          </p:cNvPr>
          <p:cNvSpPr>
            <a:spLocks noGrp="1"/>
          </p:cNvSpPr>
          <p:nvPr>
            <p:ph type="dt" sz="half" idx="10"/>
          </p:nvPr>
        </p:nvSpPr>
        <p:spPr/>
        <p:txBody>
          <a:bodyPr/>
          <a:lstStyle/>
          <a:p>
            <a:fld id="{5E6AA584-D876-4215-9036-17A36A6D8CC1}" type="datetimeFigureOut">
              <a:rPr lang="en-US" smtClean="0"/>
              <a:t>3/6/2023</a:t>
            </a:fld>
            <a:endParaRPr lang="en-US" dirty="0"/>
          </a:p>
        </p:txBody>
      </p:sp>
      <p:sp>
        <p:nvSpPr>
          <p:cNvPr id="5" name="Footer Placeholder 4">
            <a:extLst>
              <a:ext uri="{FF2B5EF4-FFF2-40B4-BE49-F238E27FC236}">
                <a16:creationId xmlns:a16="http://schemas.microsoft.com/office/drawing/2014/main" id="{6180CD5C-C8C7-4674-BFF0-9FB1998AAD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03D3FD-DCB1-462A-A95B-98E3AE95ED39}"/>
              </a:ext>
            </a:extLst>
          </p:cNvPr>
          <p:cNvSpPr>
            <a:spLocks noGrp="1"/>
          </p:cNvSpPr>
          <p:nvPr>
            <p:ph type="sldNum" sz="quarter" idx="12"/>
          </p:nvPr>
        </p:nvSpPr>
        <p:spPr/>
        <p:txBody>
          <a:bodyPr/>
          <a:lstStyle/>
          <a:p>
            <a:fld id="{CC2369A9-0F52-4081-A906-75C2D7CD4574}" type="slidenum">
              <a:rPr lang="en-US" smtClean="0"/>
              <a:t>‹#›</a:t>
            </a:fld>
            <a:endParaRPr lang="en-US" dirty="0"/>
          </a:p>
        </p:txBody>
      </p:sp>
    </p:spTree>
    <p:extLst>
      <p:ext uri="{BB962C8B-B14F-4D97-AF65-F5344CB8AC3E}">
        <p14:creationId xmlns:p14="http://schemas.microsoft.com/office/powerpoint/2010/main" val="1757713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DF51-1800-4A3D-BECC-C69A5736447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F1230F-895B-4BCA-A635-6F1222703CE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AE4CDC-6EC1-4389-8355-0984E0E71473}"/>
              </a:ext>
            </a:extLst>
          </p:cNvPr>
          <p:cNvSpPr>
            <a:spLocks noGrp="1"/>
          </p:cNvSpPr>
          <p:nvPr>
            <p:ph type="dt" sz="half" idx="10"/>
          </p:nvPr>
        </p:nvSpPr>
        <p:spPr/>
        <p:txBody>
          <a:bodyPr/>
          <a:lstStyle/>
          <a:p>
            <a:fld id="{5E6AA584-D876-4215-9036-17A36A6D8CC1}" type="datetimeFigureOut">
              <a:rPr lang="en-US" smtClean="0"/>
              <a:t>3/6/2023</a:t>
            </a:fld>
            <a:endParaRPr lang="en-US" dirty="0"/>
          </a:p>
        </p:txBody>
      </p:sp>
      <p:sp>
        <p:nvSpPr>
          <p:cNvPr id="5" name="Footer Placeholder 4">
            <a:extLst>
              <a:ext uri="{FF2B5EF4-FFF2-40B4-BE49-F238E27FC236}">
                <a16:creationId xmlns:a16="http://schemas.microsoft.com/office/drawing/2014/main" id="{79E80E52-68B0-402F-8589-EC470214AB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B70352-6797-406A-A512-13A90A8AE9EC}"/>
              </a:ext>
            </a:extLst>
          </p:cNvPr>
          <p:cNvSpPr>
            <a:spLocks noGrp="1"/>
          </p:cNvSpPr>
          <p:nvPr>
            <p:ph type="sldNum" sz="quarter" idx="12"/>
          </p:nvPr>
        </p:nvSpPr>
        <p:spPr/>
        <p:txBody>
          <a:bodyPr/>
          <a:lstStyle/>
          <a:p>
            <a:fld id="{CC2369A9-0F52-4081-A906-75C2D7CD4574}" type="slidenum">
              <a:rPr lang="en-US" smtClean="0"/>
              <a:t>‹#›</a:t>
            </a:fld>
            <a:endParaRPr lang="en-US" dirty="0"/>
          </a:p>
        </p:txBody>
      </p:sp>
    </p:spTree>
    <p:extLst>
      <p:ext uri="{BB962C8B-B14F-4D97-AF65-F5344CB8AC3E}">
        <p14:creationId xmlns:p14="http://schemas.microsoft.com/office/powerpoint/2010/main" val="3979265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B1AEE-5642-474D-8C57-95B2AC9E84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D8A08E-E252-4490-B59F-8611D58A0E04}"/>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915A92-B9E5-4E0A-9B5E-6720753F0C5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7D515B-8DF3-4A68-B2B4-56C611CDA056}"/>
              </a:ext>
            </a:extLst>
          </p:cNvPr>
          <p:cNvSpPr>
            <a:spLocks noGrp="1"/>
          </p:cNvSpPr>
          <p:nvPr>
            <p:ph type="dt" sz="half" idx="10"/>
          </p:nvPr>
        </p:nvSpPr>
        <p:spPr/>
        <p:txBody>
          <a:bodyPr/>
          <a:lstStyle/>
          <a:p>
            <a:fld id="{5E6AA584-D876-4215-9036-17A36A6D8CC1}" type="datetimeFigureOut">
              <a:rPr lang="en-US" smtClean="0"/>
              <a:t>3/6/2023</a:t>
            </a:fld>
            <a:endParaRPr lang="en-US" dirty="0"/>
          </a:p>
        </p:txBody>
      </p:sp>
      <p:sp>
        <p:nvSpPr>
          <p:cNvPr id="6" name="Footer Placeholder 5">
            <a:extLst>
              <a:ext uri="{FF2B5EF4-FFF2-40B4-BE49-F238E27FC236}">
                <a16:creationId xmlns:a16="http://schemas.microsoft.com/office/drawing/2014/main" id="{8872EB17-9972-4A65-BA72-A85FD0A80D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FF15D3-E49D-4072-8D84-60814DBDC228}"/>
              </a:ext>
            </a:extLst>
          </p:cNvPr>
          <p:cNvSpPr>
            <a:spLocks noGrp="1"/>
          </p:cNvSpPr>
          <p:nvPr>
            <p:ph type="sldNum" sz="quarter" idx="12"/>
          </p:nvPr>
        </p:nvSpPr>
        <p:spPr/>
        <p:txBody>
          <a:bodyPr/>
          <a:lstStyle/>
          <a:p>
            <a:fld id="{CC2369A9-0F52-4081-A906-75C2D7CD4574}" type="slidenum">
              <a:rPr lang="en-US" smtClean="0"/>
              <a:t>‹#›</a:t>
            </a:fld>
            <a:endParaRPr lang="en-US" dirty="0"/>
          </a:p>
        </p:txBody>
      </p:sp>
    </p:spTree>
    <p:extLst>
      <p:ext uri="{BB962C8B-B14F-4D97-AF65-F5344CB8AC3E}">
        <p14:creationId xmlns:p14="http://schemas.microsoft.com/office/powerpoint/2010/main" val="2177188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A1A1-67CB-423F-A049-F975E9645B6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A1D242-0D96-4A89-8043-FC2C4D2DE0C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E8204B3-3307-46B9-AE06-176D69857155}"/>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664472-CE33-4F18-97C8-DC7E09CB2F7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2548C4B-4122-4D31-AF17-8CC1BCB48661}"/>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98FF48-FFC6-41DB-AD79-5CB87B9660E9}"/>
              </a:ext>
            </a:extLst>
          </p:cNvPr>
          <p:cNvSpPr>
            <a:spLocks noGrp="1"/>
          </p:cNvSpPr>
          <p:nvPr>
            <p:ph type="dt" sz="half" idx="10"/>
          </p:nvPr>
        </p:nvSpPr>
        <p:spPr/>
        <p:txBody>
          <a:bodyPr/>
          <a:lstStyle/>
          <a:p>
            <a:fld id="{5E6AA584-D876-4215-9036-17A36A6D8CC1}" type="datetimeFigureOut">
              <a:rPr lang="en-US" smtClean="0"/>
              <a:t>3/6/2023</a:t>
            </a:fld>
            <a:endParaRPr lang="en-US" dirty="0"/>
          </a:p>
        </p:txBody>
      </p:sp>
      <p:sp>
        <p:nvSpPr>
          <p:cNvPr id="8" name="Footer Placeholder 7">
            <a:extLst>
              <a:ext uri="{FF2B5EF4-FFF2-40B4-BE49-F238E27FC236}">
                <a16:creationId xmlns:a16="http://schemas.microsoft.com/office/drawing/2014/main" id="{84D57F5A-2BC6-4E8D-A9AA-BB860760E6B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AB92992-A4AA-4BD3-9910-C32A7B3E7C02}"/>
              </a:ext>
            </a:extLst>
          </p:cNvPr>
          <p:cNvSpPr>
            <a:spLocks noGrp="1"/>
          </p:cNvSpPr>
          <p:nvPr>
            <p:ph type="sldNum" sz="quarter" idx="12"/>
          </p:nvPr>
        </p:nvSpPr>
        <p:spPr/>
        <p:txBody>
          <a:bodyPr/>
          <a:lstStyle/>
          <a:p>
            <a:fld id="{CC2369A9-0F52-4081-A906-75C2D7CD4574}" type="slidenum">
              <a:rPr lang="en-US" smtClean="0"/>
              <a:t>‹#›</a:t>
            </a:fld>
            <a:endParaRPr lang="en-US" dirty="0"/>
          </a:p>
        </p:txBody>
      </p:sp>
    </p:spTree>
    <p:extLst>
      <p:ext uri="{BB962C8B-B14F-4D97-AF65-F5344CB8AC3E}">
        <p14:creationId xmlns:p14="http://schemas.microsoft.com/office/powerpoint/2010/main" val="255452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39540" y="433880"/>
            <a:ext cx="5955495" cy="572644"/>
          </a:xfrm>
        </p:spPr>
        <p:txBody>
          <a:bodyPr>
            <a:normAutofit/>
          </a:bodyPr>
          <a:lstStyle>
            <a:lvl1pPr algn="l">
              <a:defRPr sz="360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739540" y="1198559"/>
            <a:ext cx="5955495" cy="3511061"/>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DC0F2-2059-41C2-B4AF-FC0415FA74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CF8FF-5191-4324-9C80-5CC05A9B613E}"/>
              </a:ext>
            </a:extLst>
          </p:cNvPr>
          <p:cNvSpPr>
            <a:spLocks noGrp="1"/>
          </p:cNvSpPr>
          <p:nvPr>
            <p:ph type="dt" sz="half" idx="10"/>
          </p:nvPr>
        </p:nvSpPr>
        <p:spPr/>
        <p:txBody>
          <a:bodyPr/>
          <a:lstStyle/>
          <a:p>
            <a:fld id="{5E6AA584-D876-4215-9036-17A36A6D8CC1}" type="datetimeFigureOut">
              <a:rPr lang="en-US" smtClean="0"/>
              <a:t>3/6/2023</a:t>
            </a:fld>
            <a:endParaRPr lang="en-US" dirty="0"/>
          </a:p>
        </p:txBody>
      </p:sp>
      <p:sp>
        <p:nvSpPr>
          <p:cNvPr id="4" name="Footer Placeholder 3">
            <a:extLst>
              <a:ext uri="{FF2B5EF4-FFF2-40B4-BE49-F238E27FC236}">
                <a16:creationId xmlns:a16="http://schemas.microsoft.com/office/drawing/2014/main" id="{FBBEE1AB-9887-4680-A4C4-4618461571A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AF1C6B2-BE07-4887-9027-1921D7E28102}"/>
              </a:ext>
            </a:extLst>
          </p:cNvPr>
          <p:cNvSpPr>
            <a:spLocks noGrp="1"/>
          </p:cNvSpPr>
          <p:nvPr>
            <p:ph type="sldNum" sz="quarter" idx="12"/>
          </p:nvPr>
        </p:nvSpPr>
        <p:spPr/>
        <p:txBody>
          <a:bodyPr/>
          <a:lstStyle/>
          <a:p>
            <a:fld id="{CC2369A9-0F52-4081-A906-75C2D7CD4574}" type="slidenum">
              <a:rPr lang="en-US" smtClean="0"/>
              <a:t>‹#›</a:t>
            </a:fld>
            <a:endParaRPr lang="en-US" dirty="0"/>
          </a:p>
        </p:txBody>
      </p:sp>
    </p:spTree>
    <p:extLst>
      <p:ext uri="{BB962C8B-B14F-4D97-AF65-F5344CB8AC3E}">
        <p14:creationId xmlns:p14="http://schemas.microsoft.com/office/powerpoint/2010/main" val="2632029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BD05D-1260-4B06-903C-979BC849374C}"/>
              </a:ext>
            </a:extLst>
          </p:cNvPr>
          <p:cNvSpPr>
            <a:spLocks noGrp="1"/>
          </p:cNvSpPr>
          <p:nvPr>
            <p:ph type="dt" sz="half" idx="10"/>
          </p:nvPr>
        </p:nvSpPr>
        <p:spPr/>
        <p:txBody>
          <a:bodyPr/>
          <a:lstStyle/>
          <a:p>
            <a:fld id="{5E6AA584-D876-4215-9036-17A36A6D8CC1}" type="datetimeFigureOut">
              <a:rPr lang="en-US" smtClean="0"/>
              <a:t>3/6/2023</a:t>
            </a:fld>
            <a:endParaRPr lang="en-US" dirty="0"/>
          </a:p>
        </p:txBody>
      </p:sp>
      <p:sp>
        <p:nvSpPr>
          <p:cNvPr id="3" name="Footer Placeholder 2">
            <a:extLst>
              <a:ext uri="{FF2B5EF4-FFF2-40B4-BE49-F238E27FC236}">
                <a16:creationId xmlns:a16="http://schemas.microsoft.com/office/drawing/2014/main" id="{6E57DB97-3F48-4467-B477-BA209AAB8F7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FA7064B-020B-41A9-A979-17A500C3D1FB}"/>
              </a:ext>
            </a:extLst>
          </p:cNvPr>
          <p:cNvSpPr>
            <a:spLocks noGrp="1"/>
          </p:cNvSpPr>
          <p:nvPr>
            <p:ph type="sldNum" sz="quarter" idx="12"/>
          </p:nvPr>
        </p:nvSpPr>
        <p:spPr/>
        <p:txBody>
          <a:bodyPr/>
          <a:lstStyle/>
          <a:p>
            <a:fld id="{CC2369A9-0F52-4081-A906-75C2D7CD4574}" type="slidenum">
              <a:rPr lang="en-US" smtClean="0"/>
              <a:t>‹#›</a:t>
            </a:fld>
            <a:endParaRPr lang="en-US" dirty="0"/>
          </a:p>
        </p:txBody>
      </p:sp>
    </p:spTree>
    <p:extLst>
      <p:ext uri="{BB962C8B-B14F-4D97-AF65-F5344CB8AC3E}">
        <p14:creationId xmlns:p14="http://schemas.microsoft.com/office/powerpoint/2010/main" val="324920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FCD9-8593-479D-8E1D-3C63CB37FC5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28041CC-E6BE-48FF-AB18-DD09DD01CDE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CF5015-CE5E-440D-BE02-3AF15967F7A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5BF306B-318D-448B-9F61-5F8665843719}"/>
              </a:ext>
            </a:extLst>
          </p:cNvPr>
          <p:cNvSpPr>
            <a:spLocks noGrp="1"/>
          </p:cNvSpPr>
          <p:nvPr>
            <p:ph type="dt" sz="half" idx="10"/>
          </p:nvPr>
        </p:nvSpPr>
        <p:spPr/>
        <p:txBody>
          <a:bodyPr/>
          <a:lstStyle/>
          <a:p>
            <a:fld id="{5E6AA584-D876-4215-9036-17A36A6D8CC1}" type="datetimeFigureOut">
              <a:rPr lang="en-US" smtClean="0"/>
              <a:t>3/6/2023</a:t>
            </a:fld>
            <a:endParaRPr lang="en-US" dirty="0"/>
          </a:p>
        </p:txBody>
      </p:sp>
      <p:sp>
        <p:nvSpPr>
          <p:cNvPr id="6" name="Footer Placeholder 5">
            <a:extLst>
              <a:ext uri="{FF2B5EF4-FFF2-40B4-BE49-F238E27FC236}">
                <a16:creationId xmlns:a16="http://schemas.microsoft.com/office/drawing/2014/main" id="{D8C16FB4-AD78-4D22-A1E9-99D885893B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1D7DF6-3D9C-4584-A314-D908E2C6F4B9}"/>
              </a:ext>
            </a:extLst>
          </p:cNvPr>
          <p:cNvSpPr>
            <a:spLocks noGrp="1"/>
          </p:cNvSpPr>
          <p:nvPr>
            <p:ph type="sldNum" sz="quarter" idx="12"/>
          </p:nvPr>
        </p:nvSpPr>
        <p:spPr/>
        <p:txBody>
          <a:bodyPr/>
          <a:lstStyle/>
          <a:p>
            <a:fld id="{CC2369A9-0F52-4081-A906-75C2D7CD4574}" type="slidenum">
              <a:rPr lang="en-US" smtClean="0"/>
              <a:t>‹#›</a:t>
            </a:fld>
            <a:endParaRPr lang="en-US" dirty="0"/>
          </a:p>
        </p:txBody>
      </p:sp>
    </p:spTree>
    <p:extLst>
      <p:ext uri="{BB962C8B-B14F-4D97-AF65-F5344CB8AC3E}">
        <p14:creationId xmlns:p14="http://schemas.microsoft.com/office/powerpoint/2010/main" val="2786696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618E5-6A65-468C-B30F-D01A490AE8C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B28FF7C-7BC2-4F76-BB3C-AFA0919622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C067554-5A78-401D-88DC-5242582B0E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900FAED-5AB6-4D32-BC2D-42EE1A4B1A93}"/>
              </a:ext>
            </a:extLst>
          </p:cNvPr>
          <p:cNvSpPr>
            <a:spLocks noGrp="1"/>
          </p:cNvSpPr>
          <p:nvPr>
            <p:ph type="dt" sz="half" idx="10"/>
          </p:nvPr>
        </p:nvSpPr>
        <p:spPr/>
        <p:txBody>
          <a:bodyPr/>
          <a:lstStyle/>
          <a:p>
            <a:fld id="{5E6AA584-D876-4215-9036-17A36A6D8CC1}" type="datetimeFigureOut">
              <a:rPr lang="en-US" smtClean="0"/>
              <a:t>3/6/2023</a:t>
            </a:fld>
            <a:endParaRPr lang="en-US" dirty="0"/>
          </a:p>
        </p:txBody>
      </p:sp>
      <p:sp>
        <p:nvSpPr>
          <p:cNvPr id="6" name="Footer Placeholder 5">
            <a:extLst>
              <a:ext uri="{FF2B5EF4-FFF2-40B4-BE49-F238E27FC236}">
                <a16:creationId xmlns:a16="http://schemas.microsoft.com/office/drawing/2014/main" id="{40AA0C9E-8E1E-410E-8B89-CE01649469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F11013-045A-46E4-8996-BE4E13BDEEC2}"/>
              </a:ext>
            </a:extLst>
          </p:cNvPr>
          <p:cNvSpPr>
            <a:spLocks noGrp="1"/>
          </p:cNvSpPr>
          <p:nvPr>
            <p:ph type="sldNum" sz="quarter" idx="12"/>
          </p:nvPr>
        </p:nvSpPr>
        <p:spPr/>
        <p:txBody>
          <a:bodyPr/>
          <a:lstStyle/>
          <a:p>
            <a:fld id="{CC2369A9-0F52-4081-A906-75C2D7CD4574}" type="slidenum">
              <a:rPr lang="en-US" smtClean="0"/>
              <a:t>‹#›</a:t>
            </a:fld>
            <a:endParaRPr lang="en-US" dirty="0"/>
          </a:p>
        </p:txBody>
      </p:sp>
    </p:spTree>
    <p:extLst>
      <p:ext uri="{BB962C8B-B14F-4D97-AF65-F5344CB8AC3E}">
        <p14:creationId xmlns:p14="http://schemas.microsoft.com/office/powerpoint/2010/main" val="3890084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A706-13A5-45BF-A960-F9BFB63D89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F7F660-18B4-4776-BF1E-F16C113C68F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4CFFE-B383-40E0-AE43-9F922436B6C1}"/>
              </a:ext>
            </a:extLst>
          </p:cNvPr>
          <p:cNvSpPr>
            <a:spLocks noGrp="1"/>
          </p:cNvSpPr>
          <p:nvPr>
            <p:ph type="dt" sz="half" idx="10"/>
          </p:nvPr>
        </p:nvSpPr>
        <p:spPr/>
        <p:txBody>
          <a:bodyPr/>
          <a:lstStyle/>
          <a:p>
            <a:fld id="{5E6AA584-D876-4215-9036-17A36A6D8CC1}" type="datetimeFigureOut">
              <a:rPr lang="en-US" smtClean="0"/>
              <a:t>3/6/2023</a:t>
            </a:fld>
            <a:endParaRPr lang="en-US" dirty="0"/>
          </a:p>
        </p:txBody>
      </p:sp>
      <p:sp>
        <p:nvSpPr>
          <p:cNvPr id="5" name="Footer Placeholder 4">
            <a:extLst>
              <a:ext uri="{FF2B5EF4-FFF2-40B4-BE49-F238E27FC236}">
                <a16:creationId xmlns:a16="http://schemas.microsoft.com/office/drawing/2014/main" id="{974FF3DE-D185-4B17-B38F-B6FB9C7399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97DBA8-E265-4480-8387-A2A4325BBCA3}"/>
              </a:ext>
            </a:extLst>
          </p:cNvPr>
          <p:cNvSpPr>
            <a:spLocks noGrp="1"/>
          </p:cNvSpPr>
          <p:nvPr>
            <p:ph type="sldNum" sz="quarter" idx="12"/>
          </p:nvPr>
        </p:nvSpPr>
        <p:spPr/>
        <p:txBody>
          <a:bodyPr/>
          <a:lstStyle/>
          <a:p>
            <a:fld id="{CC2369A9-0F52-4081-A906-75C2D7CD4574}" type="slidenum">
              <a:rPr lang="en-US" smtClean="0"/>
              <a:t>‹#›</a:t>
            </a:fld>
            <a:endParaRPr lang="en-US" dirty="0"/>
          </a:p>
        </p:txBody>
      </p:sp>
    </p:spTree>
    <p:extLst>
      <p:ext uri="{BB962C8B-B14F-4D97-AF65-F5344CB8AC3E}">
        <p14:creationId xmlns:p14="http://schemas.microsoft.com/office/powerpoint/2010/main" val="3450676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470100-A3D4-4B9C-83CD-E6649BBEBFC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32262-1243-4CD8-90E0-1019F51927A8}"/>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2103A1-6E02-434F-969E-64E4A81FCA67}"/>
              </a:ext>
            </a:extLst>
          </p:cNvPr>
          <p:cNvSpPr>
            <a:spLocks noGrp="1"/>
          </p:cNvSpPr>
          <p:nvPr>
            <p:ph type="dt" sz="half" idx="10"/>
          </p:nvPr>
        </p:nvSpPr>
        <p:spPr/>
        <p:txBody>
          <a:bodyPr/>
          <a:lstStyle/>
          <a:p>
            <a:fld id="{5E6AA584-D876-4215-9036-17A36A6D8CC1}" type="datetimeFigureOut">
              <a:rPr lang="en-US" smtClean="0"/>
              <a:t>3/6/2023</a:t>
            </a:fld>
            <a:endParaRPr lang="en-US" dirty="0"/>
          </a:p>
        </p:txBody>
      </p:sp>
      <p:sp>
        <p:nvSpPr>
          <p:cNvPr id="5" name="Footer Placeholder 4">
            <a:extLst>
              <a:ext uri="{FF2B5EF4-FFF2-40B4-BE49-F238E27FC236}">
                <a16:creationId xmlns:a16="http://schemas.microsoft.com/office/drawing/2014/main" id="{3965A572-A8CF-496A-9790-8F19DE3D84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3B545-D862-44C0-BE15-DEE07BD4C29B}"/>
              </a:ext>
            </a:extLst>
          </p:cNvPr>
          <p:cNvSpPr>
            <a:spLocks noGrp="1"/>
          </p:cNvSpPr>
          <p:nvPr>
            <p:ph type="sldNum" sz="quarter" idx="12"/>
          </p:nvPr>
        </p:nvSpPr>
        <p:spPr/>
        <p:txBody>
          <a:bodyPr/>
          <a:lstStyle/>
          <a:p>
            <a:fld id="{CC2369A9-0F52-4081-A906-75C2D7CD4574}" type="slidenum">
              <a:rPr lang="en-US" smtClean="0"/>
              <a:t>‹#›</a:t>
            </a:fld>
            <a:endParaRPr lang="en-US" dirty="0"/>
          </a:p>
        </p:txBody>
      </p:sp>
    </p:spTree>
    <p:extLst>
      <p:ext uri="{BB962C8B-B14F-4D97-AF65-F5344CB8AC3E}">
        <p14:creationId xmlns:p14="http://schemas.microsoft.com/office/powerpoint/2010/main" val="3700830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3/7/2023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4" y="739290"/>
            <a:ext cx="8246071" cy="763525"/>
          </a:xfrm>
        </p:spPr>
        <p:txBody>
          <a:bodyPr>
            <a:normAutofit/>
          </a:bodyPr>
          <a:lstStyle>
            <a:lvl1pPr algn="l">
              <a:defRPr sz="3600" baseline="0">
                <a:solidFill>
                  <a:srgbClr val="0070C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834820"/>
            <a:ext cx="4040188" cy="479822"/>
          </a:xfrm>
        </p:spPr>
        <p:txBody>
          <a:bodyPr anchor="b"/>
          <a:lstStyle>
            <a:lvl1pPr marL="0" indent="0" algn="ctr">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266340"/>
            <a:ext cx="4040188" cy="2137871"/>
          </a:xfrm>
        </p:spPr>
        <p:txBody>
          <a:bodyPr/>
          <a:lstStyle>
            <a:lvl1pPr algn="ctr">
              <a:defRPr sz="2400">
                <a:solidFill>
                  <a:srgbClr val="002060"/>
                </a:solidFill>
              </a:defRPr>
            </a:lvl1pPr>
            <a:lvl2pPr algn="ctr">
              <a:defRPr sz="2000">
                <a:solidFill>
                  <a:srgbClr val="002060"/>
                </a:solidFill>
              </a:defRPr>
            </a:lvl2pPr>
            <a:lvl3pPr algn="ctr">
              <a:defRPr sz="1800">
                <a:solidFill>
                  <a:srgbClr val="002060"/>
                </a:solidFill>
              </a:defRPr>
            </a:lvl3pPr>
            <a:lvl4pPr algn="ctr">
              <a:defRPr sz="1600">
                <a:solidFill>
                  <a:srgbClr val="002060"/>
                </a:solidFill>
              </a:defRPr>
            </a:lvl4pPr>
            <a:lvl5pPr algn="ctr">
              <a:defRPr sz="16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834820"/>
            <a:ext cx="4041775" cy="479822"/>
          </a:xfrm>
        </p:spPr>
        <p:txBody>
          <a:bodyPr anchor="b"/>
          <a:lstStyle>
            <a:lvl1pPr marL="0" indent="0" algn="ctr">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266340"/>
            <a:ext cx="4041775" cy="2137871"/>
          </a:xfrm>
        </p:spPr>
        <p:txBody>
          <a:bodyPr/>
          <a:lstStyle>
            <a:lvl1pPr algn="ctr">
              <a:defRPr sz="2400">
                <a:solidFill>
                  <a:srgbClr val="002060"/>
                </a:solidFill>
              </a:defRPr>
            </a:lvl1pPr>
            <a:lvl2pPr algn="ctr">
              <a:defRPr sz="2000">
                <a:solidFill>
                  <a:srgbClr val="002060"/>
                </a:solidFill>
              </a:defRPr>
            </a:lvl2pPr>
            <a:lvl3pPr algn="ctr">
              <a:defRPr sz="1800">
                <a:solidFill>
                  <a:srgbClr val="002060"/>
                </a:solidFill>
              </a:defRPr>
            </a:lvl3pPr>
            <a:lvl4pPr algn="ctr">
              <a:defRPr sz="1600">
                <a:solidFill>
                  <a:srgbClr val="002060"/>
                </a:solidFill>
              </a:defRPr>
            </a:lvl4pPr>
            <a:lvl5pPr algn="ctr">
              <a:defRPr sz="16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3/7/2023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3/7/2023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3/7/2023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3/7/2023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8" name="TextBox 7">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74F12-AA26-4AC8-9962-C36BB8F32554}" type="datetimeFigureOut">
              <a:rPr lang="en-US" smtClean="0"/>
              <a:pPr/>
              <a:t>3/7/2023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2CCC60-E8CD-4174-8B1A-7DF615B22EEF}" type="slidenum">
              <a:rPr lang="en-US" smtClean="0"/>
              <a:pPr/>
              <a:t>‹#›</a:t>
            </a:fld>
            <a:endParaRPr lang="en-US"/>
          </a:p>
        </p:txBody>
      </p:sp>
      <p:sp>
        <p:nvSpPr>
          <p:cNvPr id="8" name="TextBox 7">
            <a:extLst>
              <a:ext uri="{FF2B5EF4-FFF2-40B4-BE49-F238E27FC236}">
                <a16:creationId xmlns:a16="http://schemas.microsoft.com/office/drawing/2014/main" id="{11E867DF-3DCA-4725-94F0-F2B6BD747A82}"/>
              </a:ext>
            </a:extLst>
          </p:cNvPr>
          <p:cNvSpPr txBox="1"/>
          <p:nvPr userDrawn="1"/>
        </p:nvSpPr>
        <p:spPr>
          <a:xfrm>
            <a:off x="-9150" y="5213747"/>
            <a:ext cx="8389625" cy="415498"/>
          </a:xfrm>
          <a:prstGeom prst="rect">
            <a:avLst/>
          </a:prstGeom>
          <a:noFill/>
        </p:spPr>
        <p:txBody>
          <a:bodyPr wrap="square" rtlCol="0">
            <a:spAutoFit/>
          </a:bodyPr>
          <a:lstStyle/>
          <a:p>
            <a:r>
              <a:rPr lang="en-US" sz="1050" dirty="0">
                <a:solidFill>
                  <a:schemeClr val="bg1">
                    <a:lumMod val="65000"/>
                  </a:schemeClr>
                </a:solidFill>
              </a:rPr>
              <a:t>This presentation uses a free template provided by FPPT.com</a:t>
            </a:r>
          </a:p>
          <a:p>
            <a:r>
              <a:rPr lang="en-US" sz="1050" dirty="0">
                <a:solidFill>
                  <a:schemeClr val="bg1">
                    <a:lumMod val="65000"/>
                  </a:schemeClr>
                </a:solidFill>
              </a:rPr>
              <a:t>www.free-power-point-templates.com</a:t>
            </a:r>
          </a:p>
        </p:txBody>
      </p:sp>
    </p:spTree>
    <p:extLst>
      <p:ext uri="{BB962C8B-B14F-4D97-AF65-F5344CB8AC3E}">
        <p14:creationId xmlns:p14="http://schemas.microsoft.com/office/powerpoint/2010/main" val="177254062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9F95C8-C303-47D1-B8A3-568FD73BDB3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68AC13-4373-45BE-A7A5-B9CB63217D0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74B38-BD7C-43E4-A3D5-5E14E7E974D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E6AA584-D876-4215-9036-17A36A6D8CC1}" type="datetimeFigureOut">
              <a:rPr lang="en-US" smtClean="0"/>
              <a:t>3/6/2023</a:t>
            </a:fld>
            <a:endParaRPr lang="en-US" dirty="0"/>
          </a:p>
        </p:txBody>
      </p:sp>
      <p:sp>
        <p:nvSpPr>
          <p:cNvPr id="5" name="Footer Placeholder 4">
            <a:extLst>
              <a:ext uri="{FF2B5EF4-FFF2-40B4-BE49-F238E27FC236}">
                <a16:creationId xmlns:a16="http://schemas.microsoft.com/office/drawing/2014/main" id="{B03AB2CB-7B42-4F63-AC05-CAD6F85DC19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A27D0F1-2F6E-48E2-B8A6-B7FEF430867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2369A9-0F52-4081-A906-75C2D7CD4574}" type="slidenum">
              <a:rPr lang="en-US" smtClean="0"/>
              <a:t>‹#›</a:t>
            </a:fld>
            <a:endParaRPr lang="en-US" dirty="0"/>
          </a:p>
        </p:txBody>
      </p:sp>
    </p:spTree>
    <p:extLst>
      <p:ext uri="{BB962C8B-B14F-4D97-AF65-F5344CB8AC3E}">
        <p14:creationId xmlns:p14="http://schemas.microsoft.com/office/powerpoint/2010/main" val="32816217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3.jpeg"/><Relationship Id="rId4" Type="http://schemas.openxmlformats.org/officeDocument/2006/relationships/image" Target="../media/image39.pn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emf"/><Relationship Id="rId1" Type="http://schemas.openxmlformats.org/officeDocument/2006/relationships/slideLayout" Target="../slideLayouts/slideLayout30.xml"/><Relationship Id="rId4" Type="http://schemas.openxmlformats.org/officeDocument/2006/relationships/image" Target="../media/image62.emf"/></Relationships>
</file>

<file path=ppt/slides/_rels/slide2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emf"/><Relationship Id="rId3" Type="http://schemas.openxmlformats.org/officeDocument/2006/relationships/image" Target="../media/image70.png"/><Relationship Id="rId7" Type="http://schemas.openxmlformats.org/officeDocument/2006/relationships/image" Target="../media/image26.png"/><Relationship Id="rId12" Type="http://schemas.openxmlformats.org/officeDocument/2006/relationships/image" Target="../media/image75.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51.png"/><Relationship Id="rId5" Type="http://schemas.openxmlformats.org/officeDocument/2006/relationships/image" Target="../media/image72.png"/><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image" Target="../media/image28.emf"/><Relationship Id="rId14" Type="http://schemas.openxmlformats.org/officeDocument/2006/relationships/image" Target="../media/image77.emf"/></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375" y="2571750"/>
            <a:ext cx="7940658" cy="1527050"/>
          </a:xfrm>
        </p:spPr>
        <p:txBody>
          <a:bodyPr>
            <a:normAutofit fontScale="90000"/>
          </a:bodyPr>
          <a:lstStyle/>
          <a:p>
            <a:r>
              <a:rPr lang="en-US" dirty="0"/>
              <a:t>Report of Activities</a:t>
            </a:r>
            <a:br>
              <a:rPr lang="en-US" dirty="0"/>
            </a:br>
            <a:r>
              <a:rPr lang="en-US" dirty="0"/>
              <a:t>2023 GMD3 Annual Meeting</a:t>
            </a:r>
            <a:br>
              <a:rPr lang="en-US" dirty="0"/>
            </a:br>
            <a:r>
              <a:rPr lang="en-US" dirty="0"/>
              <a:t>SW Kansas Groundwater Management District</a:t>
            </a:r>
          </a:p>
        </p:txBody>
      </p:sp>
      <p:sp>
        <p:nvSpPr>
          <p:cNvPr id="3" name="Subtitle 2"/>
          <p:cNvSpPr>
            <a:spLocks noGrp="1"/>
          </p:cNvSpPr>
          <p:nvPr>
            <p:ph type="subTitle" idx="1"/>
          </p:nvPr>
        </p:nvSpPr>
        <p:spPr>
          <a:xfrm>
            <a:off x="754375" y="4098800"/>
            <a:ext cx="7940658" cy="610820"/>
          </a:xfrm>
        </p:spPr>
        <p:txBody>
          <a:bodyPr>
            <a:normAutofit/>
          </a:bodyPr>
          <a:lstStyle/>
          <a:p>
            <a:r>
              <a:rPr lang="en-US" dirty="0"/>
              <a:t>Mark Rude, Executive Director</a:t>
            </a:r>
          </a:p>
        </p:txBody>
      </p:sp>
      <p:pic>
        <p:nvPicPr>
          <p:cNvPr id="4" name="Picture 3">
            <a:extLst>
              <a:ext uri="{FF2B5EF4-FFF2-40B4-BE49-F238E27FC236}">
                <a16:creationId xmlns:a16="http://schemas.microsoft.com/office/drawing/2014/main" id="{E6D0F38E-FE06-4188-85B6-D575797BE106}"/>
              </a:ext>
            </a:extLst>
          </p:cNvPr>
          <p:cNvPicPr>
            <a:picLocks noChangeAspect="1"/>
          </p:cNvPicPr>
          <p:nvPr/>
        </p:nvPicPr>
        <p:blipFill>
          <a:blip r:embed="rId2"/>
          <a:stretch>
            <a:fillRect/>
          </a:stretch>
        </p:blipFill>
        <p:spPr>
          <a:xfrm>
            <a:off x="7767978" y="4466193"/>
            <a:ext cx="1283716" cy="610820"/>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0634C4-5B94-468B-98DE-077C47160680}"/>
              </a:ext>
            </a:extLst>
          </p:cNvPr>
          <p:cNvSpPr>
            <a:spLocks noGrp="1"/>
          </p:cNvSpPr>
          <p:nvPr>
            <p:ph type="title"/>
          </p:nvPr>
        </p:nvSpPr>
        <p:spPr>
          <a:xfrm>
            <a:off x="202931" y="4617084"/>
            <a:ext cx="7206369" cy="733082"/>
          </a:xfrm>
        </p:spPr>
        <p:txBody>
          <a:bodyPr vert="horz" lIns="68580" tIns="34290" rIns="68580" bIns="34290" rtlCol="0" anchor="ctr">
            <a:normAutofit fontScale="90000"/>
          </a:bodyPr>
          <a:lstStyle/>
          <a:p>
            <a:pPr defTabSz="685800"/>
            <a:r>
              <a:rPr lang="en-US" sz="2400" dirty="0"/>
              <a:t>Goal #1 – Completed update of the Management Program </a:t>
            </a:r>
          </a:p>
        </p:txBody>
      </p:sp>
      <p:pic>
        <p:nvPicPr>
          <p:cNvPr id="5" name="Picture 4">
            <a:extLst>
              <a:ext uri="{FF2B5EF4-FFF2-40B4-BE49-F238E27FC236}">
                <a16:creationId xmlns:a16="http://schemas.microsoft.com/office/drawing/2014/main" id="{58999BE9-89A0-479F-A22E-4D1E317B9841}"/>
              </a:ext>
            </a:extLst>
          </p:cNvPr>
          <p:cNvPicPr>
            <a:picLocks noChangeAspect="1"/>
          </p:cNvPicPr>
          <p:nvPr/>
        </p:nvPicPr>
        <p:blipFill>
          <a:blip r:embed="rId3"/>
          <a:stretch>
            <a:fillRect/>
          </a:stretch>
        </p:blipFill>
        <p:spPr>
          <a:xfrm>
            <a:off x="8236920" y="4695727"/>
            <a:ext cx="704149" cy="374936"/>
          </a:xfrm>
          <a:prstGeom prst="rect">
            <a:avLst/>
          </a:prstGeom>
        </p:spPr>
      </p:pic>
      <p:pic>
        <p:nvPicPr>
          <p:cNvPr id="14" name="Picture 13">
            <a:extLst>
              <a:ext uri="{FF2B5EF4-FFF2-40B4-BE49-F238E27FC236}">
                <a16:creationId xmlns:a16="http://schemas.microsoft.com/office/drawing/2014/main" id="{DEEC3852-8326-9CA1-43C7-0E59B82938DA}"/>
              </a:ext>
            </a:extLst>
          </p:cNvPr>
          <p:cNvPicPr>
            <a:picLocks noChangeAspect="1"/>
          </p:cNvPicPr>
          <p:nvPr/>
        </p:nvPicPr>
        <p:blipFill>
          <a:blip r:embed="rId4"/>
          <a:stretch>
            <a:fillRect/>
          </a:stretch>
        </p:blipFill>
        <p:spPr>
          <a:xfrm>
            <a:off x="900715" y="128470"/>
            <a:ext cx="3637070" cy="4654313"/>
          </a:xfrm>
          <a:prstGeom prst="rect">
            <a:avLst/>
          </a:prstGeom>
        </p:spPr>
      </p:pic>
      <p:pic>
        <p:nvPicPr>
          <p:cNvPr id="16" name="Picture 15">
            <a:extLst>
              <a:ext uri="{FF2B5EF4-FFF2-40B4-BE49-F238E27FC236}">
                <a16:creationId xmlns:a16="http://schemas.microsoft.com/office/drawing/2014/main" id="{97466FB3-EA52-836E-DF34-92A1DAE91D31}"/>
              </a:ext>
            </a:extLst>
          </p:cNvPr>
          <p:cNvPicPr>
            <a:picLocks noChangeAspect="1"/>
          </p:cNvPicPr>
          <p:nvPr/>
        </p:nvPicPr>
        <p:blipFill>
          <a:blip r:embed="rId5"/>
          <a:stretch>
            <a:fillRect/>
          </a:stretch>
        </p:blipFill>
        <p:spPr>
          <a:xfrm>
            <a:off x="4644943" y="111106"/>
            <a:ext cx="3439272" cy="4671678"/>
          </a:xfrm>
          <a:prstGeom prst="rect">
            <a:avLst/>
          </a:prstGeom>
        </p:spPr>
      </p:pic>
    </p:spTree>
    <p:extLst>
      <p:ext uri="{BB962C8B-B14F-4D97-AF65-F5344CB8AC3E}">
        <p14:creationId xmlns:p14="http://schemas.microsoft.com/office/powerpoint/2010/main" val="2592302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CD71-2107-44DF-B2C3-2EB9E887B313}"/>
              </a:ext>
            </a:extLst>
          </p:cNvPr>
          <p:cNvSpPr>
            <a:spLocks noGrp="1"/>
          </p:cNvSpPr>
          <p:nvPr>
            <p:ph type="title"/>
          </p:nvPr>
        </p:nvSpPr>
        <p:spPr>
          <a:xfrm>
            <a:off x="2586836" y="433880"/>
            <a:ext cx="6108200" cy="572644"/>
          </a:xfrm>
        </p:spPr>
        <p:txBody>
          <a:bodyPr>
            <a:normAutofit fontScale="90000"/>
          </a:bodyPr>
          <a:lstStyle/>
          <a:p>
            <a:r>
              <a:rPr lang="en-US" sz="405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Management Program </a:t>
            </a:r>
            <a:r>
              <a:rPr lang="en-US" b="1" dirty="0">
                <a:ln w="13462">
                  <a:solidFill>
                    <a:prstClr val="white"/>
                  </a:solidFill>
                  <a:prstDash val="solid"/>
                </a:ln>
                <a:solidFill>
                  <a:prstClr val="black">
                    <a:lumMod val="85000"/>
                    <a:lumOff val="15000"/>
                  </a:prstClr>
                </a:solidFill>
                <a:effectLst>
                  <a:outerShdw dist="38100" dir="2700000" algn="bl" rotWithShape="0">
                    <a:srgbClr val="4472C4"/>
                  </a:outerShdw>
                </a:effectLst>
              </a:rPr>
              <a:t>Activities</a:t>
            </a:r>
            <a:endParaRPr lang="en-US" dirty="0"/>
          </a:p>
        </p:txBody>
      </p:sp>
      <p:sp>
        <p:nvSpPr>
          <p:cNvPr id="3" name="Content Placeholder 2">
            <a:extLst>
              <a:ext uri="{FF2B5EF4-FFF2-40B4-BE49-F238E27FC236}">
                <a16:creationId xmlns:a16="http://schemas.microsoft.com/office/drawing/2014/main" id="{2F6E620E-C6A3-4F3C-944A-247F25AB3D1D}"/>
              </a:ext>
            </a:extLst>
          </p:cNvPr>
          <p:cNvSpPr>
            <a:spLocks noGrp="1"/>
          </p:cNvSpPr>
          <p:nvPr>
            <p:ph idx="1"/>
          </p:nvPr>
        </p:nvSpPr>
        <p:spPr>
          <a:xfrm>
            <a:off x="2701374" y="1413833"/>
            <a:ext cx="5955495" cy="3511061"/>
          </a:xfrm>
        </p:spPr>
        <p:txBody>
          <a:bodyPr>
            <a:normAutofit/>
          </a:bodyPr>
          <a:lstStyle/>
          <a:p>
            <a:r>
              <a:rPr lang="en-US" dirty="0">
                <a:latin typeface="Times New Roman" panose="02020603050405020304" pitchFamily="18" charset="0"/>
                <a:ea typeface="Times New Roman" panose="02020603050405020304" pitchFamily="18" charset="0"/>
              </a:rPr>
              <a:t>Water Rights Advise and Assistance</a:t>
            </a:r>
          </a:p>
          <a:p>
            <a:r>
              <a:rPr lang="en-US" dirty="0">
                <a:latin typeface="Times New Roman" panose="02020603050405020304" pitchFamily="18" charset="0"/>
                <a:ea typeface="Times New Roman" panose="02020603050405020304" pitchFamily="18" charset="0"/>
              </a:rPr>
              <a:t>Water Conservation</a:t>
            </a:r>
          </a:p>
          <a:p>
            <a:r>
              <a:rPr lang="en-US" dirty="0">
                <a:latin typeface="Times New Roman" panose="02020603050405020304" pitchFamily="18" charset="0"/>
                <a:ea typeface="Times New Roman" panose="02020603050405020304" pitchFamily="18" charset="0"/>
              </a:rPr>
              <a:t>Water Quality Protection</a:t>
            </a:r>
          </a:p>
          <a:p>
            <a:r>
              <a:rPr lang="en-US" dirty="0">
                <a:latin typeface="Times New Roman" panose="02020603050405020304" pitchFamily="18" charset="0"/>
                <a:ea typeface="Times New Roman" panose="02020603050405020304" pitchFamily="18" charset="0"/>
              </a:rPr>
              <a:t>Models and Research</a:t>
            </a:r>
          </a:p>
          <a:p>
            <a:r>
              <a:rPr lang="en-US" dirty="0">
                <a:latin typeface="Times New Roman" panose="02020603050405020304" pitchFamily="18" charset="0"/>
                <a:ea typeface="Times New Roman" panose="02020603050405020304" pitchFamily="18" charset="0"/>
              </a:rPr>
              <a:t>Ark River Management</a:t>
            </a:r>
          </a:p>
          <a:p>
            <a:r>
              <a:rPr lang="en-US" dirty="0">
                <a:latin typeface="Times New Roman" panose="02020603050405020304" pitchFamily="18" charset="0"/>
                <a:ea typeface="Times New Roman" panose="02020603050405020304" pitchFamily="18" charset="0"/>
              </a:rPr>
              <a:t>Outreach and Advocacy</a:t>
            </a:r>
            <a:endParaRPr lang="en-US" dirty="0"/>
          </a:p>
        </p:txBody>
      </p:sp>
      <p:pic>
        <p:nvPicPr>
          <p:cNvPr id="5" name="Picture 4">
            <a:extLst>
              <a:ext uri="{FF2B5EF4-FFF2-40B4-BE49-F238E27FC236}">
                <a16:creationId xmlns:a16="http://schemas.microsoft.com/office/drawing/2014/main" id="{DCA6B957-0284-4E01-AFCB-DFBD1056902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9991" y="1538295"/>
            <a:ext cx="514350" cy="333375"/>
          </a:xfrm>
          <a:prstGeom prst="rect">
            <a:avLst/>
          </a:prstGeom>
          <a:noFill/>
        </p:spPr>
      </p:pic>
      <p:pic>
        <p:nvPicPr>
          <p:cNvPr id="6" name="Picture 5">
            <a:extLst>
              <a:ext uri="{FF2B5EF4-FFF2-40B4-BE49-F238E27FC236}">
                <a16:creationId xmlns:a16="http://schemas.microsoft.com/office/drawing/2014/main" id="{9E6D2D10-6088-48DD-ACE6-A4D18116B33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4936" y="2048912"/>
            <a:ext cx="319405" cy="320057"/>
          </a:xfrm>
          <a:prstGeom prst="rect">
            <a:avLst/>
          </a:prstGeom>
          <a:noFill/>
        </p:spPr>
      </p:pic>
      <p:pic>
        <p:nvPicPr>
          <p:cNvPr id="7" name="Picture 6">
            <a:extLst>
              <a:ext uri="{FF2B5EF4-FFF2-40B4-BE49-F238E27FC236}">
                <a16:creationId xmlns:a16="http://schemas.microsoft.com/office/drawing/2014/main" id="{F2E680C8-587D-4970-B64F-793DC1A2434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6858" y="3539106"/>
            <a:ext cx="319405" cy="320057"/>
          </a:xfrm>
          <a:prstGeom prst="rect">
            <a:avLst/>
          </a:prstGeom>
          <a:noFill/>
        </p:spPr>
      </p:pic>
      <p:pic>
        <p:nvPicPr>
          <p:cNvPr id="10" name="Picture 9">
            <a:extLst>
              <a:ext uri="{FF2B5EF4-FFF2-40B4-BE49-F238E27FC236}">
                <a16:creationId xmlns:a16="http://schemas.microsoft.com/office/drawing/2014/main" id="{EB122D0E-360E-48DF-B521-AEAFE5E9D2D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672231" y="3076654"/>
            <a:ext cx="372110" cy="292735"/>
          </a:xfrm>
          <a:prstGeom prst="rect">
            <a:avLst/>
          </a:prstGeom>
          <a:noFill/>
        </p:spPr>
      </p:pic>
      <p:pic>
        <p:nvPicPr>
          <p:cNvPr id="11" name="Picture 10">
            <a:extLst>
              <a:ext uri="{FF2B5EF4-FFF2-40B4-BE49-F238E27FC236}">
                <a16:creationId xmlns:a16="http://schemas.microsoft.com/office/drawing/2014/main" id="{87F4D755-046F-48D3-BA81-29F5FC52919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738929" y="2493830"/>
            <a:ext cx="305412" cy="375349"/>
          </a:xfrm>
          <a:prstGeom prst="rect">
            <a:avLst/>
          </a:prstGeom>
          <a:noFill/>
        </p:spPr>
      </p:pic>
      <p:pic>
        <p:nvPicPr>
          <p:cNvPr id="12" name="Picture 11">
            <a:extLst>
              <a:ext uri="{FF2B5EF4-FFF2-40B4-BE49-F238E27FC236}">
                <a16:creationId xmlns:a16="http://schemas.microsoft.com/office/drawing/2014/main" id="{9637DC87-5B2E-42F2-824F-33FFAA143274}"/>
              </a:ext>
            </a:extLst>
          </p:cNvPr>
          <p:cNvPicPr>
            <a:picLocks noChangeAspect="1"/>
          </p:cNvPicPr>
          <p:nvPr/>
        </p:nvPicPr>
        <p:blipFill>
          <a:blip r:embed="rId8"/>
          <a:stretch>
            <a:fillRect/>
          </a:stretch>
        </p:blipFill>
        <p:spPr>
          <a:xfrm>
            <a:off x="2739541" y="3952213"/>
            <a:ext cx="304800" cy="498344"/>
          </a:xfrm>
          <a:prstGeom prst="rect">
            <a:avLst/>
          </a:prstGeom>
        </p:spPr>
      </p:pic>
      <p:pic>
        <p:nvPicPr>
          <p:cNvPr id="13" name="Picture 12">
            <a:extLst>
              <a:ext uri="{FF2B5EF4-FFF2-40B4-BE49-F238E27FC236}">
                <a16:creationId xmlns:a16="http://schemas.microsoft.com/office/drawing/2014/main" id="{0051DA63-9CD5-4289-AC2B-7A14B77251E6}"/>
              </a:ext>
            </a:extLst>
          </p:cNvPr>
          <p:cNvPicPr>
            <a:picLocks noChangeAspect="1"/>
          </p:cNvPicPr>
          <p:nvPr/>
        </p:nvPicPr>
        <p:blipFill>
          <a:blip r:embed="rId9"/>
          <a:stretch>
            <a:fillRect/>
          </a:stretch>
        </p:blipFill>
        <p:spPr>
          <a:xfrm>
            <a:off x="8080108" y="4575766"/>
            <a:ext cx="937550" cy="496901"/>
          </a:xfrm>
          <a:prstGeom prst="rect">
            <a:avLst/>
          </a:prstGeom>
        </p:spPr>
      </p:pic>
    </p:spTree>
    <p:extLst>
      <p:ext uri="{BB962C8B-B14F-4D97-AF65-F5344CB8AC3E}">
        <p14:creationId xmlns:p14="http://schemas.microsoft.com/office/powerpoint/2010/main" val="1114786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32A3-C2E8-943D-0055-E1A181093ED5}"/>
              </a:ext>
            </a:extLst>
          </p:cNvPr>
          <p:cNvSpPr>
            <a:spLocks noGrp="1"/>
          </p:cNvSpPr>
          <p:nvPr>
            <p:ph type="title"/>
          </p:nvPr>
        </p:nvSpPr>
        <p:spPr/>
        <p:txBody>
          <a:bodyPr>
            <a:normAutofit fontScale="90000"/>
          </a:bodyPr>
          <a:lstStyle/>
          <a:p>
            <a:endParaRPr lang="en-US"/>
          </a:p>
        </p:txBody>
      </p:sp>
      <p:pic>
        <p:nvPicPr>
          <p:cNvPr id="18" name="Picture 17">
            <a:extLst>
              <a:ext uri="{FF2B5EF4-FFF2-40B4-BE49-F238E27FC236}">
                <a16:creationId xmlns:a16="http://schemas.microsoft.com/office/drawing/2014/main" id="{94EAD899-516A-4296-B9A5-F60DE6C54D35}"/>
              </a:ext>
            </a:extLst>
          </p:cNvPr>
          <p:cNvPicPr>
            <a:picLocks noChangeAspect="1"/>
          </p:cNvPicPr>
          <p:nvPr/>
        </p:nvPicPr>
        <p:blipFill>
          <a:blip r:embed="rId2"/>
          <a:stretch>
            <a:fillRect/>
          </a:stretch>
        </p:blipFill>
        <p:spPr>
          <a:xfrm>
            <a:off x="3350360" y="140587"/>
            <a:ext cx="4110723" cy="4862325"/>
          </a:xfrm>
          <a:prstGeom prst="rect">
            <a:avLst/>
          </a:prstGeom>
        </p:spPr>
      </p:pic>
      <p:pic>
        <p:nvPicPr>
          <p:cNvPr id="19" name="Content Placeholder 18">
            <a:extLst>
              <a:ext uri="{FF2B5EF4-FFF2-40B4-BE49-F238E27FC236}">
                <a16:creationId xmlns:a16="http://schemas.microsoft.com/office/drawing/2014/main" id="{02E1340F-0651-CCD6-9CC0-686DEE1B6756}"/>
              </a:ext>
            </a:extLst>
          </p:cNvPr>
          <p:cNvPicPr>
            <a:picLocks noGrp="1" noChangeAspect="1"/>
          </p:cNvPicPr>
          <p:nvPr>
            <p:ph idx="1"/>
          </p:nvPr>
        </p:nvPicPr>
        <p:blipFill>
          <a:blip r:embed="rId3"/>
          <a:stretch>
            <a:fillRect/>
          </a:stretch>
        </p:blipFill>
        <p:spPr>
          <a:xfrm>
            <a:off x="8389625" y="4679796"/>
            <a:ext cx="609653" cy="323116"/>
          </a:xfrm>
          <a:prstGeom prst="rect">
            <a:avLst/>
          </a:prstGeom>
        </p:spPr>
      </p:pic>
    </p:spTree>
    <p:extLst>
      <p:ext uri="{BB962C8B-B14F-4D97-AF65-F5344CB8AC3E}">
        <p14:creationId xmlns:p14="http://schemas.microsoft.com/office/powerpoint/2010/main" val="1738849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5543-6387-4455-9857-68E066829B4B}"/>
              </a:ext>
            </a:extLst>
          </p:cNvPr>
          <p:cNvSpPr>
            <a:spLocks noGrp="1"/>
          </p:cNvSpPr>
          <p:nvPr>
            <p:ph type="title"/>
          </p:nvPr>
        </p:nvSpPr>
        <p:spPr>
          <a:xfrm>
            <a:off x="296260" y="1044700"/>
            <a:ext cx="8246070" cy="739290"/>
          </a:xfrm>
        </p:spPr>
        <p:txBody>
          <a:bodyPr>
            <a:norm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Problem: Depleting groundwater supply.</a:t>
            </a:r>
            <a:endParaRPr lang="en-US" dirty="0"/>
          </a:p>
        </p:txBody>
      </p:sp>
      <p:sp>
        <p:nvSpPr>
          <p:cNvPr id="6" name="Content Placeholder 5">
            <a:extLst>
              <a:ext uri="{FF2B5EF4-FFF2-40B4-BE49-F238E27FC236}">
                <a16:creationId xmlns:a16="http://schemas.microsoft.com/office/drawing/2014/main" id="{6DE3DB73-580F-419E-83E7-4CD4597EA050}"/>
              </a:ext>
            </a:extLst>
          </p:cNvPr>
          <p:cNvSpPr>
            <a:spLocks noGrp="1"/>
          </p:cNvSpPr>
          <p:nvPr>
            <p:ph idx="1"/>
          </p:nvPr>
        </p:nvSpPr>
        <p:spPr>
          <a:xfrm>
            <a:off x="1517900" y="1881212"/>
            <a:ext cx="7024430" cy="3206801"/>
          </a:xfrm>
        </p:spPr>
        <p:txBody>
          <a:bodyPr>
            <a:normAutofit/>
          </a:bodyPr>
          <a:lstStyle/>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Thinking:</a:t>
            </a:r>
          </a:p>
          <a:p>
            <a:pPr marL="40005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Respect water rights</a:t>
            </a:r>
          </a:p>
          <a:p>
            <a:pPr marL="40005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Lower rate of consumption</a:t>
            </a:r>
          </a:p>
          <a:p>
            <a:pPr marL="400050" lvl="1">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Promote efficient use and reuse</a:t>
            </a:r>
          </a:p>
          <a:p>
            <a:pPr marL="400050" lvl="1">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Seek </a:t>
            </a:r>
            <a:r>
              <a:rPr lang="en-US" dirty="0">
                <a:latin typeface="Calibri" panose="020F0502020204030204" pitchFamily="34" charset="0"/>
                <a:ea typeface="Calibri" panose="020F0502020204030204" pitchFamily="34" charset="0"/>
                <a:cs typeface="Times New Roman" panose="02020603050405020304" pitchFamily="18" charset="0"/>
              </a:rPr>
              <a:t>other sources of supply</a:t>
            </a:r>
            <a:endParaRPr lang="en-US" dirty="0"/>
          </a:p>
        </p:txBody>
      </p:sp>
      <p:pic>
        <p:nvPicPr>
          <p:cNvPr id="7" name="Picture 6">
            <a:extLst>
              <a:ext uri="{FF2B5EF4-FFF2-40B4-BE49-F238E27FC236}">
                <a16:creationId xmlns:a16="http://schemas.microsoft.com/office/drawing/2014/main" id="{E0CB223E-C1CA-4698-B150-7A9B1D65269A}"/>
              </a:ext>
            </a:extLst>
          </p:cNvPr>
          <p:cNvPicPr>
            <a:picLocks noChangeAspect="1"/>
          </p:cNvPicPr>
          <p:nvPr/>
        </p:nvPicPr>
        <p:blipFill rotWithShape="1">
          <a:blip r:embed="rId2"/>
          <a:srcRect r="630" b="1"/>
          <a:stretch/>
        </p:blipFill>
        <p:spPr>
          <a:xfrm>
            <a:off x="7778806" y="4461117"/>
            <a:ext cx="1321088" cy="626896"/>
          </a:xfrm>
          <a:prstGeom prst="rect">
            <a:avLst/>
          </a:prstGeom>
          <a:ln w="9525">
            <a:solidFill>
              <a:schemeClr val="tx1">
                <a:alpha val="20000"/>
              </a:schemeClr>
            </a:solidFill>
          </a:ln>
        </p:spPr>
      </p:pic>
    </p:spTree>
    <p:extLst>
      <p:ext uri="{BB962C8B-B14F-4D97-AF65-F5344CB8AC3E}">
        <p14:creationId xmlns:p14="http://schemas.microsoft.com/office/powerpoint/2010/main" val="1306960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CE70B-DBBA-4AE0-B4EF-9C0AF41794DC}"/>
              </a:ext>
            </a:extLst>
          </p:cNvPr>
          <p:cNvSpPr>
            <a:spLocks noGrp="1"/>
          </p:cNvSpPr>
          <p:nvPr>
            <p:ph type="title"/>
          </p:nvPr>
        </p:nvSpPr>
        <p:spPr>
          <a:xfrm>
            <a:off x="427576" y="586585"/>
            <a:ext cx="4945642" cy="981611"/>
          </a:xfrm>
        </p:spPr>
        <p:txBody>
          <a:bodyPr>
            <a:normAutofit/>
          </a:bodyPr>
          <a:lstStyle/>
          <a:p>
            <a:pPr algn="ctr"/>
            <a:r>
              <a:rPr lang="en-US" dirty="0">
                <a:solidFill>
                  <a:schemeClr val="tx1"/>
                </a:solidFill>
              </a:rPr>
              <a:t>Kansas is data strong</a:t>
            </a:r>
          </a:p>
        </p:txBody>
      </p:sp>
      <p:pic>
        <p:nvPicPr>
          <p:cNvPr id="4" name="Content Placeholder 3">
            <a:extLst>
              <a:ext uri="{FF2B5EF4-FFF2-40B4-BE49-F238E27FC236}">
                <a16:creationId xmlns:a16="http://schemas.microsoft.com/office/drawing/2014/main" id="{D7A5FC49-BEEB-45D3-859A-3EC1DEA0E539}"/>
              </a:ext>
            </a:extLst>
          </p:cNvPr>
          <p:cNvPicPr>
            <a:picLocks noChangeAspect="1"/>
          </p:cNvPicPr>
          <p:nvPr/>
        </p:nvPicPr>
        <p:blipFill rotWithShape="1">
          <a:blip r:embed="rId3"/>
          <a:srcRect r="3337"/>
          <a:stretch/>
        </p:blipFill>
        <p:spPr>
          <a:xfrm>
            <a:off x="83362" y="1502815"/>
            <a:ext cx="5923177" cy="3446834"/>
          </a:xfrm>
          <a:prstGeom prst="rect">
            <a:avLst/>
          </a:prstGeom>
        </p:spPr>
      </p:pic>
      <p:sp>
        <p:nvSpPr>
          <p:cNvPr id="8" name="Content Placeholder 7">
            <a:extLst>
              <a:ext uri="{FF2B5EF4-FFF2-40B4-BE49-F238E27FC236}">
                <a16:creationId xmlns:a16="http://schemas.microsoft.com/office/drawing/2014/main" id="{F1AC2D07-F62B-471E-AAAE-0A4241DC96EE}"/>
              </a:ext>
            </a:extLst>
          </p:cNvPr>
          <p:cNvSpPr>
            <a:spLocks noGrp="1"/>
          </p:cNvSpPr>
          <p:nvPr>
            <p:ph idx="1"/>
          </p:nvPr>
        </p:nvSpPr>
        <p:spPr>
          <a:xfrm>
            <a:off x="6099050" y="739291"/>
            <a:ext cx="2568554" cy="4327534"/>
          </a:xfrm>
        </p:spPr>
        <p:txBody>
          <a:bodyPr anchor="ctr">
            <a:normAutofit/>
          </a:bodyPr>
          <a:lstStyle/>
          <a:p>
            <a:r>
              <a:rPr lang="en-US" sz="3300" dirty="0">
                <a:solidFill>
                  <a:schemeClr val="tx1"/>
                </a:solidFill>
                <a:latin typeface="Calibri Light" panose="020F0302020204030204"/>
                <a:ea typeface="+mj-ea"/>
                <a:cs typeface="+mj-cs"/>
              </a:rPr>
              <a:t>The best information for the best decisions.</a:t>
            </a:r>
          </a:p>
          <a:p>
            <a:r>
              <a:rPr lang="en-US" sz="1100" b="0" i="0" dirty="0">
                <a:solidFill>
                  <a:srgbClr val="444444"/>
                </a:solidFill>
                <a:effectLst/>
                <a:latin typeface="Helvetica Neue"/>
              </a:rPr>
              <a:t>The High Plains Aquifer – which includes the Ogallala – supplies between 70-80% of the water used by Kansans each day.</a:t>
            </a:r>
            <a:endParaRPr lang="en-US" sz="1500" dirty="0">
              <a:solidFill>
                <a:schemeClr val="tx1"/>
              </a:solidFill>
            </a:endParaRPr>
          </a:p>
        </p:txBody>
      </p:sp>
      <p:pic>
        <p:nvPicPr>
          <p:cNvPr id="3" name="Picture 2">
            <a:extLst>
              <a:ext uri="{FF2B5EF4-FFF2-40B4-BE49-F238E27FC236}">
                <a16:creationId xmlns:a16="http://schemas.microsoft.com/office/drawing/2014/main" id="{8AD4FF96-4157-F618-6F64-4BDF8B65B4BD}"/>
              </a:ext>
            </a:extLst>
          </p:cNvPr>
          <p:cNvPicPr>
            <a:picLocks noChangeAspect="1"/>
          </p:cNvPicPr>
          <p:nvPr/>
        </p:nvPicPr>
        <p:blipFill rotWithShape="1">
          <a:blip r:embed="rId4"/>
          <a:srcRect r="630" b="1"/>
          <a:stretch/>
        </p:blipFill>
        <p:spPr>
          <a:xfrm>
            <a:off x="7778806" y="4461117"/>
            <a:ext cx="1321088" cy="626896"/>
          </a:xfrm>
          <a:prstGeom prst="rect">
            <a:avLst/>
          </a:prstGeom>
          <a:ln w="9525">
            <a:solidFill>
              <a:schemeClr val="tx1">
                <a:alpha val="20000"/>
              </a:schemeClr>
            </a:solidFill>
          </a:ln>
        </p:spPr>
      </p:pic>
    </p:spTree>
    <p:extLst>
      <p:ext uri="{BB962C8B-B14F-4D97-AF65-F5344CB8AC3E}">
        <p14:creationId xmlns:p14="http://schemas.microsoft.com/office/powerpoint/2010/main" val="3801851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F234D5-D04E-4A25-9386-C12959A75844}"/>
              </a:ext>
            </a:extLst>
          </p:cNvPr>
          <p:cNvSpPr>
            <a:spLocks noGrp="1"/>
          </p:cNvSpPr>
          <p:nvPr>
            <p:ph type="title"/>
          </p:nvPr>
        </p:nvSpPr>
        <p:spPr>
          <a:xfrm>
            <a:off x="754375" y="739289"/>
            <a:ext cx="7547036" cy="710981"/>
          </a:xfrm>
        </p:spPr>
        <p:txBody>
          <a:bodyPr>
            <a:normAutofit/>
          </a:bodyPr>
          <a:lstStyle/>
          <a:p>
            <a:r>
              <a:rPr lang="en-US" dirty="0">
                <a:solidFill>
                  <a:srgbClr val="000000"/>
                </a:solidFill>
                <a:latin typeface="Times New Roman" panose="02020603050405020304" pitchFamily="18" charset="0"/>
                <a:cs typeface="Times New Roman" panose="02020603050405020304" pitchFamily="18" charset="0"/>
              </a:rPr>
              <a:t>Water Conservation, pgs. 7-8</a:t>
            </a:r>
          </a:p>
        </p:txBody>
      </p:sp>
      <p:pic>
        <p:nvPicPr>
          <p:cNvPr id="12" name="Picture 11" descr="A picture containing clipart&#10;&#10;Description automatically generated">
            <a:extLst>
              <a:ext uri="{FF2B5EF4-FFF2-40B4-BE49-F238E27FC236}">
                <a16:creationId xmlns:a16="http://schemas.microsoft.com/office/drawing/2014/main" id="{58B7E9C4-2720-4D39-AAF1-D92E3C9BFFD3}"/>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429" r="2026" b="-3"/>
          <a:stretch/>
        </p:blipFill>
        <p:spPr>
          <a:xfrm>
            <a:off x="601670" y="2218340"/>
            <a:ext cx="2290575" cy="2397442"/>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6" name="Content Placeholder 5">
            <a:extLst>
              <a:ext uri="{FF2B5EF4-FFF2-40B4-BE49-F238E27FC236}">
                <a16:creationId xmlns:a16="http://schemas.microsoft.com/office/drawing/2014/main" id="{4A2BFA86-A76C-48F9-8E43-8378B65ABBD8}"/>
              </a:ext>
            </a:extLst>
          </p:cNvPr>
          <p:cNvSpPr>
            <a:spLocks noGrp="1"/>
          </p:cNvSpPr>
          <p:nvPr>
            <p:ph idx="1"/>
          </p:nvPr>
        </p:nvSpPr>
        <p:spPr>
          <a:xfrm>
            <a:off x="2772991" y="1494704"/>
            <a:ext cx="5178981" cy="3540673"/>
          </a:xfrm>
        </p:spPr>
        <p:txBody>
          <a:bodyPr anchor="ctr">
            <a:normAutofit/>
          </a:bodyPr>
          <a:lstStyle/>
          <a:p>
            <a:pPr marL="0" indent="0">
              <a:buNone/>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Two types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r>
              <a:rPr lang="en-US" sz="1500"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Type (1) </a:t>
            </a:r>
            <a:r>
              <a:rPr lang="en-US" sz="1600" b="1" dirty="0">
                <a:solidFill>
                  <a:srgbClr val="000000"/>
                </a:solidFill>
                <a:latin typeface="Times New Roman" panose="02020603050405020304" pitchFamily="18" charset="0"/>
                <a:cs typeface="Times New Roman" panose="02020603050405020304" pitchFamily="18" charset="0"/>
              </a:rPr>
              <a:t>Use efficiency </a:t>
            </a:r>
          </a:p>
          <a:p>
            <a:pPr marL="342900" lvl="1" indent="0">
              <a:buNone/>
            </a:pPr>
            <a:r>
              <a:rPr lang="en-US" sz="1050" dirty="0">
                <a:solidFill>
                  <a:srgbClr val="000000"/>
                </a:solidFill>
                <a:latin typeface="Times New Roman" panose="02020603050405020304" pitchFamily="18" charset="0"/>
                <a:cs typeface="Times New Roman" panose="02020603050405020304" pitchFamily="18" charset="0"/>
              </a:rPr>
              <a:t>	- </a:t>
            </a:r>
            <a:r>
              <a:rPr lang="en-US" sz="1200" dirty="0">
                <a:solidFill>
                  <a:srgbClr val="000000"/>
                </a:solidFill>
                <a:latin typeface="Times New Roman" panose="02020603050405020304" pitchFamily="18" charset="0"/>
                <a:cs typeface="Times New Roman" panose="02020603050405020304" pitchFamily="18" charset="0"/>
              </a:rPr>
              <a:t>the amount of valued output per unit of water consumed.</a:t>
            </a:r>
          </a:p>
          <a:p>
            <a:pPr marL="342900" lvl="1" indent="0">
              <a:buNone/>
            </a:pPr>
            <a:endParaRPr lang="en-US" sz="1200" dirty="0">
              <a:solidFill>
                <a:srgbClr val="000000"/>
              </a:solidFill>
              <a:latin typeface="Times New Roman" panose="02020603050405020304" pitchFamily="18" charset="0"/>
              <a:cs typeface="Times New Roman" panose="02020603050405020304" pitchFamily="18" charset="0"/>
            </a:endParaRPr>
          </a:p>
          <a:p>
            <a:pPr marL="342900" lvl="1" indent="0">
              <a:buNone/>
            </a:pPr>
            <a:r>
              <a:rPr lang="en-US" sz="1050" dirty="0">
                <a:solidFill>
                  <a:srgbClr val="000000"/>
                </a:solidFill>
                <a:latin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cs typeface="Times New Roman" panose="02020603050405020304" pitchFamily="18" charset="0"/>
              </a:rPr>
              <a:t>Type (2) </a:t>
            </a:r>
            <a:r>
              <a:rPr lang="en-US" sz="1600" b="1" dirty="0">
                <a:solidFill>
                  <a:srgbClr val="000000"/>
                </a:solidFill>
                <a:latin typeface="Times New Roman" panose="02020603050405020304" pitchFamily="18" charset="0"/>
                <a:cs typeface="Times New Roman" panose="02020603050405020304" pitchFamily="18" charset="0"/>
              </a:rPr>
              <a:t>Maintaining aquifer storage</a:t>
            </a:r>
          </a:p>
          <a:p>
            <a:pPr marL="342900" lvl="1" indent="0">
              <a:buNone/>
            </a:pPr>
            <a:r>
              <a:rPr lang="en-US" sz="1050" dirty="0">
                <a:solidFill>
                  <a:srgbClr val="000000"/>
                </a:solidFill>
                <a:latin typeface="Times New Roman" panose="02020603050405020304" pitchFamily="18" charset="0"/>
                <a:cs typeface="Times New Roman" panose="02020603050405020304" pitchFamily="18" charset="0"/>
              </a:rPr>
              <a:t>	</a:t>
            </a:r>
            <a:r>
              <a:rPr lang="en-US" sz="1200" dirty="0">
                <a:solidFill>
                  <a:srgbClr val="000000"/>
                </a:solidFill>
                <a:latin typeface="Times New Roman" panose="02020603050405020304" pitchFamily="18" charset="0"/>
                <a:cs typeface="Times New Roman" panose="02020603050405020304" pitchFamily="18" charset="0"/>
              </a:rPr>
              <a:t>- demand management</a:t>
            </a:r>
          </a:p>
          <a:p>
            <a:pPr marL="342900" lvl="1" indent="0">
              <a:buNone/>
            </a:pPr>
            <a:r>
              <a:rPr lang="en-US" sz="1200" dirty="0">
                <a:solidFill>
                  <a:srgbClr val="000000"/>
                </a:solidFill>
                <a:latin typeface="Times New Roman" panose="02020603050405020304" pitchFamily="18" charset="0"/>
                <a:cs typeface="Times New Roman" panose="02020603050405020304" pitchFamily="18" charset="0"/>
              </a:rPr>
              <a:t>	- replenish storage. </a:t>
            </a:r>
          </a:p>
          <a:p>
            <a:pPr marL="342900" lvl="1" indent="0">
              <a:buNone/>
            </a:pPr>
            <a:endParaRPr lang="en-US" sz="1050" dirty="0">
              <a:solidFill>
                <a:srgbClr val="000000"/>
              </a:solidFill>
            </a:endParaRPr>
          </a:p>
          <a:p>
            <a:pPr marL="342900" lvl="1" indent="0">
              <a:buNone/>
            </a:pPr>
            <a:r>
              <a:rPr lang="en-US" sz="2000" dirty="0">
                <a:solidFill>
                  <a:srgbClr val="000000"/>
                </a:solidFill>
                <a:latin typeface="Times New Roman" panose="02020603050405020304" pitchFamily="18" charset="0"/>
                <a:cs typeface="Times New Roman" panose="02020603050405020304" pitchFamily="18" charset="0"/>
              </a:rPr>
              <a:t>Should be no penalty for water conservation.</a:t>
            </a:r>
          </a:p>
        </p:txBody>
      </p:sp>
      <p:sp>
        <p:nvSpPr>
          <p:cNvPr id="2" name="TextBox 1">
            <a:extLst>
              <a:ext uri="{FF2B5EF4-FFF2-40B4-BE49-F238E27FC236}">
                <a16:creationId xmlns:a16="http://schemas.microsoft.com/office/drawing/2014/main" id="{53005C29-C01F-4337-8C2C-4508868F02E1}"/>
              </a:ext>
            </a:extLst>
          </p:cNvPr>
          <p:cNvSpPr txBox="1"/>
          <p:nvPr/>
        </p:nvSpPr>
        <p:spPr>
          <a:xfrm>
            <a:off x="907080" y="1547954"/>
            <a:ext cx="6719020" cy="323165"/>
          </a:xfrm>
          <a:prstGeom prst="rect">
            <a:avLst/>
          </a:prstGeom>
          <a:noFill/>
        </p:spPr>
        <p:txBody>
          <a:bodyPr wrap="square" rtlCol="0">
            <a:spAutoFit/>
          </a:bodyPr>
          <a:lstStyle/>
          <a:p>
            <a:pPr defTabSz="685800">
              <a:defRPr/>
            </a:pPr>
            <a:r>
              <a:rPr lang="en-US" sz="1500" b="1" dirty="0">
                <a:solidFill>
                  <a:prstClr val="black"/>
                </a:solidFill>
                <a:latin typeface="Times New Roman" panose="02020603050405020304" pitchFamily="18" charset="0"/>
                <a:cs typeface="Times New Roman" panose="02020603050405020304" pitchFamily="18" charset="0"/>
              </a:rPr>
              <a:t>Wise use.</a:t>
            </a:r>
            <a:r>
              <a:rPr lang="en-US" sz="1500" dirty="0">
                <a:solidFill>
                  <a:prstClr val="black"/>
                </a:solidFill>
                <a:latin typeface="Times New Roman" panose="02020603050405020304" pitchFamily="18" charset="0"/>
                <a:cs typeface="Times New Roman" panose="02020603050405020304" pitchFamily="18" charset="0"/>
              </a:rPr>
              <a:t> Conservation is not so much defeating consumption as using water wisely. </a:t>
            </a:r>
          </a:p>
        </p:txBody>
      </p:sp>
      <p:pic>
        <p:nvPicPr>
          <p:cNvPr id="9" name="Picture 8">
            <a:extLst>
              <a:ext uri="{FF2B5EF4-FFF2-40B4-BE49-F238E27FC236}">
                <a16:creationId xmlns:a16="http://schemas.microsoft.com/office/drawing/2014/main" id="{75222CD6-F92E-4CD4-ACF1-916929A4AF99}"/>
              </a:ext>
            </a:extLst>
          </p:cNvPr>
          <p:cNvPicPr>
            <a:picLocks noChangeAspect="1"/>
          </p:cNvPicPr>
          <p:nvPr/>
        </p:nvPicPr>
        <p:blipFill rotWithShape="1">
          <a:blip r:embed="rId3"/>
          <a:srcRect r="630" b="1"/>
          <a:stretch/>
        </p:blipFill>
        <p:spPr>
          <a:xfrm>
            <a:off x="7778806" y="4461117"/>
            <a:ext cx="1321088" cy="626896"/>
          </a:xfrm>
          <a:prstGeom prst="rect">
            <a:avLst/>
          </a:prstGeom>
          <a:ln w="9525">
            <a:solidFill>
              <a:schemeClr val="tx1">
                <a:alpha val="20000"/>
              </a:schemeClr>
            </a:solidFill>
          </a:ln>
        </p:spPr>
      </p:pic>
    </p:spTree>
    <p:extLst>
      <p:ext uri="{BB962C8B-B14F-4D97-AF65-F5344CB8AC3E}">
        <p14:creationId xmlns:p14="http://schemas.microsoft.com/office/powerpoint/2010/main" val="2463947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F1AAF-F0FA-41AF-B8C4-4DBE64CB2108}"/>
              </a:ext>
            </a:extLst>
          </p:cNvPr>
          <p:cNvSpPr>
            <a:spLocks noGrp="1"/>
          </p:cNvSpPr>
          <p:nvPr>
            <p:ph type="title"/>
          </p:nvPr>
        </p:nvSpPr>
        <p:spPr>
          <a:xfrm>
            <a:off x="2586835" y="56782"/>
            <a:ext cx="4945028" cy="822251"/>
          </a:xfrm>
        </p:spPr>
        <p:txBody>
          <a:bodyPr>
            <a:normAutofit/>
          </a:bodyPr>
          <a:lstStyle/>
          <a:p>
            <a:r>
              <a:rPr lang="en-US" sz="2250" b="1" dirty="0">
                <a:ln w="13462">
                  <a:solidFill>
                    <a:prstClr val="white"/>
                  </a:solidFill>
                  <a:prstDash val="solid"/>
                </a:ln>
                <a:effectLst>
                  <a:outerShdw dist="38100" dir="2700000" algn="bl" rotWithShape="0">
                    <a:srgbClr val="4472C4"/>
                  </a:outerShdw>
                </a:effectLst>
                <a:latin typeface="Calibri" panose="020F0502020204030204"/>
              </a:rPr>
              <a:t>Conservation activities include:</a:t>
            </a:r>
            <a:endParaRPr lang="en-US" sz="2250" dirty="0"/>
          </a:p>
        </p:txBody>
      </p:sp>
      <p:sp>
        <p:nvSpPr>
          <p:cNvPr id="3" name="Content Placeholder 2">
            <a:extLst>
              <a:ext uri="{FF2B5EF4-FFF2-40B4-BE49-F238E27FC236}">
                <a16:creationId xmlns:a16="http://schemas.microsoft.com/office/drawing/2014/main" id="{6A1EC553-1C55-4DF7-8A0D-7AAB172FC5A4}"/>
              </a:ext>
            </a:extLst>
          </p:cNvPr>
          <p:cNvSpPr>
            <a:spLocks noGrp="1"/>
          </p:cNvSpPr>
          <p:nvPr>
            <p:ph idx="1"/>
          </p:nvPr>
        </p:nvSpPr>
        <p:spPr>
          <a:xfrm>
            <a:off x="296261" y="586585"/>
            <a:ext cx="4265080" cy="4581150"/>
          </a:xfrm>
        </p:spPr>
        <p:txBody>
          <a:bodyPr>
            <a:normAutofit lnSpcReduction="10000"/>
          </a:bodyPr>
          <a:lstStyle/>
          <a:p>
            <a:endParaRPr lang="en-US" sz="1400" dirty="0"/>
          </a:p>
          <a:p>
            <a:r>
              <a:rPr lang="en-US" sz="1400" dirty="0"/>
              <a:t>Water Flowmeter assistance. </a:t>
            </a:r>
          </a:p>
          <a:p>
            <a:r>
              <a:rPr lang="en-US" sz="1400" dirty="0"/>
              <a:t>MOUs and user agreements.</a:t>
            </a:r>
          </a:p>
          <a:p>
            <a:r>
              <a:rPr lang="en-US" sz="1400" dirty="0"/>
              <a:t>Approve state required Conservation Plans.</a:t>
            </a:r>
          </a:p>
          <a:p>
            <a:r>
              <a:rPr lang="en-US" sz="1400" dirty="0"/>
              <a:t>Advise member water groups –  RAC’s, NRCS Work groups, companies, etc.</a:t>
            </a:r>
          </a:p>
          <a:p>
            <a:r>
              <a:rPr lang="en-US" sz="1400" dirty="0"/>
              <a:t>Inform and develop water conservation</a:t>
            </a:r>
          </a:p>
          <a:p>
            <a:pPr lvl="1"/>
            <a:r>
              <a:rPr lang="en-US" sz="1400" dirty="0"/>
              <a:t>Approve required conservation plans</a:t>
            </a:r>
          </a:p>
          <a:p>
            <a:pPr lvl="1"/>
            <a:r>
              <a:rPr lang="en-US" sz="1400" dirty="0"/>
              <a:t>Flex account assistance</a:t>
            </a:r>
          </a:p>
          <a:p>
            <a:pPr lvl="1"/>
            <a:r>
              <a:rPr lang="en-US" sz="1400" dirty="0"/>
              <a:t>WCA plan comments</a:t>
            </a:r>
          </a:p>
          <a:p>
            <a:pPr lvl="1"/>
            <a:r>
              <a:rPr lang="en-US" sz="1400" dirty="0"/>
              <a:t>I-CARE reports to irrigators</a:t>
            </a:r>
          </a:p>
          <a:p>
            <a:pPr lvl="1"/>
            <a:r>
              <a:rPr lang="en-US" sz="1400" dirty="0"/>
              <a:t>GIVE program tools</a:t>
            </a:r>
          </a:p>
          <a:p>
            <a:pPr lvl="2"/>
            <a:r>
              <a:rPr lang="en-US" sz="1400" dirty="0"/>
              <a:t>IRS Code gifted easements</a:t>
            </a:r>
          </a:p>
          <a:p>
            <a:pPr lvl="2"/>
            <a:r>
              <a:rPr lang="en-US" sz="1400" dirty="0"/>
              <a:t>Farm Bill conservation title reform</a:t>
            </a:r>
          </a:p>
          <a:p>
            <a:pPr lvl="3"/>
            <a:r>
              <a:rPr lang="en-US" sz="1000" dirty="0"/>
              <a:t>From Rentals to market-based purchase</a:t>
            </a:r>
          </a:p>
          <a:p>
            <a:r>
              <a:rPr lang="en-US" sz="1400" dirty="0"/>
              <a:t>Voluntary online conservation reporting.</a:t>
            </a:r>
          </a:p>
          <a:p>
            <a:r>
              <a:rPr lang="en-US" sz="1400" dirty="0"/>
              <a:t>Aquifer recharge improvements.</a:t>
            </a:r>
          </a:p>
          <a:p>
            <a:r>
              <a:rPr lang="en-US" sz="1400" dirty="0"/>
              <a:t>Soil water loss inhibitor study support.</a:t>
            </a:r>
          </a:p>
          <a:p>
            <a:r>
              <a:rPr lang="en-US" sz="1400" dirty="0"/>
              <a:t>Master Irrigator advisory committee.</a:t>
            </a:r>
          </a:p>
        </p:txBody>
      </p:sp>
      <p:pic>
        <p:nvPicPr>
          <p:cNvPr id="8" name="Picture 7" descr="A picture containing text, clipart&#10;&#10;Description automatically generated">
            <a:extLst>
              <a:ext uri="{FF2B5EF4-FFF2-40B4-BE49-F238E27FC236}">
                <a16:creationId xmlns:a16="http://schemas.microsoft.com/office/drawing/2014/main" id="{9F92C7F2-A9AC-47B3-B830-F84DE1321E46}"/>
              </a:ext>
            </a:extLst>
          </p:cNvPr>
          <p:cNvPicPr>
            <a:picLocks noChangeAspect="1"/>
          </p:cNvPicPr>
          <p:nvPr/>
        </p:nvPicPr>
        <p:blipFill rotWithShape="1">
          <a:blip r:embed="rId2">
            <a:extLst>
              <a:ext uri="{28A0092B-C50C-407E-A947-70E740481C1C}">
                <a14:useLocalDpi xmlns:a14="http://schemas.microsoft.com/office/drawing/2010/main" val="0"/>
              </a:ext>
            </a:extLst>
          </a:blip>
          <a:srcRect t="7610" b="2245"/>
          <a:stretch/>
        </p:blipFill>
        <p:spPr bwMode="auto">
          <a:xfrm>
            <a:off x="4595845" y="1093613"/>
            <a:ext cx="1348602" cy="1215695"/>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a:noFill/>
        </p:spPr>
      </p:pic>
      <p:pic>
        <p:nvPicPr>
          <p:cNvPr id="9" name="Picture 8">
            <a:extLst>
              <a:ext uri="{FF2B5EF4-FFF2-40B4-BE49-F238E27FC236}">
                <a16:creationId xmlns:a16="http://schemas.microsoft.com/office/drawing/2014/main" id="{97AFD438-3F73-456E-B9C3-941995F85900}"/>
              </a:ext>
            </a:extLst>
          </p:cNvPr>
          <p:cNvPicPr>
            <a:picLocks noChangeAspect="1"/>
          </p:cNvPicPr>
          <p:nvPr/>
        </p:nvPicPr>
        <p:blipFill rotWithShape="1">
          <a:blip r:embed="rId3"/>
          <a:srcRect t="2343" r="-2" b="10067"/>
          <a:stretch/>
        </p:blipFill>
        <p:spPr>
          <a:xfrm>
            <a:off x="4804799" y="1443389"/>
            <a:ext cx="2952743" cy="2586228"/>
          </a:xfrm>
          <a:custGeom>
            <a:avLst/>
            <a:gdLst/>
            <a:ahLst/>
            <a:cxnLst/>
            <a:rect l="l" t="t" r="r" b="b"/>
            <a:pathLst>
              <a:path w="5249321" h="4597738">
                <a:moveTo>
                  <a:pt x="1937803" y="0"/>
                </a:moveTo>
                <a:lnTo>
                  <a:pt x="2075306" y="0"/>
                </a:lnTo>
                <a:cubicBezTo>
                  <a:pt x="3756720" y="0"/>
                  <a:pt x="3756720" y="0"/>
                  <a:pt x="3756720" y="0"/>
                </a:cubicBezTo>
                <a:cubicBezTo>
                  <a:pt x="3871017" y="0"/>
                  <a:pt x="4018934" y="79730"/>
                  <a:pt x="4079444" y="179392"/>
                </a:cubicBezTo>
                <a:cubicBezTo>
                  <a:pt x="5208980" y="2112834"/>
                  <a:pt x="5208980" y="2112834"/>
                  <a:pt x="5208980" y="2112834"/>
                </a:cubicBezTo>
                <a:cubicBezTo>
                  <a:pt x="5262769" y="2219140"/>
                  <a:pt x="5262769" y="2378598"/>
                  <a:pt x="5208980" y="2484906"/>
                </a:cubicBezTo>
                <a:cubicBezTo>
                  <a:pt x="4079444" y="4418346"/>
                  <a:pt x="4079444" y="4418346"/>
                  <a:pt x="4079444" y="4418346"/>
                </a:cubicBezTo>
                <a:cubicBezTo>
                  <a:pt x="4018934" y="4518010"/>
                  <a:pt x="3871017" y="4597738"/>
                  <a:pt x="3756720" y="4597738"/>
                </a:cubicBezTo>
                <a:lnTo>
                  <a:pt x="1497645" y="4597738"/>
                </a:lnTo>
                <a:cubicBezTo>
                  <a:pt x="1376624" y="4597738"/>
                  <a:pt x="1228709" y="4518010"/>
                  <a:pt x="1174922" y="4418346"/>
                </a:cubicBezTo>
                <a:cubicBezTo>
                  <a:pt x="45385" y="2484906"/>
                  <a:pt x="45385" y="2484906"/>
                  <a:pt x="45385" y="2484906"/>
                </a:cubicBezTo>
                <a:cubicBezTo>
                  <a:pt x="-15128" y="2378598"/>
                  <a:pt x="-15128" y="2219140"/>
                  <a:pt x="45385" y="2112834"/>
                </a:cubicBezTo>
                <a:cubicBezTo>
                  <a:pt x="115981" y="1991994"/>
                  <a:pt x="182165" y="1878706"/>
                  <a:pt x="244212" y="1772499"/>
                </a:cubicBezTo>
                <a:lnTo>
                  <a:pt x="329190" y="1627041"/>
                </a:lnTo>
                <a:lnTo>
                  <a:pt x="1398074" y="1627041"/>
                </a:lnTo>
                <a:cubicBezTo>
                  <a:pt x="1456729" y="1627041"/>
                  <a:pt x="1532637" y="1586126"/>
                  <a:pt x="1563690" y="1534980"/>
                </a:cubicBezTo>
                <a:cubicBezTo>
                  <a:pt x="1563690" y="1534980"/>
                  <a:pt x="1563690" y="1534980"/>
                  <a:pt x="2143347" y="542774"/>
                </a:cubicBezTo>
                <a:cubicBezTo>
                  <a:pt x="2170950" y="488219"/>
                  <a:pt x="2170950" y="406388"/>
                  <a:pt x="2143347" y="351833"/>
                </a:cubicBezTo>
                <a:cubicBezTo>
                  <a:pt x="2143347" y="351833"/>
                  <a:pt x="2143347" y="351833"/>
                  <a:pt x="1954987" y="29414"/>
                </a:cubicBezTo>
                <a:close/>
              </a:path>
            </a:pathLst>
          </a:custGeom>
        </p:spPr>
      </p:pic>
      <p:pic>
        <p:nvPicPr>
          <p:cNvPr id="7" name="Picture 6" descr="A picture containing clipart&#10;&#10;Description automatically generated">
            <a:extLst>
              <a:ext uri="{FF2B5EF4-FFF2-40B4-BE49-F238E27FC236}">
                <a16:creationId xmlns:a16="http://schemas.microsoft.com/office/drawing/2014/main" id="{C63708A0-4EC8-4EFC-9401-4340CECB9A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701" r="-4" b="14392"/>
          <a:stretch/>
        </p:blipFill>
        <p:spPr>
          <a:xfrm>
            <a:off x="7327555" y="3182570"/>
            <a:ext cx="1008327" cy="908955"/>
          </a:xfrm>
          <a:custGeom>
            <a:avLst/>
            <a:gdLst/>
            <a:ahLst/>
            <a:cxnLst/>
            <a:rect l="l" t="t" r="r" b="b"/>
            <a:pathLst>
              <a:path w="1792581" h="1615920">
                <a:moveTo>
                  <a:pt x="511427" y="0"/>
                </a:moveTo>
                <a:cubicBezTo>
                  <a:pt x="1282876" y="0"/>
                  <a:pt x="1282876" y="0"/>
                  <a:pt x="1282876" y="0"/>
                </a:cubicBezTo>
                <a:cubicBezTo>
                  <a:pt x="1321907" y="0"/>
                  <a:pt x="1372419" y="28022"/>
                  <a:pt x="1393082" y="63050"/>
                </a:cubicBezTo>
                <a:cubicBezTo>
                  <a:pt x="1778805" y="742576"/>
                  <a:pt x="1778805" y="742576"/>
                  <a:pt x="1778805" y="742576"/>
                </a:cubicBezTo>
                <a:cubicBezTo>
                  <a:pt x="1797173" y="779939"/>
                  <a:pt x="1797173" y="835982"/>
                  <a:pt x="1778805" y="873345"/>
                </a:cubicBezTo>
                <a:cubicBezTo>
                  <a:pt x="1393082" y="1552872"/>
                  <a:pt x="1393082" y="1552872"/>
                  <a:pt x="1393082" y="1552872"/>
                </a:cubicBezTo>
                <a:cubicBezTo>
                  <a:pt x="1372419" y="1587899"/>
                  <a:pt x="1321907" y="1615920"/>
                  <a:pt x="1282876" y="1615920"/>
                </a:cubicBezTo>
                <a:lnTo>
                  <a:pt x="511427" y="1615920"/>
                </a:lnTo>
                <a:cubicBezTo>
                  <a:pt x="470101" y="1615920"/>
                  <a:pt x="419590" y="1587899"/>
                  <a:pt x="401222" y="1552872"/>
                </a:cubicBezTo>
                <a:cubicBezTo>
                  <a:pt x="15498" y="873345"/>
                  <a:pt x="15498" y="873345"/>
                  <a:pt x="15498" y="873345"/>
                </a:cubicBezTo>
                <a:cubicBezTo>
                  <a:pt x="-5166" y="835982"/>
                  <a:pt x="-5166" y="779939"/>
                  <a:pt x="15498" y="742576"/>
                </a:cubicBezTo>
                <a:cubicBezTo>
                  <a:pt x="401222" y="63050"/>
                  <a:pt x="401222" y="63050"/>
                  <a:pt x="401222" y="63050"/>
                </a:cubicBezTo>
                <a:cubicBezTo>
                  <a:pt x="419590" y="28022"/>
                  <a:pt x="470101" y="0"/>
                  <a:pt x="511427" y="0"/>
                </a:cubicBezTo>
                <a:close/>
              </a:path>
            </a:pathLst>
          </a:custGeom>
        </p:spPr>
      </p:pic>
      <p:pic>
        <p:nvPicPr>
          <p:cNvPr id="10" name="Picture 9">
            <a:extLst>
              <a:ext uri="{FF2B5EF4-FFF2-40B4-BE49-F238E27FC236}">
                <a16:creationId xmlns:a16="http://schemas.microsoft.com/office/drawing/2014/main" id="{CE0EC023-9627-4169-AB71-B3652C3E4CBC}"/>
              </a:ext>
            </a:extLst>
          </p:cNvPr>
          <p:cNvPicPr>
            <a:picLocks noChangeAspect="1"/>
          </p:cNvPicPr>
          <p:nvPr/>
        </p:nvPicPr>
        <p:blipFill>
          <a:blip r:embed="rId5"/>
          <a:stretch>
            <a:fillRect/>
          </a:stretch>
        </p:blipFill>
        <p:spPr>
          <a:xfrm>
            <a:off x="8236920" y="4564856"/>
            <a:ext cx="703163" cy="372676"/>
          </a:xfrm>
          <a:prstGeom prst="rect">
            <a:avLst/>
          </a:prstGeom>
        </p:spPr>
      </p:pic>
    </p:spTree>
    <p:extLst>
      <p:ext uri="{BB962C8B-B14F-4D97-AF65-F5344CB8AC3E}">
        <p14:creationId xmlns:p14="http://schemas.microsoft.com/office/powerpoint/2010/main" val="3993085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a:effectLst>
            <a:outerShdw blurRad="50800" dist="38100" dir="2700000" algn="tl" rotWithShape="0">
              <a:prstClr val="black">
                <a:alpha val="40000"/>
              </a:prstClr>
            </a:outerShdw>
          </a:effectLst>
        </p:spPr>
        <p:txBody>
          <a:bodyPr>
            <a:normAutofit/>
          </a:bodyPr>
          <a:lstStyle/>
          <a:p>
            <a:pPr defTabSz="685800">
              <a:spcBef>
                <a:spcPts val="0"/>
              </a:spcBef>
              <a:defRPr/>
            </a:pPr>
            <a:r>
              <a:rPr lang="en-US" sz="405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ea typeface="+mn-ea"/>
                <a:cs typeface="+mn-cs"/>
              </a:rPr>
              <a:t>Monitoring Services &amp; Agreements</a:t>
            </a:r>
          </a:p>
        </p:txBody>
      </p:sp>
      <p:pic>
        <p:nvPicPr>
          <p:cNvPr id="8" name="Content Placeholder 7"/>
          <p:cNvPicPr>
            <a:picLocks noGrp="1" noChangeAspect="1"/>
          </p:cNvPicPr>
          <p:nvPr>
            <p:ph sz="half" idx="1"/>
          </p:nvPr>
        </p:nvPicPr>
        <p:blipFill rotWithShape="1">
          <a:blip r:embed="rId2"/>
          <a:srcRect l="6945" t="18653" r="29985" b="19787"/>
          <a:stretch/>
        </p:blipFill>
        <p:spPr>
          <a:xfrm>
            <a:off x="4557706" y="3584653"/>
            <a:ext cx="3335520" cy="1609142"/>
          </a:xfrm>
          <a:prstGeom prst="rect">
            <a:avLst/>
          </a:prstGeom>
        </p:spPr>
      </p:pic>
      <p:pic>
        <p:nvPicPr>
          <p:cNvPr id="10" name="Picture 9"/>
          <p:cNvPicPr>
            <a:picLocks noChangeAspect="1"/>
          </p:cNvPicPr>
          <p:nvPr/>
        </p:nvPicPr>
        <p:blipFill rotWithShape="1">
          <a:blip r:embed="rId3"/>
          <a:srcRect l="7558" t="25063" r="29651" b="27527"/>
          <a:stretch/>
        </p:blipFill>
        <p:spPr>
          <a:xfrm>
            <a:off x="1124466" y="2307409"/>
            <a:ext cx="3420186" cy="1398579"/>
          </a:xfrm>
          <a:prstGeom prst="rect">
            <a:avLst/>
          </a:prstGeom>
        </p:spPr>
      </p:pic>
      <p:pic>
        <p:nvPicPr>
          <p:cNvPr id="11" name="Picture 10"/>
          <p:cNvPicPr>
            <a:picLocks noChangeAspect="1"/>
          </p:cNvPicPr>
          <p:nvPr/>
        </p:nvPicPr>
        <p:blipFill rotWithShape="1">
          <a:blip r:embed="rId4"/>
          <a:srcRect l="7018" t="25666" r="29824" b="27550"/>
          <a:stretch/>
        </p:blipFill>
        <p:spPr>
          <a:xfrm>
            <a:off x="1143001" y="1331043"/>
            <a:ext cx="3403529" cy="1293188"/>
          </a:xfrm>
          <a:prstGeom prst="rect">
            <a:avLst/>
          </a:prstGeom>
        </p:spPr>
      </p:pic>
      <p:pic>
        <p:nvPicPr>
          <p:cNvPr id="12" name="Picture 11"/>
          <p:cNvPicPr>
            <a:picLocks noChangeAspect="1"/>
          </p:cNvPicPr>
          <p:nvPr/>
        </p:nvPicPr>
        <p:blipFill rotWithShape="1">
          <a:blip r:embed="rId5"/>
          <a:srcRect l="7362" t="17655" r="29447" b="23449"/>
          <a:stretch/>
        </p:blipFill>
        <p:spPr>
          <a:xfrm>
            <a:off x="4565064" y="1317278"/>
            <a:ext cx="3335519" cy="1338779"/>
          </a:xfrm>
          <a:prstGeom prst="rect">
            <a:avLst/>
          </a:prstGeom>
        </p:spPr>
      </p:pic>
      <p:sp>
        <p:nvSpPr>
          <p:cNvPr id="13" name="TextBox 12"/>
          <p:cNvSpPr txBox="1"/>
          <p:nvPr/>
        </p:nvSpPr>
        <p:spPr>
          <a:xfrm>
            <a:off x="1249742" y="1021102"/>
            <a:ext cx="3028950" cy="300082"/>
          </a:xfrm>
          <a:prstGeom prst="rect">
            <a:avLst/>
          </a:prstGeom>
          <a:noFill/>
        </p:spPr>
        <p:txBody>
          <a:bodyPr wrap="square" rtlCol="0">
            <a:spAutoFit/>
          </a:bodyPr>
          <a:lstStyle/>
          <a:p>
            <a:pPr defTabSz="685800">
              <a:defRPr/>
            </a:pPr>
            <a:r>
              <a:rPr lang="en-US" sz="1350" dirty="0">
                <a:solidFill>
                  <a:prstClr val="black"/>
                </a:solidFill>
                <a:latin typeface="Calibri" panose="020F0502020204030204"/>
              </a:rPr>
              <a:t>Flow tests, seals, tags and field data </a:t>
            </a:r>
          </a:p>
        </p:txBody>
      </p:sp>
      <p:pic>
        <p:nvPicPr>
          <p:cNvPr id="15" name="Content Placeholder 14"/>
          <p:cNvPicPr>
            <a:picLocks noGrp="1" noChangeAspect="1"/>
          </p:cNvPicPr>
          <p:nvPr>
            <p:ph sz="half" idx="2"/>
          </p:nvPr>
        </p:nvPicPr>
        <p:blipFill rotWithShape="1">
          <a:blip r:embed="rId6"/>
          <a:srcRect l="7884" t="18119" r="29876" b="19917"/>
          <a:stretch/>
        </p:blipFill>
        <p:spPr>
          <a:xfrm>
            <a:off x="4551181" y="2651940"/>
            <a:ext cx="3335519" cy="1192828"/>
          </a:xfrm>
          <a:prstGeom prst="rect">
            <a:avLst/>
          </a:prstGeom>
        </p:spPr>
      </p:pic>
      <p:pic>
        <p:nvPicPr>
          <p:cNvPr id="18" name="Picture 17"/>
          <p:cNvPicPr>
            <a:picLocks noChangeAspect="1"/>
          </p:cNvPicPr>
          <p:nvPr/>
        </p:nvPicPr>
        <p:blipFill rotWithShape="1">
          <a:blip r:embed="rId7"/>
          <a:srcRect l="7334" t="23556" r="29333" b="23111"/>
          <a:stretch/>
        </p:blipFill>
        <p:spPr>
          <a:xfrm>
            <a:off x="1124466" y="3663441"/>
            <a:ext cx="3474884" cy="1544663"/>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3314700" y="3829051"/>
            <a:ext cx="1200150" cy="877163"/>
          </a:xfrm>
          <a:prstGeom prst="rect">
            <a:avLst/>
          </a:prstGeom>
          <a:noFill/>
        </p:spPr>
        <p:txBody>
          <a:bodyPr wrap="square" rtlCol="0">
            <a:spAutoFit/>
          </a:bodyPr>
          <a:lstStyle/>
          <a:p>
            <a:pPr defTabSz="685800">
              <a:defRPr/>
            </a:pPr>
            <a:r>
              <a:rPr lang="en-US" sz="1050" dirty="0">
                <a:solidFill>
                  <a:prstClr val="black"/>
                </a:solidFill>
                <a:latin typeface="Calibri" panose="020F0502020204030204"/>
              </a:rPr>
              <a:t>Check out: </a:t>
            </a:r>
          </a:p>
          <a:p>
            <a:pPr defTabSz="685800">
              <a:defRPr/>
            </a:pPr>
            <a:r>
              <a:rPr lang="en-US" sz="1350" i="1" dirty="0">
                <a:solidFill>
                  <a:prstClr val="black"/>
                </a:solidFill>
                <a:latin typeface="Calibri" panose="020F0502020204030204"/>
              </a:rPr>
              <a:t>SW Kansas Groundwater Productions</a:t>
            </a:r>
          </a:p>
        </p:txBody>
      </p:sp>
      <p:sp>
        <p:nvSpPr>
          <p:cNvPr id="20" name="TextBox 19"/>
          <p:cNvSpPr txBox="1"/>
          <p:nvPr/>
        </p:nvSpPr>
        <p:spPr>
          <a:xfrm>
            <a:off x="1531053" y="3829050"/>
            <a:ext cx="745236" cy="300082"/>
          </a:xfrm>
          <a:prstGeom prst="rect">
            <a:avLst/>
          </a:prstGeom>
          <a:noFill/>
        </p:spPr>
        <p:txBody>
          <a:bodyPr wrap="square" rtlCol="0">
            <a:spAutoFit/>
          </a:bodyPr>
          <a:lstStyle/>
          <a:p>
            <a:pPr defTabSz="685800">
              <a:defRPr/>
            </a:pPr>
            <a:endParaRPr lang="en-US" sz="1350" dirty="0">
              <a:solidFill>
                <a:prstClr val="black"/>
              </a:solidFill>
              <a:latin typeface="Calibri" panose="020F0502020204030204"/>
            </a:endParaRPr>
          </a:p>
        </p:txBody>
      </p:sp>
      <p:pic>
        <p:nvPicPr>
          <p:cNvPr id="21" name="Picture 20"/>
          <p:cNvPicPr>
            <a:picLocks noChangeAspect="1"/>
          </p:cNvPicPr>
          <p:nvPr/>
        </p:nvPicPr>
        <p:blipFill>
          <a:blip r:embed="rId8"/>
          <a:stretch>
            <a:fillRect/>
          </a:stretch>
        </p:blipFill>
        <p:spPr>
          <a:xfrm>
            <a:off x="1614322" y="3844767"/>
            <a:ext cx="646986" cy="646986"/>
          </a:xfrm>
          <a:prstGeom prst="rect">
            <a:avLst/>
          </a:prstGeom>
        </p:spPr>
      </p:pic>
      <p:pic>
        <p:nvPicPr>
          <p:cNvPr id="3" name="Picture 2">
            <a:extLst>
              <a:ext uri="{FF2B5EF4-FFF2-40B4-BE49-F238E27FC236}">
                <a16:creationId xmlns:a16="http://schemas.microsoft.com/office/drawing/2014/main" id="{BE95E256-4AED-46D4-B132-B985B0E2E94B}"/>
              </a:ext>
            </a:extLst>
          </p:cNvPr>
          <p:cNvPicPr>
            <a:picLocks noChangeAspect="1"/>
          </p:cNvPicPr>
          <p:nvPr/>
        </p:nvPicPr>
        <p:blipFill>
          <a:blip r:embed="rId9"/>
          <a:stretch>
            <a:fillRect/>
          </a:stretch>
        </p:blipFill>
        <p:spPr>
          <a:xfrm>
            <a:off x="8046680" y="4565692"/>
            <a:ext cx="937341" cy="498392"/>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A861863F-4A3B-0B96-47DD-A2F84BF0ABF2}"/>
              </a:ext>
            </a:extLst>
          </p:cNvPr>
          <p:cNvPicPr>
            <a:picLocks noChangeAspect="1"/>
          </p:cNvPicPr>
          <p:nvPr/>
        </p:nvPicPr>
        <p:blipFill rotWithShape="1">
          <a:blip r:embed="rId10" cstate="print">
            <a:alphaModFix/>
            <a:extLst>
              <a:ext uri="{28A0092B-C50C-407E-A947-70E740481C1C}">
                <a14:useLocalDpi xmlns:a14="http://schemas.microsoft.com/office/drawing/2010/main" val="0"/>
              </a:ext>
            </a:extLst>
          </a:blip>
          <a:srcRect l="2429" r="2026" b="-3"/>
          <a:stretch/>
        </p:blipFill>
        <p:spPr>
          <a:xfrm>
            <a:off x="81157" y="1462072"/>
            <a:ext cx="985166" cy="1031129"/>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Tree>
    <p:extLst>
      <p:ext uri="{BB962C8B-B14F-4D97-AF65-F5344CB8AC3E}">
        <p14:creationId xmlns:p14="http://schemas.microsoft.com/office/powerpoint/2010/main" val="2026256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0914" y="2869898"/>
            <a:ext cx="8424271" cy="2178844"/>
          </a:xfrm>
          <a:prstGeom prst="rect">
            <a:avLst/>
          </a:prstGeom>
        </p:spPr>
      </p:pic>
      <p:pic>
        <p:nvPicPr>
          <p:cNvPr id="5" name="Picture 4"/>
          <p:cNvPicPr>
            <a:picLocks noChangeAspect="1"/>
          </p:cNvPicPr>
          <p:nvPr/>
        </p:nvPicPr>
        <p:blipFill>
          <a:blip r:embed="rId3"/>
          <a:stretch>
            <a:fillRect/>
          </a:stretch>
        </p:blipFill>
        <p:spPr>
          <a:xfrm>
            <a:off x="6967315" y="725191"/>
            <a:ext cx="2125718" cy="2094799"/>
          </a:xfrm>
          <a:prstGeom prst="rect">
            <a:avLst/>
          </a:prstGeom>
        </p:spPr>
      </p:pic>
      <p:pic>
        <p:nvPicPr>
          <p:cNvPr id="4" name="Picture 3">
            <a:extLst>
              <a:ext uri="{FF2B5EF4-FFF2-40B4-BE49-F238E27FC236}">
                <a16:creationId xmlns:a16="http://schemas.microsoft.com/office/drawing/2014/main" id="{E65AF5E4-9CB6-47AF-8865-DD3B96CA4F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131" y="620"/>
            <a:ext cx="3713184" cy="2869278"/>
          </a:xfrm>
          <a:prstGeom prst="rect">
            <a:avLst/>
          </a:prstGeom>
        </p:spPr>
      </p:pic>
      <p:pic>
        <p:nvPicPr>
          <p:cNvPr id="6" name="Picture 5">
            <a:extLst>
              <a:ext uri="{FF2B5EF4-FFF2-40B4-BE49-F238E27FC236}">
                <a16:creationId xmlns:a16="http://schemas.microsoft.com/office/drawing/2014/main" id="{21DDCFE3-E178-4C91-A5A6-A68A1E34EF29}"/>
              </a:ext>
            </a:extLst>
          </p:cNvPr>
          <p:cNvPicPr>
            <a:picLocks noChangeAspect="1"/>
          </p:cNvPicPr>
          <p:nvPr/>
        </p:nvPicPr>
        <p:blipFill>
          <a:blip r:embed="rId5"/>
          <a:stretch>
            <a:fillRect/>
          </a:stretch>
        </p:blipFill>
        <p:spPr>
          <a:xfrm>
            <a:off x="6967315" y="4037636"/>
            <a:ext cx="1966269" cy="1004130"/>
          </a:xfrm>
          <a:prstGeom prst="rect">
            <a:avLst/>
          </a:prstGeom>
        </p:spPr>
      </p:pic>
      <p:sp>
        <p:nvSpPr>
          <p:cNvPr id="3" name="TextBox 2">
            <a:extLst>
              <a:ext uri="{FF2B5EF4-FFF2-40B4-BE49-F238E27FC236}">
                <a16:creationId xmlns:a16="http://schemas.microsoft.com/office/drawing/2014/main" id="{26690170-A7A2-430F-9BEF-5089C8BDC953}"/>
              </a:ext>
            </a:extLst>
          </p:cNvPr>
          <p:cNvSpPr txBox="1"/>
          <p:nvPr/>
        </p:nvSpPr>
        <p:spPr>
          <a:xfrm>
            <a:off x="149775" y="536462"/>
            <a:ext cx="3163875" cy="923330"/>
          </a:xfrm>
          <a:prstGeom prst="rect">
            <a:avLst/>
          </a:prstGeom>
          <a:noFill/>
        </p:spPr>
        <p:txBody>
          <a:bodyPr wrap="square" rtlCol="0">
            <a:spAutoFit/>
          </a:bodyPr>
          <a:lstStyle/>
          <a:p>
            <a:pPr defTabSz="685800">
              <a:defRPr/>
            </a:pPr>
            <a:r>
              <a:rPr lang="en-US" sz="2700" dirty="0">
                <a:solidFill>
                  <a:prstClr val="black"/>
                </a:solidFill>
                <a:latin typeface="Calibri" panose="020F0502020204030204"/>
              </a:rPr>
              <a:t>Observed Pumping Rates</a:t>
            </a:r>
          </a:p>
        </p:txBody>
      </p:sp>
      <p:pic>
        <p:nvPicPr>
          <p:cNvPr id="7" name="Picture 6" descr="A picture containing clipart&#10;&#10;Description automatically generated">
            <a:extLst>
              <a:ext uri="{FF2B5EF4-FFF2-40B4-BE49-F238E27FC236}">
                <a16:creationId xmlns:a16="http://schemas.microsoft.com/office/drawing/2014/main" id="{461E7CD2-F7B9-0FE7-00C7-A2C4F156CF88}"/>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2429" r="2026" b="-3"/>
          <a:stretch/>
        </p:blipFill>
        <p:spPr>
          <a:xfrm>
            <a:off x="1533361" y="1225073"/>
            <a:ext cx="1286648" cy="134667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Tree>
    <p:extLst>
      <p:ext uri="{BB962C8B-B14F-4D97-AF65-F5344CB8AC3E}">
        <p14:creationId xmlns:p14="http://schemas.microsoft.com/office/powerpoint/2010/main" val="4043230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591514-CD97-4AB4-BAB9-67BB4A21F593}"/>
              </a:ext>
            </a:extLst>
          </p:cNvPr>
          <p:cNvSpPr>
            <a:spLocks noGrp="1"/>
          </p:cNvSpPr>
          <p:nvPr>
            <p:ph type="title"/>
          </p:nvPr>
        </p:nvSpPr>
        <p:spPr/>
        <p:txBody>
          <a:bodyPr>
            <a:normAutofit fontScale="90000"/>
          </a:bodyPr>
          <a:lstStyle/>
          <a:p>
            <a:pPr defTabSz="514350">
              <a:lnSpc>
                <a:spcPct val="90000"/>
              </a:lnSpc>
              <a:spcBef>
                <a:spcPts val="563"/>
              </a:spcBef>
              <a:defRPr/>
            </a:pPr>
            <a:r>
              <a:rPr lang="en-US" sz="2700" b="1" dirty="0">
                <a:solidFill>
                  <a:prstClr val="black"/>
                </a:solidFill>
                <a:effectLst/>
                <a:latin typeface="Calibri" panose="020F0502020204030204"/>
                <a:ea typeface="+mn-ea"/>
                <a:cs typeface="+mn-cs"/>
              </a:rPr>
              <a:t>Models, Research &amp; Development  </a:t>
            </a:r>
            <a:br>
              <a:rPr lang="en-US" sz="1575" b="1" dirty="0">
                <a:solidFill>
                  <a:prstClr val="black"/>
                </a:solidFill>
                <a:effectLst/>
                <a:latin typeface="Calibri" panose="020F0502020204030204"/>
                <a:ea typeface="+mn-ea"/>
                <a:cs typeface="+mn-cs"/>
              </a:rPr>
            </a:br>
            <a:br>
              <a:rPr lang="en-US" sz="1575" b="1" dirty="0">
                <a:solidFill>
                  <a:prstClr val="black"/>
                </a:solidFill>
                <a:effectLst/>
                <a:latin typeface="Calibri" panose="020F0502020204030204"/>
                <a:ea typeface="+mn-ea"/>
                <a:cs typeface="+mn-cs"/>
              </a:rPr>
            </a:br>
            <a:r>
              <a:rPr lang="en-US" sz="1575" b="1" dirty="0">
                <a:solidFill>
                  <a:prstClr val="black"/>
                </a:solidFill>
                <a:effectLst/>
                <a:latin typeface="Calibri" panose="020F0502020204030204"/>
                <a:ea typeface="+mn-ea"/>
                <a:cs typeface="+mn-cs"/>
              </a:rPr>
              <a:t>Goal #</a:t>
            </a:r>
            <a:r>
              <a:rPr lang="en-US" sz="1575" dirty="0">
                <a:solidFill>
                  <a:prstClr val="black"/>
                </a:solidFill>
                <a:effectLst/>
                <a:latin typeface="Calibri" panose="020F0502020204030204"/>
                <a:ea typeface="+mn-ea"/>
                <a:cs typeface="+mn-cs"/>
              </a:rPr>
              <a:t>7 - Update the GMD3 Model with KGS to include a GUI tool.</a:t>
            </a:r>
            <a:br>
              <a:rPr lang="en-US" sz="1575" dirty="0">
                <a:solidFill>
                  <a:prstClr val="black"/>
                </a:solidFill>
                <a:effectLst/>
                <a:latin typeface="Calibri" panose="020F0502020204030204"/>
                <a:ea typeface="+mn-ea"/>
                <a:cs typeface="+mn-cs"/>
              </a:rPr>
            </a:br>
            <a:endParaRPr lang="en-US" dirty="0"/>
          </a:p>
        </p:txBody>
      </p:sp>
      <p:sp>
        <p:nvSpPr>
          <p:cNvPr id="6" name="Content Placeholder 5">
            <a:extLst>
              <a:ext uri="{FF2B5EF4-FFF2-40B4-BE49-F238E27FC236}">
                <a16:creationId xmlns:a16="http://schemas.microsoft.com/office/drawing/2014/main" id="{CDE0D0EE-34F6-4F7F-BED9-5EDCD025A394}"/>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D2311891-BA78-493E-849B-A18FE03167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048" y="1224891"/>
            <a:ext cx="7121382" cy="3918609"/>
          </a:xfrm>
          <a:prstGeom prst="rect">
            <a:avLst/>
          </a:prstGeom>
        </p:spPr>
      </p:pic>
      <p:pic>
        <p:nvPicPr>
          <p:cNvPr id="8" name="Picture 7">
            <a:extLst>
              <a:ext uri="{FF2B5EF4-FFF2-40B4-BE49-F238E27FC236}">
                <a16:creationId xmlns:a16="http://schemas.microsoft.com/office/drawing/2014/main" id="{30335036-1C27-4E31-8D27-B74A5131B712}"/>
              </a:ext>
            </a:extLst>
          </p:cNvPr>
          <p:cNvPicPr>
            <a:picLocks noChangeAspect="1"/>
          </p:cNvPicPr>
          <p:nvPr/>
        </p:nvPicPr>
        <p:blipFill>
          <a:blip r:embed="rId3"/>
          <a:stretch>
            <a:fillRect/>
          </a:stretch>
        </p:blipFill>
        <p:spPr>
          <a:xfrm>
            <a:off x="6923004" y="392411"/>
            <a:ext cx="658425" cy="521253"/>
          </a:xfrm>
          <a:prstGeom prst="rect">
            <a:avLst/>
          </a:prstGeom>
        </p:spPr>
      </p:pic>
      <p:pic>
        <p:nvPicPr>
          <p:cNvPr id="9" name="Picture 8">
            <a:extLst>
              <a:ext uri="{FF2B5EF4-FFF2-40B4-BE49-F238E27FC236}">
                <a16:creationId xmlns:a16="http://schemas.microsoft.com/office/drawing/2014/main" id="{472D83FD-5B5B-4A3E-AE9A-D39DC908829C}"/>
              </a:ext>
            </a:extLst>
          </p:cNvPr>
          <p:cNvPicPr>
            <a:picLocks noChangeAspect="1"/>
          </p:cNvPicPr>
          <p:nvPr/>
        </p:nvPicPr>
        <p:blipFill>
          <a:blip r:embed="rId4"/>
          <a:stretch>
            <a:fillRect/>
          </a:stretch>
        </p:blipFill>
        <p:spPr>
          <a:xfrm>
            <a:off x="8244130" y="4556194"/>
            <a:ext cx="704149" cy="370364"/>
          </a:xfrm>
          <a:prstGeom prst="rect">
            <a:avLst/>
          </a:prstGeom>
        </p:spPr>
      </p:pic>
    </p:spTree>
    <p:extLst>
      <p:ext uri="{BB962C8B-B14F-4D97-AF65-F5344CB8AC3E}">
        <p14:creationId xmlns:p14="http://schemas.microsoft.com/office/powerpoint/2010/main" val="60889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281174"/>
            <a:ext cx="8093366" cy="1374346"/>
          </a:xfrm>
        </p:spPr>
        <p:txBody>
          <a:bodyPr>
            <a:normAutofit/>
          </a:bodyPr>
          <a:lstStyle/>
          <a:p>
            <a:r>
              <a:rPr lang="en-US" dirty="0"/>
              <a:t>Report of Activities</a:t>
            </a:r>
          </a:p>
        </p:txBody>
      </p:sp>
      <p:sp>
        <p:nvSpPr>
          <p:cNvPr id="3" name="Content Placeholder 2"/>
          <p:cNvSpPr>
            <a:spLocks noGrp="1"/>
          </p:cNvSpPr>
          <p:nvPr>
            <p:ph idx="1"/>
          </p:nvPr>
        </p:nvSpPr>
        <p:spPr>
          <a:xfrm>
            <a:off x="448965" y="1502815"/>
            <a:ext cx="8246071" cy="3359510"/>
          </a:xfrm>
        </p:spPr>
        <p:txBody>
          <a:bodyPr/>
          <a:lstStyle/>
          <a:p>
            <a:endParaRPr lang="en-US" dirty="0"/>
          </a:p>
          <a:p>
            <a:r>
              <a:rPr lang="en-US" dirty="0"/>
              <a:t>Your District Water Policy Leaders</a:t>
            </a:r>
          </a:p>
          <a:p>
            <a:r>
              <a:rPr lang="en-US" dirty="0"/>
              <a:t>Key activities</a:t>
            </a:r>
          </a:p>
          <a:p>
            <a:r>
              <a:rPr lang="en-US" dirty="0"/>
              <a:t>Current events</a:t>
            </a:r>
          </a:p>
          <a:p>
            <a:r>
              <a:rPr lang="en-US" dirty="0"/>
              <a:t>Funding of the Management Program </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C7F1B03C-AAAC-41B1-A383-1B787E692457}"/>
              </a:ext>
            </a:extLst>
          </p:cNvPr>
          <p:cNvPicPr>
            <a:picLocks noChangeAspect="1"/>
          </p:cNvPicPr>
          <p:nvPr/>
        </p:nvPicPr>
        <p:blipFill>
          <a:blip r:embed="rId2"/>
          <a:stretch>
            <a:fillRect/>
          </a:stretch>
        </p:blipFill>
        <p:spPr>
          <a:xfrm>
            <a:off x="7778806" y="4483882"/>
            <a:ext cx="1274466" cy="609527"/>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865F9-A81A-494A-A1E0-8111C2BC5E3E}"/>
              </a:ext>
            </a:extLst>
          </p:cNvPr>
          <p:cNvSpPr>
            <a:spLocks noGrp="1"/>
          </p:cNvSpPr>
          <p:nvPr>
            <p:ph type="title"/>
          </p:nvPr>
        </p:nvSpPr>
        <p:spPr>
          <a:xfrm>
            <a:off x="448965" y="924688"/>
            <a:ext cx="8246070" cy="739290"/>
          </a:xfrm>
        </p:spPr>
        <p:txBody>
          <a:bodyPr/>
          <a:lstStyle/>
          <a:p>
            <a:r>
              <a:rPr lang="en-US" dirty="0"/>
              <a:t>Targeting water conservation</a:t>
            </a:r>
          </a:p>
        </p:txBody>
      </p:sp>
      <p:sp>
        <p:nvSpPr>
          <p:cNvPr id="3" name="Content Placeholder 2">
            <a:extLst>
              <a:ext uri="{FF2B5EF4-FFF2-40B4-BE49-F238E27FC236}">
                <a16:creationId xmlns:a16="http://schemas.microsoft.com/office/drawing/2014/main" id="{260A2809-8871-499B-8C91-66E45AF15CDA}"/>
              </a:ext>
            </a:extLst>
          </p:cNvPr>
          <p:cNvSpPr>
            <a:spLocks noGrp="1"/>
          </p:cNvSpPr>
          <p:nvPr>
            <p:ph idx="1"/>
          </p:nvPr>
        </p:nvSpPr>
        <p:spPr>
          <a:xfrm>
            <a:off x="448965" y="1502815"/>
            <a:ext cx="5497379" cy="3206801"/>
          </a:xfrm>
        </p:spPr>
        <p:txBody>
          <a:bodyPr>
            <a:normAutofit lnSpcReduction="10000"/>
          </a:bodyPr>
          <a:lstStyle/>
          <a:p>
            <a:endParaRPr lang="en-US" dirty="0"/>
          </a:p>
          <a:p>
            <a:r>
              <a:rPr lang="en-US" u="sng" dirty="0"/>
              <a:t>Corrective controls</a:t>
            </a:r>
            <a:r>
              <a:rPr lang="en-US" dirty="0"/>
              <a:t> are Type (2) water conservation that reduce aquifer depletion.</a:t>
            </a:r>
          </a:p>
          <a:p>
            <a:pPr marL="0" indent="0">
              <a:buNone/>
            </a:pPr>
            <a:endParaRPr lang="en-US" dirty="0"/>
          </a:p>
          <a:p>
            <a:r>
              <a:rPr lang="en-US" dirty="0"/>
              <a:t>Can be voluntary, compensated or imposed without compensation</a:t>
            </a:r>
          </a:p>
        </p:txBody>
      </p:sp>
      <p:pic>
        <p:nvPicPr>
          <p:cNvPr id="4" name="Picture 3">
            <a:extLst>
              <a:ext uri="{FF2B5EF4-FFF2-40B4-BE49-F238E27FC236}">
                <a16:creationId xmlns:a16="http://schemas.microsoft.com/office/drawing/2014/main" id="{EA0F5453-3424-49DF-A248-2F0A699ED53C}"/>
              </a:ext>
            </a:extLst>
          </p:cNvPr>
          <p:cNvPicPr>
            <a:picLocks noChangeAspect="1"/>
          </p:cNvPicPr>
          <p:nvPr/>
        </p:nvPicPr>
        <p:blipFill>
          <a:blip r:embed="rId2"/>
          <a:stretch>
            <a:fillRect/>
          </a:stretch>
        </p:blipFill>
        <p:spPr>
          <a:xfrm>
            <a:off x="6251755" y="2273395"/>
            <a:ext cx="1748596" cy="1782227"/>
          </a:xfrm>
          <a:prstGeom prst="rect">
            <a:avLst/>
          </a:prstGeom>
        </p:spPr>
      </p:pic>
      <p:pic>
        <p:nvPicPr>
          <p:cNvPr id="5" name="Picture 4">
            <a:extLst>
              <a:ext uri="{FF2B5EF4-FFF2-40B4-BE49-F238E27FC236}">
                <a16:creationId xmlns:a16="http://schemas.microsoft.com/office/drawing/2014/main" id="{1A5A3C39-C5DE-4A75-AAE6-42F353CA6B3B}"/>
              </a:ext>
            </a:extLst>
          </p:cNvPr>
          <p:cNvPicPr>
            <a:picLocks noChangeAspect="1"/>
          </p:cNvPicPr>
          <p:nvPr/>
        </p:nvPicPr>
        <p:blipFill>
          <a:blip r:embed="rId3"/>
          <a:stretch>
            <a:fillRect/>
          </a:stretch>
        </p:blipFill>
        <p:spPr>
          <a:xfrm>
            <a:off x="7778806" y="4483882"/>
            <a:ext cx="1274466" cy="609527"/>
          </a:xfrm>
          <a:prstGeom prst="rect">
            <a:avLst/>
          </a:prstGeom>
        </p:spPr>
      </p:pic>
    </p:spTree>
    <p:extLst>
      <p:ext uri="{BB962C8B-B14F-4D97-AF65-F5344CB8AC3E}">
        <p14:creationId xmlns:p14="http://schemas.microsoft.com/office/powerpoint/2010/main" val="1356480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63453-BADE-6E69-3F7F-941D2D3E5B25}"/>
              </a:ext>
            </a:extLst>
          </p:cNvPr>
          <p:cNvSpPr>
            <a:spLocks noGrp="1"/>
          </p:cNvSpPr>
          <p:nvPr>
            <p:ph type="title"/>
          </p:nvPr>
        </p:nvSpPr>
        <p:spPr/>
        <p:txBody>
          <a:bodyPr/>
          <a:lstStyle/>
          <a:p>
            <a:r>
              <a:rPr lang="en-US" dirty="0"/>
              <a:t>Legislature - HB 2279 </a:t>
            </a:r>
          </a:p>
        </p:txBody>
      </p:sp>
      <p:sp>
        <p:nvSpPr>
          <p:cNvPr id="3" name="Content Placeholder 2">
            <a:extLst>
              <a:ext uri="{FF2B5EF4-FFF2-40B4-BE49-F238E27FC236}">
                <a16:creationId xmlns:a16="http://schemas.microsoft.com/office/drawing/2014/main" id="{109005EF-5EEA-F1CD-5E03-45B43064936D}"/>
              </a:ext>
            </a:extLst>
          </p:cNvPr>
          <p:cNvSpPr>
            <a:spLocks noGrp="1"/>
          </p:cNvSpPr>
          <p:nvPr>
            <p:ph idx="1"/>
          </p:nvPr>
        </p:nvSpPr>
        <p:spPr/>
        <p:txBody>
          <a:bodyPr>
            <a:normAutofit/>
          </a:bodyPr>
          <a:lstStyle/>
          <a:p>
            <a:r>
              <a:rPr lang="en-US" dirty="0"/>
              <a:t>Amends the GMD Act to require GMDs to submit annual reports to the Legislature, and </a:t>
            </a:r>
          </a:p>
          <a:p>
            <a:r>
              <a:rPr lang="en-US" dirty="0"/>
              <a:t>Priority areas for c</a:t>
            </a:r>
            <a:r>
              <a:rPr lang="en-US" u="sng" dirty="0"/>
              <a:t>onservation and stabilization action plans</a:t>
            </a:r>
            <a:r>
              <a:rPr lang="en-US" dirty="0"/>
              <a:t> submitted to Chief Engineer for approval </a:t>
            </a:r>
          </a:p>
          <a:p>
            <a:r>
              <a:rPr lang="en-US" dirty="0"/>
              <a:t>Or else…</a:t>
            </a:r>
          </a:p>
        </p:txBody>
      </p:sp>
    </p:spTree>
    <p:extLst>
      <p:ext uri="{BB962C8B-B14F-4D97-AF65-F5344CB8AC3E}">
        <p14:creationId xmlns:p14="http://schemas.microsoft.com/office/powerpoint/2010/main" val="4252028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7DE9-2E6C-F226-20DB-2FF133059244}"/>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6273D7EF-2B09-742C-39C7-89645FE86E49}"/>
              </a:ext>
            </a:extLst>
          </p:cNvPr>
          <p:cNvPicPr>
            <a:picLocks noChangeAspect="1"/>
          </p:cNvPicPr>
          <p:nvPr/>
        </p:nvPicPr>
        <p:blipFill rotWithShape="1">
          <a:blip r:embed="rId2"/>
          <a:srcRect l="1697" t="44053" r="27183" b="-863"/>
          <a:stretch/>
        </p:blipFill>
        <p:spPr>
          <a:xfrm>
            <a:off x="0" y="72922"/>
            <a:ext cx="8524456" cy="5106921"/>
          </a:xfrm>
          <a:prstGeom prst="rect">
            <a:avLst/>
          </a:prstGeom>
        </p:spPr>
      </p:pic>
      <p:pic>
        <p:nvPicPr>
          <p:cNvPr id="5" name="Picture 4">
            <a:extLst>
              <a:ext uri="{FF2B5EF4-FFF2-40B4-BE49-F238E27FC236}">
                <a16:creationId xmlns:a16="http://schemas.microsoft.com/office/drawing/2014/main" id="{BF70A82E-A824-EAC8-8BCC-54ADFA67A544}"/>
              </a:ext>
            </a:extLst>
          </p:cNvPr>
          <p:cNvPicPr>
            <a:picLocks noChangeAspect="1"/>
          </p:cNvPicPr>
          <p:nvPr/>
        </p:nvPicPr>
        <p:blipFill>
          <a:blip r:embed="rId3"/>
          <a:stretch>
            <a:fillRect/>
          </a:stretch>
        </p:blipFill>
        <p:spPr>
          <a:xfrm>
            <a:off x="6557165" y="4634984"/>
            <a:ext cx="763525" cy="312516"/>
          </a:xfrm>
          <a:prstGeom prst="rect">
            <a:avLst/>
          </a:prstGeom>
        </p:spPr>
      </p:pic>
      <p:pic>
        <p:nvPicPr>
          <p:cNvPr id="9" name="Picture 8">
            <a:extLst>
              <a:ext uri="{FF2B5EF4-FFF2-40B4-BE49-F238E27FC236}">
                <a16:creationId xmlns:a16="http://schemas.microsoft.com/office/drawing/2014/main" id="{528F300C-5960-FB92-BA52-8A9827CE7B5F}"/>
              </a:ext>
            </a:extLst>
          </p:cNvPr>
          <p:cNvPicPr>
            <a:picLocks noChangeAspect="1"/>
          </p:cNvPicPr>
          <p:nvPr/>
        </p:nvPicPr>
        <p:blipFill>
          <a:blip r:embed="rId4"/>
          <a:stretch>
            <a:fillRect/>
          </a:stretch>
        </p:blipFill>
        <p:spPr>
          <a:xfrm>
            <a:off x="5678606" y="51713"/>
            <a:ext cx="3403602" cy="2978151"/>
          </a:xfrm>
          <a:prstGeom prst="rect">
            <a:avLst/>
          </a:prstGeom>
        </p:spPr>
      </p:pic>
      <p:pic>
        <p:nvPicPr>
          <p:cNvPr id="10" name="Picture 9">
            <a:extLst>
              <a:ext uri="{FF2B5EF4-FFF2-40B4-BE49-F238E27FC236}">
                <a16:creationId xmlns:a16="http://schemas.microsoft.com/office/drawing/2014/main" id="{B05B3CE9-62BC-0BC0-3404-03CE209AB09C}"/>
              </a:ext>
            </a:extLst>
          </p:cNvPr>
          <p:cNvPicPr>
            <a:picLocks noChangeAspect="1"/>
          </p:cNvPicPr>
          <p:nvPr/>
        </p:nvPicPr>
        <p:blipFill>
          <a:blip r:embed="rId5"/>
          <a:stretch>
            <a:fillRect/>
          </a:stretch>
        </p:blipFill>
        <p:spPr>
          <a:xfrm>
            <a:off x="7778806" y="4483882"/>
            <a:ext cx="1274466" cy="609527"/>
          </a:xfrm>
          <a:prstGeom prst="rect">
            <a:avLst/>
          </a:prstGeom>
        </p:spPr>
      </p:pic>
    </p:spTree>
    <p:extLst>
      <p:ext uri="{BB962C8B-B14F-4D97-AF65-F5344CB8AC3E}">
        <p14:creationId xmlns:p14="http://schemas.microsoft.com/office/powerpoint/2010/main" val="2967290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3A452-E60E-8376-140E-2C2B1CE2D347}"/>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1B4F2819-3669-D550-D990-DEE9FD9EF43E}"/>
              </a:ext>
            </a:extLst>
          </p:cNvPr>
          <p:cNvPicPr>
            <a:picLocks noChangeAspect="1"/>
          </p:cNvPicPr>
          <p:nvPr/>
        </p:nvPicPr>
        <p:blipFill>
          <a:blip r:embed="rId2"/>
          <a:stretch>
            <a:fillRect/>
          </a:stretch>
        </p:blipFill>
        <p:spPr>
          <a:xfrm>
            <a:off x="1242289" y="0"/>
            <a:ext cx="6659423" cy="5143500"/>
          </a:xfrm>
          <a:prstGeom prst="rect">
            <a:avLst/>
          </a:prstGeom>
        </p:spPr>
      </p:pic>
    </p:spTree>
    <p:extLst>
      <p:ext uri="{BB962C8B-B14F-4D97-AF65-F5344CB8AC3E}">
        <p14:creationId xmlns:p14="http://schemas.microsoft.com/office/powerpoint/2010/main" val="2073003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8F5B-26F1-8ED8-BBBE-0FC39560DF57}"/>
              </a:ext>
            </a:extLst>
          </p:cNvPr>
          <p:cNvSpPr>
            <a:spLocks noGrp="1"/>
          </p:cNvSpPr>
          <p:nvPr>
            <p:ph type="title"/>
          </p:nvPr>
        </p:nvSpPr>
        <p:spPr/>
        <p:txBody>
          <a:bodyPr/>
          <a:lstStyle/>
          <a:p>
            <a:endParaRPr lang="en-US" dirty="0"/>
          </a:p>
        </p:txBody>
      </p:sp>
      <p:pic>
        <p:nvPicPr>
          <p:cNvPr id="4" name="Picture 3" descr="Diagram&#10;&#10;Description automatically generated">
            <a:extLst>
              <a:ext uri="{FF2B5EF4-FFF2-40B4-BE49-F238E27FC236}">
                <a16:creationId xmlns:a16="http://schemas.microsoft.com/office/drawing/2014/main" id="{908861BD-73A4-992D-0C14-29B7EC730D02}"/>
              </a:ext>
            </a:extLst>
          </p:cNvPr>
          <p:cNvPicPr>
            <a:picLocks noChangeAspect="1"/>
          </p:cNvPicPr>
          <p:nvPr/>
        </p:nvPicPr>
        <p:blipFill rotWithShape="1">
          <a:blip r:embed="rId2">
            <a:extLst>
              <a:ext uri="{28A0092B-C50C-407E-A947-70E740481C1C}">
                <a14:useLocalDpi xmlns:a14="http://schemas.microsoft.com/office/drawing/2010/main" val="0"/>
              </a:ext>
            </a:extLst>
          </a:blip>
          <a:srcRect t="7391" b="7791"/>
          <a:stretch/>
        </p:blipFill>
        <p:spPr>
          <a:xfrm>
            <a:off x="628650" y="34178"/>
            <a:ext cx="7799254" cy="5111801"/>
          </a:xfrm>
          <a:prstGeom prst="rect">
            <a:avLst/>
          </a:prstGeom>
        </p:spPr>
      </p:pic>
    </p:spTree>
    <p:extLst>
      <p:ext uri="{BB962C8B-B14F-4D97-AF65-F5344CB8AC3E}">
        <p14:creationId xmlns:p14="http://schemas.microsoft.com/office/powerpoint/2010/main" val="2735100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8A77-DB4D-682C-2054-C3C7BFDBD5D6}"/>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C05C89BB-A7B5-ED6F-102D-F1DD1047EEBD}"/>
              </a:ext>
            </a:extLst>
          </p:cNvPr>
          <p:cNvPicPr>
            <a:picLocks noChangeAspect="1"/>
          </p:cNvPicPr>
          <p:nvPr/>
        </p:nvPicPr>
        <p:blipFill>
          <a:blip r:embed="rId2"/>
          <a:stretch>
            <a:fillRect/>
          </a:stretch>
        </p:blipFill>
        <p:spPr>
          <a:xfrm>
            <a:off x="0" y="22441"/>
            <a:ext cx="9144000" cy="5098618"/>
          </a:xfrm>
          <a:prstGeom prst="rect">
            <a:avLst/>
          </a:prstGeom>
        </p:spPr>
      </p:pic>
    </p:spTree>
    <p:extLst>
      <p:ext uri="{BB962C8B-B14F-4D97-AF65-F5344CB8AC3E}">
        <p14:creationId xmlns:p14="http://schemas.microsoft.com/office/powerpoint/2010/main" val="789739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5C34-BCB6-4138-B2AC-F7A73DB91490}"/>
              </a:ext>
            </a:extLst>
          </p:cNvPr>
          <p:cNvSpPr>
            <a:spLocks noGrp="1"/>
          </p:cNvSpPr>
          <p:nvPr>
            <p:ph type="title"/>
          </p:nvPr>
        </p:nvSpPr>
        <p:spPr>
          <a:xfrm>
            <a:off x="448964" y="739290"/>
            <a:ext cx="8246071" cy="763525"/>
          </a:xfrm>
        </p:spPr>
        <p:txBody>
          <a:bodyPr anchor="ctr">
            <a:normAutofit/>
          </a:bodyPr>
          <a:lstStyle/>
          <a:p>
            <a:r>
              <a:rPr lang="en-US" dirty="0"/>
              <a:t>Arkansas River Management, pg. 9</a:t>
            </a:r>
          </a:p>
        </p:txBody>
      </p:sp>
      <p:sp>
        <p:nvSpPr>
          <p:cNvPr id="9" name="Text Placeholder 2">
            <a:extLst>
              <a:ext uri="{FF2B5EF4-FFF2-40B4-BE49-F238E27FC236}">
                <a16:creationId xmlns:a16="http://schemas.microsoft.com/office/drawing/2014/main" id="{39B14195-FE44-43F4-854C-D03B903C2D46}"/>
              </a:ext>
            </a:extLst>
          </p:cNvPr>
          <p:cNvSpPr>
            <a:spLocks noGrp="1"/>
          </p:cNvSpPr>
          <p:nvPr>
            <p:ph type="body" idx="1"/>
          </p:nvPr>
        </p:nvSpPr>
        <p:spPr>
          <a:xfrm>
            <a:off x="536879" y="1834820"/>
            <a:ext cx="4040188" cy="479822"/>
          </a:xfrm>
        </p:spPr>
        <p:txBody>
          <a:bodyPr/>
          <a:lstStyle/>
          <a:p>
            <a:endParaRPr lang="en-US"/>
          </a:p>
        </p:txBody>
      </p:sp>
      <p:pic>
        <p:nvPicPr>
          <p:cNvPr id="4" name="Picture 3">
            <a:extLst>
              <a:ext uri="{FF2B5EF4-FFF2-40B4-BE49-F238E27FC236}">
                <a16:creationId xmlns:a16="http://schemas.microsoft.com/office/drawing/2014/main" id="{1BE8060F-82A9-469A-97CF-B6F92BC30CE2}"/>
              </a:ext>
            </a:extLst>
          </p:cNvPr>
          <p:cNvPicPr/>
          <p:nvPr/>
        </p:nvPicPr>
        <p:blipFill rotWithShape="1">
          <a:blip r:embed="rId2" cstate="print">
            <a:extLst>
              <a:ext uri="{28A0092B-C50C-407E-A947-70E740481C1C}">
                <a14:useLocalDpi xmlns:a14="http://schemas.microsoft.com/office/drawing/2010/main" val="0"/>
              </a:ext>
            </a:extLst>
          </a:blip>
          <a:srcRect l="53045" t="4478" r="18910" b="52867"/>
          <a:stretch/>
        </p:blipFill>
        <p:spPr bwMode="auto">
          <a:xfrm>
            <a:off x="296259" y="1502815"/>
            <a:ext cx="3512215" cy="3359510"/>
          </a:xfrm>
          <a:prstGeom prst="rect">
            <a:avLst/>
          </a:prstGeom>
          <a:noFill/>
          <a:ln>
            <a:noFill/>
          </a:ln>
          <a:extLst>
            <a:ext uri="{53640926-AAD7-44D8-BBD7-CCE9431645EC}">
              <a14:shadowObscured xmlns:a14="http://schemas.microsoft.com/office/drawing/2010/main"/>
            </a:ext>
          </a:extLst>
        </p:spPr>
      </p:pic>
      <p:sp>
        <p:nvSpPr>
          <p:cNvPr id="11" name="Text Placeholder 4">
            <a:extLst>
              <a:ext uri="{FF2B5EF4-FFF2-40B4-BE49-F238E27FC236}">
                <a16:creationId xmlns:a16="http://schemas.microsoft.com/office/drawing/2014/main" id="{1BCAFE1C-B25D-4837-997E-923E746AFC0B}"/>
              </a:ext>
            </a:extLst>
          </p:cNvPr>
          <p:cNvSpPr>
            <a:spLocks noGrp="1"/>
          </p:cNvSpPr>
          <p:nvPr>
            <p:ph type="body" sz="quarter" idx="3"/>
          </p:nvPr>
        </p:nvSpPr>
        <p:spPr>
          <a:xfrm>
            <a:off x="4572000" y="1834820"/>
            <a:ext cx="4041775" cy="479822"/>
          </a:xfrm>
        </p:spPr>
        <p:txBody>
          <a:bodyPr/>
          <a:lstStyle/>
          <a:p>
            <a:r>
              <a:rPr lang="en-US" dirty="0"/>
              <a:t>Thinking</a:t>
            </a:r>
          </a:p>
        </p:txBody>
      </p:sp>
      <p:sp>
        <p:nvSpPr>
          <p:cNvPr id="3" name="Content Placeholder 2">
            <a:extLst>
              <a:ext uri="{FF2B5EF4-FFF2-40B4-BE49-F238E27FC236}">
                <a16:creationId xmlns:a16="http://schemas.microsoft.com/office/drawing/2014/main" id="{264D4FB3-C4D0-40EB-B7AF-10A231BBC0FB}"/>
              </a:ext>
            </a:extLst>
          </p:cNvPr>
          <p:cNvSpPr>
            <a:spLocks noGrp="1"/>
          </p:cNvSpPr>
          <p:nvPr>
            <p:ph sz="quarter" idx="4"/>
          </p:nvPr>
        </p:nvSpPr>
        <p:spPr>
          <a:xfrm>
            <a:off x="4572000" y="2266340"/>
            <a:ext cx="4041775" cy="2137871"/>
          </a:xfrm>
        </p:spPr>
        <p:txBody>
          <a:bodyPr>
            <a:normAutofit fontScale="92500" lnSpcReduction="20000"/>
          </a:bodyPr>
          <a:lstStyle/>
          <a:p>
            <a:pPr algn="l"/>
            <a:r>
              <a:rPr lang="en-US" sz="2200" dirty="0"/>
              <a:t>Western Water Conservation Projects Fund Activity</a:t>
            </a:r>
          </a:p>
          <a:p>
            <a:pPr algn="l"/>
            <a:r>
              <a:rPr lang="en-US" sz="2200" dirty="0"/>
              <a:t>Water quality sampling and mitigation</a:t>
            </a:r>
          </a:p>
          <a:p>
            <a:pPr algn="l"/>
            <a:r>
              <a:rPr lang="en-US" sz="2200" dirty="0"/>
              <a:t>Better distribute surface supply</a:t>
            </a:r>
          </a:p>
          <a:p>
            <a:pPr algn="l"/>
            <a:r>
              <a:rPr lang="en-US" sz="2200" dirty="0"/>
              <a:t>Form a Watershed Group for project funding</a:t>
            </a:r>
          </a:p>
          <a:p>
            <a:endParaRPr lang="en-US" sz="2200" dirty="0"/>
          </a:p>
          <a:p>
            <a:endParaRPr lang="en-US" sz="2200" dirty="0"/>
          </a:p>
        </p:txBody>
      </p:sp>
      <p:pic>
        <p:nvPicPr>
          <p:cNvPr id="7" name="Picture 6">
            <a:extLst>
              <a:ext uri="{FF2B5EF4-FFF2-40B4-BE49-F238E27FC236}">
                <a16:creationId xmlns:a16="http://schemas.microsoft.com/office/drawing/2014/main" id="{8F217E9F-F736-4148-8343-B9D65A92D9B6}"/>
              </a:ext>
            </a:extLst>
          </p:cNvPr>
          <p:cNvPicPr>
            <a:picLocks noChangeAspect="1"/>
          </p:cNvPicPr>
          <p:nvPr/>
        </p:nvPicPr>
        <p:blipFill rotWithShape="1">
          <a:blip r:embed="rId3"/>
          <a:srcRect r="630" b="1"/>
          <a:stretch/>
        </p:blipFill>
        <p:spPr>
          <a:xfrm>
            <a:off x="7778806" y="4461117"/>
            <a:ext cx="1321088" cy="626896"/>
          </a:xfrm>
          <a:prstGeom prst="rect">
            <a:avLst/>
          </a:prstGeom>
          <a:ln w="9525">
            <a:solidFill>
              <a:schemeClr val="tx1">
                <a:alpha val="20000"/>
              </a:schemeClr>
            </a:solidFill>
          </a:ln>
        </p:spPr>
      </p:pic>
    </p:spTree>
    <p:extLst>
      <p:ext uri="{BB962C8B-B14F-4D97-AF65-F5344CB8AC3E}">
        <p14:creationId xmlns:p14="http://schemas.microsoft.com/office/powerpoint/2010/main" val="111155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40F9A-BDE7-4200-B709-A11BCF25396B}"/>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4CBF8956-3920-29D6-E381-50A0FA70324F}"/>
              </a:ext>
            </a:extLst>
          </p:cNvPr>
          <p:cNvPicPr>
            <a:picLocks noChangeAspect="1"/>
          </p:cNvPicPr>
          <p:nvPr/>
        </p:nvPicPr>
        <p:blipFill>
          <a:blip r:embed="rId2"/>
          <a:stretch>
            <a:fillRect/>
          </a:stretch>
        </p:blipFill>
        <p:spPr>
          <a:xfrm>
            <a:off x="296260" y="0"/>
            <a:ext cx="3844894" cy="5143500"/>
          </a:xfrm>
          <a:prstGeom prst="rect">
            <a:avLst/>
          </a:prstGeom>
        </p:spPr>
      </p:pic>
      <p:pic>
        <p:nvPicPr>
          <p:cNvPr id="3" name="Picture 2">
            <a:extLst>
              <a:ext uri="{FF2B5EF4-FFF2-40B4-BE49-F238E27FC236}">
                <a16:creationId xmlns:a16="http://schemas.microsoft.com/office/drawing/2014/main" id="{26BE3E95-A8F7-E4D1-858E-44DAE0DFF862}"/>
              </a:ext>
            </a:extLst>
          </p:cNvPr>
          <p:cNvPicPr/>
          <p:nvPr/>
        </p:nvPicPr>
        <p:blipFill rotWithShape="1">
          <a:blip r:embed="rId3" cstate="print">
            <a:extLst>
              <a:ext uri="{28A0092B-C50C-407E-A947-70E740481C1C}">
                <a14:useLocalDpi xmlns:a14="http://schemas.microsoft.com/office/drawing/2010/main" val="0"/>
              </a:ext>
            </a:extLst>
          </a:blip>
          <a:srcRect b="22844"/>
          <a:stretch/>
        </p:blipFill>
        <p:spPr bwMode="auto">
          <a:xfrm>
            <a:off x="4266799" y="2640759"/>
            <a:ext cx="4736162" cy="2443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94575F3-9801-4DF8-A311-36D2EFE1C037}"/>
              </a:ext>
            </a:extLst>
          </p:cNvPr>
          <p:cNvPicPr>
            <a:picLocks noChangeAspect="1"/>
          </p:cNvPicPr>
          <p:nvPr/>
        </p:nvPicPr>
        <p:blipFill rotWithShape="1">
          <a:blip r:embed="rId4"/>
          <a:srcRect l="14924" t="29977" r="16010" b="10522"/>
          <a:stretch/>
        </p:blipFill>
        <p:spPr>
          <a:xfrm>
            <a:off x="4255945" y="107250"/>
            <a:ext cx="4747016" cy="2593313"/>
          </a:xfrm>
          <a:prstGeom prst="rect">
            <a:avLst/>
          </a:prstGeom>
        </p:spPr>
      </p:pic>
    </p:spTree>
    <p:extLst>
      <p:ext uri="{BB962C8B-B14F-4D97-AF65-F5344CB8AC3E}">
        <p14:creationId xmlns:p14="http://schemas.microsoft.com/office/powerpoint/2010/main" val="145094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34952-F738-3EA6-3967-E9411903E01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3D2B1A4-436B-D669-61CF-C5C071A7E42D}"/>
              </a:ext>
            </a:extLst>
          </p:cNvPr>
          <p:cNvPicPr>
            <a:picLocks noChangeAspect="1"/>
          </p:cNvPicPr>
          <p:nvPr/>
        </p:nvPicPr>
        <p:blipFill>
          <a:blip r:embed="rId2"/>
          <a:stretch>
            <a:fillRect/>
          </a:stretch>
        </p:blipFill>
        <p:spPr>
          <a:xfrm>
            <a:off x="243068" y="132385"/>
            <a:ext cx="8657863" cy="4878729"/>
          </a:xfrm>
          <a:prstGeom prst="rect">
            <a:avLst/>
          </a:prstGeom>
        </p:spPr>
      </p:pic>
    </p:spTree>
    <p:extLst>
      <p:ext uri="{BB962C8B-B14F-4D97-AF65-F5344CB8AC3E}">
        <p14:creationId xmlns:p14="http://schemas.microsoft.com/office/powerpoint/2010/main" val="2522494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1BDA6B-C2ED-DFAE-07D7-F6061B74FE0C}"/>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E6CC3375-B4C2-DC07-BAB8-0AE22CAFBB91}"/>
              </a:ext>
            </a:extLst>
          </p:cNvPr>
          <p:cNvPicPr>
            <a:picLocks noChangeAspect="1"/>
          </p:cNvPicPr>
          <p:nvPr/>
        </p:nvPicPr>
        <p:blipFill>
          <a:blip r:embed="rId2"/>
          <a:stretch>
            <a:fillRect/>
          </a:stretch>
        </p:blipFill>
        <p:spPr>
          <a:xfrm>
            <a:off x="1018572" y="103448"/>
            <a:ext cx="7106856" cy="4936603"/>
          </a:xfrm>
          <a:prstGeom prst="rect">
            <a:avLst/>
          </a:prstGeom>
        </p:spPr>
      </p:pic>
    </p:spTree>
    <p:extLst>
      <p:ext uri="{BB962C8B-B14F-4D97-AF65-F5344CB8AC3E}">
        <p14:creationId xmlns:p14="http://schemas.microsoft.com/office/powerpoint/2010/main" val="3393869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A90F-1194-4CBD-AEF3-A5F899350145}"/>
              </a:ext>
            </a:extLst>
          </p:cNvPr>
          <p:cNvSpPr>
            <a:spLocks noGrp="1"/>
          </p:cNvSpPr>
          <p:nvPr>
            <p:ph type="title"/>
          </p:nvPr>
        </p:nvSpPr>
        <p:spPr>
          <a:xfrm>
            <a:off x="1438333" y="739290"/>
            <a:ext cx="6172200" cy="642938"/>
          </a:xfrm>
        </p:spPr>
        <p:txBody>
          <a:bodyPr anchor="ctr">
            <a:normAutofit/>
          </a:bodyPr>
          <a:lstStyle/>
          <a:p>
            <a:pPr algn="l"/>
            <a:r>
              <a:rPr lang="en-US" dirty="0"/>
              <a:t>Your Local Water Policy Leaders</a:t>
            </a:r>
          </a:p>
        </p:txBody>
      </p:sp>
      <p:pic>
        <p:nvPicPr>
          <p:cNvPr id="10" name="Picture 9">
            <a:extLst>
              <a:ext uri="{FF2B5EF4-FFF2-40B4-BE49-F238E27FC236}">
                <a16:creationId xmlns:a16="http://schemas.microsoft.com/office/drawing/2014/main" id="{C0FE9605-D0A0-CBF0-F5F7-6ABCDE2F40CB}"/>
              </a:ext>
            </a:extLst>
          </p:cNvPr>
          <p:cNvPicPr>
            <a:picLocks noChangeAspect="1"/>
          </p:cNvPicPr>
          <p:nvPr/>
        </p:nvPicPr>
        <p:blipFill>
          <a:blip r:embed="rId3"/>
          <a:stretch>
            <a:fillRect/>
          </a:stretch>
        </p:blipFill>
        <p:spPr>
          <a:xfrm>
            <a:off x="948042" y="1382228"/>
            <a:ext cx="6791275" cy="3785507"/>
          </a:xfrm>
          <a:prstGeom prst="rect">
            <a:avLst/>
          </a:prstGeom>
        </p:spPr>
      </p:pic>
      <p:pic>
        <p:nvPicPr>
          <p:cNvPr id="4" name="Picture 3">
            <a:extLst>
              <a:ext uri="{FF2B5EF4-FFF2-40B4-BE49-F238E27FC236}">
                <a16:creationId xmlns:a16="http://schemas.microsoft.com/office/drawing/2014/main" id="{F7B813B8-BC1D-690D-11CA-A9BEEA08ED3E}"/>
              </a:ext>
            </a:extLst>
          </p:cNvPr>
          <p:cNvPicPr>
            <a:picLocks noChangeAspect="1"/>
          </p:cNvPicPr>
          <p:nvPr/>
        </p:nvPicPr>
        <p:blipFill>
          <a:blip r:embed="rId4"/>
          <a:stretch>
            <a:fillRect/>
          </a:stretch>
        </p:blipFill>
        <p:spPr>
          <a:xfrm>
            <a:off x="7739317" y="4404210"/>
            <a:ext cx="1274466" cy="609527"/>
          </a:xfrm>
          <a:prstGeom prst="rect">
            <a:avLst/>
          </a:prstGeom>
        </p:spPr>
      </p:pic>
    </p:spTree>
    <p:extLst>
      <p:ext uri="{BB962C8B-B14F-4D97-AF65-F5344CB8AC3E}">
        <p14:creationId xmlns:p14="http://schemas.microsoft.com/office/powerpoint/2010/main" val="1641010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sz="2700" dirty="0"/>
            </a:br>
            <a:br>
              <a:rPr lang="en-US" sz="2700" dirty="0"/>
            </a:br>
            <a:r>
              <a:rPr lang="en-US" sz="2700" dirty="0"/>
              <a:t>Federal affairs and conferencing with Districts in other states</a:t>
            </a:r>
            <a:br>
              <a:rPr lang="en-US" sz="2700" dirty="0"/>
            </a:br>
            <a:r>
              <a:rPr lang="en-US" sz="2700" dirty="0"/>
              <a:t>GMDA - a NWRA National Groundwater Caucus</a:t>
            </a:r>
          </a:p>
        </p:txBody>
      </p:sp>
      <p:pic>
        <p:nvPicPr>
          <p:cNvPr id="4" name="Content Placeholder 3"/>
          <p:cNvPicPr>
            <a:picLocks noGrp="1" noChangeAspect="1"/>
          </p:cNvPicPr>
          <p:nvPr>
            <p:ph idx="1"/>
          </p:nvPr>
        </p:nvPicPr>
        <p:blipFill>
          <a:blip r:embed="rId2"/>
          <a:stretch>
            <a:fillRect/>
          </a:stretch>
        </p:blipFill>
        <p:spPr>
          <a:xfrm>
            <a:off x="657225" y="2128206"/>
            <a:ext cx="2000250" cy="1600200"/>
          </a:xfrm>
          <a:prstGeom prst="rect">
            <a:avLst/>
          </a:prstGeom>
        </p:spPr>
      </p:pic>
      <p:pic>
        <p:nvPicPr>
          <p:cNvPr id="5" name="Picture 4"/>
          <p:cNvPicPr>
            <a:picLocks noChangeAspect="1"/>
          </p:cNvPicPr>
          <p:nvPr/>
        </p:nvPicPr>
        <p:blipFill>
          <a:blip r:embed="rId3"/>
          <a:stretch>
            <a:fillRect/>
          </a:stretch>
        </p:blipFill>
        <p:spPr>
          <a:xfrm>
            <a:off x="6715124" y="2109230"/>
            <a:ext cx="1657350" cy="1638153"/>
          </a:xfrm>
          <a:prstGeom prst="rect">
            <a:avLst/>
          </a:prstGeom>
        </p:spPr>
      </p:pic>
      <p:sp>
        <p:nvSpPr>
          <p:cNvPr id="3" name="TextBox 2"/>
          <p:cNvSpPr txBox="1"/>
          <p:nvPr/>
        </p:nvSpPr>
        <p:spPr>
          <a:xfrm>
            <a:off x="1657350" y="4197087"/>
            <a:ext cx="6057900" cy="738664"/>
          </a:xfrm>
          <a:prstGeom prst="rect">
            <a:avLst/>
          </a:prstGeom>
          <a:noFill/>
        </p:spPr>
        <p:txBody>
          <a:bodyPr wrap="square" rtlCol="0">
            <a:spAutoFit/>
          </a:bodyPr>
          <a:lstStyle/>
          <a:p>
            <a:r>
              <a:rPr lang="en-US" sz="1500" dirty="0">
                <a:solidFill>
                  <a:prstClr val="black"/>
                </a:solidFill>
                <a:latin typeface="Constantia"/>
              </a:rPr>
              <a:t>Kansas Water Congress is the Kansas member of NWRA</a:t>
            </a:r>
          </a:p>
          <a:p>
            <a:endParaRPr lang="en-US" sz="1350" dirty="0">
              <a:solidFill>
                <a:prstClr val="black"/>
              </a:solidFill>
              <a:latin typeface="Constantia"/>
            </a:endParaRPr>
          </a:p>
          <a:p>
            <a:r>
              <a:rPr lang="en-US" sz="1350" dirty="0">
                <a:solidFill>
                  <a:prstClr val="black"/>
                </a:solidFill>
                <a:latin typeface="Constantia"/>
              </a:rPr>
              <a:t>	</a:t>
            </a:r>
          </a:p>
        </p:txBody>
      </p:sp>
      <p:pic>
        <p:nvPicPr>
          <p:cNvPr id="7" name="Picture 6" descr="A picture containing drawing&#10;&#10;Description automatically generated">
            <a:extLst>
              <a:ext uri="{FF2B5EF4-FFF2-40B4-BE49-F238E27FC236}">
                <a16:creationId xmlns:a16="http://schemas.microsoft.com/office/drawing/2014/main" id="{2526A5AC-721E-48D3-B0F2-2E39530C9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2161" y="2209474"/>
            <a:ext cx="2728277" cy="1437667"/>
          </a:xfrm>
          <a:prstGeom prst="rect">
            <a:avLst/>
          </a:prstGeom>
        </p:spPr>
      </p:pic>
    </p:spTree>
    <p:extLst>
      <p:ext uri="{BB962C8B-B14F-4D97-AF65-F5344CB8AC3E}">
        <p14:creationId xmlns:p14="http://schemas.microsoft.com/office/powerpoint/2010/main" val="878625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1CAFC-DD9B-460E-B5A3-243F969F112C}"/>
              </a:ext>
            </a:extLst>
          </p:cNvPr>
          <p:cNvSpPr>
            <a:spLocks noGrp="1"/>
          </p:cNvSpPr>
          <p:nvPr>
            <p:ph type="title"/>
          </p:nvPr>
        </p:nvSpPr>
        <p:spPr>
          <a:xfrm>
            <a:off x="2907102" y="912403"/>
            <a:ext cx="4733854" cy="1257452"/>
          </a:xfrm>
        </p:spPr>
        <p:txBody>
          <a:bodyPr>
            <a:normAutofit fontScale="90000"/>
          </a:bodyPr>
          <a:lstStyle/>
          <a:p>
            <a:r>
              <a:rPr lang="en-US" sz="3300" b="1" dirty="0"/>
              <a:t>Land Parcels in the District</a:t>
            </a:r>
            <a:br>
              <a:rPr lang="en-US" sz="3300" b="1" dirty="0"/>
            </a:br>
            <a:endParaRPr lang="en-US" sz="1950" b="1" dirty="0"/>
          </a:p>
        </p:txBody>
      </p:sp>
      <p:sp>
        <p:nvSpPr>
          <p:cNvPr id="10" name="Content Placeholder 9">
            <a:extLst>
              <a:ext uri="{FF2B5EF4-FFF2-40B4-BE49-F238E27FC236}">
                <a16:creationId xmlns:a16="http://schemas.microsoft.com/office/drawing/2014/main" id="{59BDBA2F-FC16-4E0F-B5B9-A8EBF08497BE}"/>
              </a:ext>
            </a:extLst>
          </p:cNvPr>
          <p:cNvSpPr>
            <a:spLocks noGrp="1"/>
          </p:cNvSpPr>
          <p:nvPr>
            <p:ph idx="1"/>
          </p:nvPr>
        </p:nvSpPr>
        <p:spPr>
          <a:xfrm>
            <a:off x="3503064" y="1657350"/>
            <a:ext cx="4733855" cy="3200400"/>
          </a:xfrm>
        </p:spPr>
        <p:txBody>
          <a:bodyPr>
            <a:normAutofit fontScale="92500" lnSpcReduction="10000"/>
          </a:bodyPr>
          <a:lstStyle/>
          <a:p>
            <a:pPr marL="0" indent="0">
              <a:spcBef>
                <a:spcPts val="0"/>
              </a:spcBef>
              <a:spcAft>
                <a:spcPts val="450"/>
              </a:spcAft>
              <a:buNone/>
            </a:pPr>
            <a:endParaRPr lang="en-US" sz="1425" dirty="0"/>
          </a:p>
          <a:p>
            <a:pPr marL="0" indent="0">
              <a:spcBef>
                <a:spcPts val="0"/>
              </a:spcBef>
              <a:spcAft>
                <a:spcPts val="450"/>
              </a:spcAft>
              <a:buNone/>
            </a:pPr>
            <a:r>
              <a:rPr lang="en-US" sz="1500" dirty="0"/>
              <a:t>Over 40 acres       	                    =        29,347</a:t>
            </a:r>
          </a:p>
          <a:p>
            <a:pPr marL="0" indent="0">
              <a:spcBef>
                <a:spcPts val="0"/>
              </a:spcBef>
              <a:spcAft>
                <a:spcPts val="450"/>
              </a:spcAft>
              <a:buNone/>
            </a:pPr>
            <a:endParaRPr lang="en-US" sz="1500" dirty="0"/>
          </a:p>
          <a:p>
            <a:pPr marL="0" indent="0">
              <a:spcBef>
                <a:spcPts val="0"/>
              </a:spcBef>
              <a:spcAft>
                <a:spcPts val="450"/>
              </a:spcAft>
              <a:buNone/>
            </a:pPr>
            <a:r>
              <a:rPr lang="en-US" sz="1500" dirty="0"/>
              <a:t>Owners live in Kansas                   </a:t>
            </a:r>
            <a:r>
              <a:rPr lang="en-US" sz="1500" u="sng" dirty="0"/>
              <a:t>=        23,416</a:t>
            </a:r>
          </a:p>
          <a:p>
            <a:pPr marL="0" indent="0">
              <a:spcBef>
                <a:spcPts val="0"/>
              </a:spcBef>
              <a:spcAft>
                <a:spcPts val="450"/>
              </a:spcAft>
              <a:buNone/>
            </a:pPr>
            <a:r>
              <a:rPr lang="en-US" sz="1500" dirty="0"/>
              <a:t>          In District                               =        19,590</a:t>
            </a:r>
          </a:p>
          <a:p>
            <a:pPr marL="0" indent="0">
              <a:spcBef>
                <a:spcPts val="0"/>
              </a:spcBef>
              <a:spcAft>
                <a:spcPts val="450"/>
              </a:spcAft>
              <a:buNone/>
            </a:pPr>
            <a:r>
              <a:rPr lang="en-US" sz="1500" dirty="0">
                <a:solidFill>
                  <a:prstClr val="black"/>
                </a:solidFill>
                <a:latin typeface="Calibri" panose="020F0502020204030204"/>
              </a:rPr>
              <a:t>          Out of District                       =          3,826</a:t>
            </a:r>
            <a:endParaRPr lang="en-US" sz="1500" dirty="0"/>
          </a:p>
          <a:p>
            <a:pPr marL="0" indent="0">
              <a:spcBef>
                <a:spcPts val="0"/>
              </a:spcBef>
              <a:spcAft>
                <a:spcPts val="450"/>
              </a:spcAft>
              <a:buNone/>
            </a:pPr>
            <a:r>
              <a:rPr lang="en-US" sz="1500" dirty="0"/>
              <a:t>	</a:t>
            </a:r>
          </a:p>
          <a:p>
            <a:pPr marL="0" indent="0">
              <a:spcBef>
                <a:spcPts val="0"/>
              </a:spcBef>
              <a:spcAft>
                <a:spcPts val="450"/>
              </a:spcAft>
              <a:buNone/>
            </a:pPr>
            <a:r>
              <a:rPr lang="en-US" sz="1500" dirty="0"/>
              <a:t>Live outside Kansas                      =          5,931</a:t>
            </a:r>
          </a:p>
          <a:p>
            <a:pPr marL="0" indent="0">
              <a:spcBef>
                <a:spcPts val="0"/>
              </a:spcBef>
              <a:spcAft>
                <a:spcPts val="450"/>
              </a:spcAft>
              <a:buNone/>
            </a:pPr>
            <a:endParaRPr lang="en-US" sz="1500" dirty="0"/>
          </a:p>
          <a:p>
            <a:pPr marL="0" indent="0">
              <a:spcBef>
                <a:spcPts val="0"/>
              </a:spcBef>
              <a:spcAft>
                <a:spcPts val="450"/>
              </a:spcAft>
              <a:buNone/>
            </a:pPr>
            <a:r>
              <a:rPr lang="en-US" sz="1500" dirty="0">
                <a:solidFill>
                  <a:prstClr val="black"/>
                </a:solidFill>
                <a:latin typeface="Calibri Light" panose="020F0302020204030204"/>
                <a:ea typeface="+mj-ea"/>
                <a:cs typeface="+mj-cs"/>
              </a:rPr>
              <a:t>Member Landowners – $0.05/ac.</a:t>
            </a:r>
            <a:br>
              <a:rPr lang="en-US" sz="1500" dirty="0">
                <a:solidFill>
                  <a:prstClr val="black"/>
                </a:solidFill>
                <a:latin typeface="Calibri Light" panose="020F0302020204030204"/>
                <a:ea typeface="+mj-ea"/>
                <a:cs typeface="+mj-cs"/>
              </a:rPr>
            </a:br>
            <a:endParaRPr lang="en-US" sz="1500" dirty="0"/>
          </a:p>
          <a:p>
            <a:pPr marL="0" indent="0">
              <a:spcBef>
                <a:spcPts val="0"/>
              </a:spcBef>
              <a:spcAft>
                <a:spcPts val="450"/>
              </a:spcAft>
              <a:buNone/>
            </a:pPr>
            <a:r>
              <a:rPr lang="en-US" sz="1500" dirty="0"/>
              <a:t>Total parcels (including under 40ac)        =        79,559</a:t>
            </a:r>
          </a:p>
          <a:p>
            <a:pPr marL="0" indent="0">
              <a:spcBef>
                <a:spcPts val="0"/>
              </a:spcBef>
              <a:spcAft>
                <a:spcPts val="450"/>
              </a:spcAft>
              <a:buNone/>
            </a:pPr>
            <a:endParaRPr lang="en-US" sz="1425" dirty="0"/>
          </a:p>
        </p:txBody>
      </p:sp>
      <p:pic>
        <p:nvPicPr>
          <p:cNvPr id="11" name="Picture 10">
            <a:extLst>
              <a:ext uri="{FF2B5EF4-FFF2-40B4-BE49-F238E27FC236}">
                <a16:creationId xmlns:a16="http://schemas.microsoft.com/office/drawing/2014/main" id="{E4A98E7C-3FCA-4F02-ABE8-2896CA55736E}"/>
              </a:ext>
            </a:extLst>
          </p:cNvPr>
          <p:cNvPicPr>
            <a:picLocks noChangeAspect="1"/>
          </p:cNvPicPr>
          <p:nvPr/>
        </p:nvPicPr>
        <p:blipFill rotWithShape="1">
          <a:blip r:embed="rId3"/>
          <a:srcRect l="12069" r="20337"/>
          <a:stretch/>
        </p:blipFill>
        <p:spPr>
          <a:xfrm>
            <a:off x="-25058" y="-41258"/>
            <a:ext cx="2607505" cy="5143493"/>
          </a:xfrm>
          <a:prstGeom prst="rect">
            <a:avLst/>
          </a:prstGeom>
          <a:effectLst/>
        </p:spPr>
      </p:pic>
      <p:pic>
        <p:nvPicPr>
          <p:cNvPr id="5" name="Picture 4">
            <a:extLst>
              <a:ext uri="{FF2B5EF4-FFF2-40B4-BE49-F238E27FC236}">
                <a16:creationId xmlns:a16="http://schemas.microsoft.com/office/drawing/2014/main" id="{1FD093F8-2FDF-4145-B4F8-55B41A5D89AD}"/>
              </a:ext>
            </a:extLst>
          </p:cNvPr>
          <p:cNvPicPr>
            <a:picLocks noChangeAspect="1"/>
          </p:cNvPicPr>
          <p:nvPr/>
        </p:nvPicPr>
        <p:blipFill>
          <a:blip r:embed="rId4"/>
          <a:stretch>
            <a:fillRect/>
          </a:stretch>
        </p:blipFill>
        <p:spPr>
          <a:xfrm>
            <a:off x="8236920" y="4671412"/>
            <a:ext cx="703163" cy="372676"/>
          </a:xfrm>
          <a:prstGeom prst="rect">
            <a:avLst/>
          </a:prstGeom>
        </p:spPr>
      </p:pic>
      <p:sp>
        <p:nvSpPr>
          <p:cNvPr id="6" name="Oval 5">
            <a:extLst>
              <a:ext uri="{FF2B5EF4-FFF2-40B4-BE49-F238E27FC236}">
                <a16:creationId xmlns:a16="http://schemas.microsoft.com/office/drawing/2014/main" id="{C2FFD5CA-BFD0-4C3C-BA08-52567885DF07}"/>
              </a:ext>
            </a:extLst>
          </p:cNvPr>
          <p:cNvSpPr/>
          <p:nvPr/>
        </p:nvSpPr>
        <p:spPr>
          <a:xfrm>
            <a:off x="5943600" y="1885950"/>
            <a:ext cx="1768590" cy="372677"/>
          </a:xfrm>
          <a:prstGeom prst="ellipse">
            <a:avLst/>
          </a:prstGeom>
          <a:noFill/>
          <a:ln w="19050" cap="flat" cmpd="sng" algn="ctr">
            <a:solidFill>
              <a:srgbClr val="FF0000"/>
            </a:solidFill>
            <a:prstDash val="solid"/>
          </a:ln>
          <a:effectLst/>
        </p:spPr>
        <p:txBody>
          <a:bodyPr rtlCol="0" anchor="ctr"/>
          <a:lstStyle/>
          <a:p>
            <a:pPr algn="ctr" defTabSz="514350">
              <a:defRPr/>
            </a:pPr>
            <a:endParaRPr lang="en-US" sz="1013" kern="0">
              <a:solidFill>
                <a:srgbClr val="FFFFFF"/>
              </a:solidFill>
              <a:latin typeface="Franklin Gothic Book" panose="020F0502020204030204"/>
            </a:endParaRPr>
          </a:p>
        </p:txBody>
      </p:sp>
      <p:sp>
        <p:nvSpPr>
          <p:cNvPr id="8" name="TextBox 7">
            <a:extLst>
              <a:ext uri="{FF2B5EF4-FFF2-40B4-BE49-F238E27FC236}">
                <a16:creationId xmlns:a16="http://schemas.microsoft.com/office/drawing/2014/main" id="{FA75CAD0-1FAF-4D45-939A-ADCEACEEDCE5}"/>
              </a:ext>
            </a:extLst>
          </p:cNvPr>
          <p:cNvSpPr txBox="1"/>
          <p:nvPr/>
        </p:nvSpPr>
        <p:spPr>
          <a:xfrm>
            <a:off x="2857500" y="725043"/>
            <a:ext cx="3429000" cy="559833"/>
          </a:xfrm>
          <a:prstGeom prst="rect">
            <a:avLst/>
          </a:prstGeom>
          <a:noFill/>
        </p:spPr>
        <p:txBody>
          <a:bodyPr wrap="square">
            <a:spAutoFit/>
          </a:bodyPr>
          <a:lstStyle/>
          <a:p>
            <a:r>
              <a:rPr lang="en-US" sz="3038"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ea typeface="+mj-ea"/>
                <a:cs typeface="+mj-cs"/>
              </a:rPr>
              <a:t>GMD3 Funding</a:t>
            </a:r>
          </a:p>
        </p:txBody>
      </p:sp>
    </p:spTree>
    <p:extLst>
      <p:ext uri="{BB962C8B-B14F-4D97-AF65-F5344CB8AC3E}">
        <p14:creationId xmlns:p14="http://schemas.microsoft.com/office/powerpoint/2010/main" val="2113034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53271-7A20-4D77-A723-4E087F91BD5B}"/>
              </a:ext>
            </a:extLst>
          </p:cNvPr>
          <p:cNvSpPr>
            <a:spLocks noGrp="1"/>
          </p:cNvSpPr>
          <p:nvPr>
            <p:ph type="title"/>
          </p:nvPr>
        </p:nvSpPr>
        <p:spPr>
          <a:xfrm>
            <a:off x="1333990" y="433880"/>
            <a:ext cx="4725620" cy="857250"/>
          </a:xfrm>
        </p:spPr>
        <p:txBody>
          <a:bodyPr>
            <a:normAutofit/>
          </a:bodyPr>
          <a:lstStyle/>
          <a:p>
            <a:pPr algn="ctr"/>
            <a:r>
              <a:rPr lang="en-US" sz="3038"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GMD3 Funding</a:t>
            </a:r>
            <a:endParaRPr lang="en-US" dirty="0"/>
          </a:p>
        </p:txBody>
      </p:sp>
      <p:pic>
        <p:nvPicPr>
          <p:cNvPr id="3" name="Picture 2">
            <a:extLst>
              <a:ext uri="{FF2B5EF4-FFF2-40B4-BE49-F238E27FC236}">
                <a16:creationId xmlns:a16="http://schemas.microsoft.com/office/drawing/2014/main" id="{3C2091A4-E8A5-4DC1-9877-4BAFA026384B}"/>
              </a:ext>
            </a:extLst>
          </p:cNvPr>
          <p:cNvPicPr>
            <a:picLocks noChangeAspect="1"/>
          </p:cNvPicPr>
          <p:nvPr/>
        </p:nvPicPr>
        <p:blipFill>
          <a:blip r:embed="rId3"/>
          <a:stretch>
            <a:fillRect/>
          </a:stretch>
        </p:blipFill>
        <p:spPr>
          <a:xfrm>
            <a:off x="601670" y="1112395"/>
            <a:ext cx="6800040" cy="4031105"/>
          </a:xfrm>
          <a:prstGeom prst="rect">
            <a:avLst/>
          </a:prstGeom>
        </p:spPr>
      </p:pic>
      <p:pic>
        <p:nvPicPr>
          <p:cNvPr id="7" name="Picture 6">
            <a:extLst>
              <a:ext uri="{FF2B5EF4-FFF2-40B4-BE49-F238E27FC236}">
                <a16:creationId xmlns:a16="http://schemas.microsoft.com/office/drawing/2014/main" id="{EB790517-61B0-4B48-8831-31B2C2FEB482}"/>
              </a:ext>
            </a:extLst>
          </p:cNvPr>
          <p:cNvPicPr>
            <a:picLocks noChangeAspect="1"/>
          </p:cNvPicPr>
          <p:nvPr/>
        </p:nvPicPr>
        <p:blipFill>
          <a:blip r:embed="rId4"/>
          <a:stretch>
            <a:fillRect/>
          </a:stretch>
        </p:blipFill>
        <p:spPr>
          <a:xfrm>
            <a:off x="8236920" y="4556915"/>
            <a:ext cx="703163" cy="372676"/>
          </a:xfrm>
          <a:prstGeom prst="rect">
            <a:avLst/>
          </a:prstGeom>
        </p:spPr>
      </p:pic>
      <p:sp>
        <p:nvSpPr>
          <p:cNvPr id="5" name="Oval 4">
            <a:extLst>
              <a:ext uri="{FF2B5EF4-FFF2-40B4-BE49-F238E27FC236}">
                <a16:creationId xmlns:a16="http://schemas.microsoft.com/office/drawing/2014/main" id="{180011EF-0E3A-4326-8C9B-5750B3641693}"/>
              </a:ext>
            </a:extLst>
          </p:cNvPr>
          <p:cNvSpPr/>
          <p:nvPr/>
        </p:nvSpPr>
        <p:spPr>
          <a:xfrm>
            <a:off x="1976014" y="4404210"/>
            <a:ext cx="5425695" cy="416123"/>
          </a:xfrm>
          <a:prstGeom prst="ellipse">
            <a:avLst/>
          </a:prstGeom>
          <a:noFill/>
          <a:ln w="19050" cap="flat" cmpd="sng" algn="ctr">
            <a:solidFill>
              <a:srgbClr val="FF0000"/>
            </a:solidFill>
            <a:prstDash val="solid"/>
          </a:ln>
          <a:effectLst/>
        </p:spPr>
        <p:txBody>
          <a:bodyPr rtlCol="0" anchor="ctr"/>
          <a:lstStyle/>
          <a:p>
            <a:pPr algn="ctr" defTabSz="514350">
              <a:defRPr/>
            </a:pPr>
            <a:endParaRPr lang="en-US" sz="1013" kern="0">
              <a:solidFill>
                <a:srgbClr val="FFFFFF"/>
              </a:solidFill>
              <a:latin typeface="Franklin Gothic Book" panose="020F0502020204030204"/>
            </a:endParaRPr>
          </a:p>
        </p:txBody>
      </p:sp>
    </p:spTree>
    <p:extLst>
      <p:ext uri="{BB962C8B-B14F-4D97-AF65-F5344CB8AC3E}">
        <p14:creationId xmlns:p14="http://schemas.microsoft.com/office/powerpoint/2010/main" val="614547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D1F58AF6-8A29-13FF-C115-0564B90D72DF}"/>
              </a:ext>
            </a:extLst>
          </p:cNvPr>
          <p:cNvGraphicFramePr>
            <a:graphicFrameLocks noGrp="1"/>
          </p:cNvGraphicFramePr>
          <p:nvPr/>
        </p:nvGraphicFramePr>
        <p:xfrm>
          <a:off x="1539999" y="773340"/>
          <a:ext cx="5783540" cy="3812020"/>
        </p:xfrm>
        <a:graphic>
          <a:graphicData uri="http://schemas.openxmlformats.org/drawingml/2006/table">
            <a:tbl>
              <a:tblPr firstRow="1" firstCol="1" bandRow="1"/>
              <a:tblGrid>
                <a:gridCol w="1538660">
                  <a:extLst>
                    <a:ext uri="{9D8B030D-6E8A-4147-A177-3AD203B41FA5}">
                      <a16:colId xmlns:a16="http://schemas.microsoft.com/office/drawing/2014/main" val="4124440093"/>
                    </a:ext>
                  </a:extLst>
                </a:gridCol>
                <a:gridCol w="1062084">
                  <a:extLst>
                    <a:ext uri="{9D8B030D-6E8A-4147-A177-3AD203B41FA5}">
                      <a16:colId xmlns:a16="http://schemas.microsoft.com/office/drawing/2014/main" val="2914783293"/>
                    </a:ext>
                  </a:extLst>
                </a:gridCol>
                <a:gridCol w="910114">
                  <a:extLst>
                    <a:ext uri="{9D8B030D-6E8A-4147-A177-3AD203B41FA5}">
                      <a16:colId xmlns:a16="http://schemas.microsoft.com/office/drawing/2014/main" val="1876256384"/>
                    </a:ext>
                  </a:extLst>
                </a:gridCol>
                <a:gridCol w="1134345">
                  <a:extLst>
                    <a:ext uri="{9D8B030D-6E8A-4147-A177-3AD203B41FA5}">
                      <a16:colId xmlns:a16="http://schemas.microsoft.com/office/drawing/2014/main" val="519412056"/>
                    </a:ext>
                  </a:extLst>
                </a:gridCol>
                <a:gridCol w="1138337">
                  <a:extLst>
                    <a:ext uri="{9D8B030D-6E8A-4147-A177-3AD203B41FA5}">
                      <a16:colId xmlns:a16="http://schemas.microsoft.com/office/drawing/2014/main" val="1081809005"/>
                    </a:ext>
                  </a:extLst>
                </a:gridCol>
              </a:tblGrid>
              <a:tr h="795121">
                <a:tc>
                  <a:txBody>
                    <a:bodyPr/>
                    <a:lstStyle/>
                    <a:p>
                      <a:pPr marL="0" marR="0">
                        <a:spcBef>
                          <a:spcPts val="0"/>
                        </a:spcBef>
                        <a:spcAft>
                          <a:spcPts val="0"/>
                        </a:spcAft>
                      </a:pPr>
                      <a:endParaRPr lang="en-US" sz="800" dirty="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800" dirty="0">
                        <a:effectLst/>
                        <a:latin typeface="Calibri" panose="020F0502020204030204" pitchFamily="34" charset="0"/>
                        <a:ea typeface="Calibri" panose="020F0502020204030204" pitchFamily="34" charset="0"/>
                      </a:endParaRPr>
                    </a:p>
                  </a:txBody>
                  <a:tcPr marL="51435" marR="51435"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gn="l">
                        <a:spcBef>
                          <a:spcPts val="0"/>
                        </a:spcBef>
                        <a:spcAft>
                          <a:spcPts val="0"/>
                        </a:spcAft>
                      </a:pPr>
                      <a:endParaRPr lang="en-US" sz="800" dirty="0">
                        <a:effectLst/>
                        <a:latin typeface="Calibri" panose="020F0502020204030204" pitchFamily="34" charset="0"/>
                        <a:ea typeface="Calibri" panose="020F0502020204030204" pitchFamily="34" charset="0"/>
                      </a:endParaRPr>
                    </a:p>
                  </a:txBody>
                  <a:tcPr marL="51435" marR="51435" marT="0" marB="0" anchor="b">
                    <a:lnL>
                      <a:noFill/>
                    </a:lnL>
                    <a:lnR w="19050" cap="flat" cmpd="sng" algn="ctr">
                      <a:no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txBody>
                  <a:tcPr marL="68580" marR="68580" marT="0" marB="0" anchor="b">
                    <a:lnL w="190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800" dirty="0">
                        <a:effectLst/>
                        <a:latin typeface="Calibri" panose="020F0502020204030204" pitchFamily="34" charset="0"/>
                        <a:ea typeface="Calibri" panose="020F0502020204030204" pitchFamily="34" charset="0"/>
                      </a:endParaRPr>
                    </a:p>
                  </a:txBody>
                  <a:tcPr marL="51435" marR="5143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112428"/>
                  </a:ext>
                </a:extLst>
              </a:tr>
              <a:tr h="186356">
                <a:tc>
                  <a:txBody>
                    <a:bodyPr/>
                    <a:lstStyle/>
                    <a:p>
                      <a:pPr marL="0" marR="0">
                        <a:spcBef>
                          <a:spcPts val="0"/>
                        </a:spcBef>
                        <a:spcAft>
                          <a:spcPts val="0"/>
                        </a:spcAft>
                      </a:pPr>
                      <a:r>
                        <a:rPr lang="en-US" sz="800">
                          <a:effectLst/>
                          <a:latin typeface="MS Sans Serif"/>
                          <a:ea typeface="Calibri" panose="020F0502020204030204" pitchFamily="34" charset="0"/>
                        </a:rPr>
                        <a:t> </a:t>
                      </a:r>
                      <a:endParaRPr lang="en-US" sz="80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800">
                        <a:effectLst/>
                        <a:latin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en-US" sz="800" dirty="0">
                        <a:effectLst/>
                        <a:latin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800">
                        <a:effectLst/>
                        <a:latin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800">
                          <a:effectLst/>
                          <a:latin typeface="MS Sans Serif"/>
                          <a:ea typeface="Calibri" panose="020F0502020204030204" pitchFamily="34" charset="0"/>
                        </a:rPr>
                        <a:t> </a:t>
                      </a:r>
                      <a:endParaRPr lang="en-US" sz="800">
                        <a:effectLst/>
                        <a:latin typeface="Calibri" panose="020F0502020204030204" pitchFamily="34" charset="0"/>
                        <a:ea typeface="Calibri" panose="020F0502020204030204" pitchFamily="34" charset="0"/>
                      </a:endParaRPr>
                    </a:p>
                  </a:txBody>
                  <a:tcPr marL="51435" marR="51435"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8496021"/>
                  </a:ext>
                </a:extLst>
              </a:tr>
              <a:tr h="227771">
                <a:tc>
                  <a:txBody>
                    <a:bodyPr/>
                    <a:lstStyle/>
                    <a:p>
                      <a:pPr marL="0" marR="0" algn="ctr">
                        <a:spcBef>
                          <a:spcPts val="0"/>
                        </a:spcBef>
                        <a:spcAft>
                          <a:spcPts val="0"/>
                        </a:spcAft>
                      </a:pPr>
                      <a:r>
                        <a:rPr lang="en-US" sz="1400" b="1" dirty="0">
                          <a:effectLst/>
                          <a:latin typeface="MS Sans Serif"/>
                          <a:ea typeface="Calibri" panose="020F0502020204030204" pitchFamily="34" charset="0"/>
                        </a:rPr>
                        <a:t>GMD NAME</a:t>
                      </a:r>
                      <a:endParaRPr lang="en-US" sz="1400" dirty="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MS Sans Serif"/>
                          <a:ea typeface="Calibri" panose="020F0502020204030204" pitchFamily="34" charset="0"/>
                        </a:rPr>
                        <a:t>LAND</a:t>
                      </a:r>
                      <a:endParaRPr lang="en-US" sz="14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400" b="1" dirty="0">
                          <a:effectLst/>
                          <a:latin typeface="MS Sans Serif"/>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1400" b="1" dirty="0">
                          <a:effectLst/>
                          <a:latin typeface="MS Sans Serif"/>
                          <a:ea typeface="Calibri" panose="020F0502020204030204" pitchFamily="34" charset="0"/>
                        </a:rPr>
                        <a:t>WATER</a:t>
                      </a:r>
                      <a:endParaRPr lang="en-US" sz="14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20654869"/>
                  </a:ext>
                </a:extLst>
              </a:tr>
              <a:tr h="397561">
                <a:tc>
                  <a:txBody>
                    <a:bodyPr/>
                    <a:lstStyle/>
                    <a:p>
                      <a:pPr marL="0" marR="0" algn="ctr">
                        <a:spcBef>
                          <a:spcPts val="0"/>
                        </a:spcBef>
                        <a:spcAft>
                          <a:spcPts val="0"/>
                        </a:spcAft>
                      </a:pPr>
                      <a:endParaRPr lang="en-US" sz="800" dirty="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800" dirty="0">
                          <a:effectLst/>
                          <a:latin typeface="MS Sans Serif"/>
                          <a:ea typeface="Calibri" panose="020F0502020204030204" pitchFamily="34" charset="0"/>
                        </a:rPr>
                        <a:t> </a:t>
                      </a:r>
                      <a:endParaRPr lang="en-US" sz="8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900" b="1">
                          <a:effectLst/>
                          <a:latin typeface="MS Sans Serif"/>
                          <a:ea typeface="Calibri" panose="020F0502020204030204" pitchFamily="34" charset="0"/>
                        </a:rPr>
                        <a:t>ASSESSMENT</a:t>
                      </a:r>
                      <a:endParaRPr lang="en-US" sz="8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800" b="1" dirty="0">
                          <a:effectLst/>
                          <a:latin typeface="MS Sans Serif"/>
                          <a:ea typeface="Calibri" panose="020F0502020204030204" pitchFamily="34" charset="0"/>
                        </a:rPr>
                        <a:t> </a:t>
                      </a:r>
                      <a:endParaRPr lang="en-US" sz="8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900" b="1" dirty="0">
                          <a:effectLst/>
                          <a:latin typeface="MS Sans Serif"/>
                          <a:ea typeface="Calibri" panose="020F0502020204030204" pitchFamily="34" charset="0"/>
                        </a:rPr>
                        <a:t>ASSESSMENT</a:t>
                      </a:r>
                      <a:endParaRPr lang="en-US" sz="8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52919315"/>
                  </a:ext>
                </a:extLst>
              </a:tr>
              <a:tr h="238121">
                <a:tc>
                  <a:txBody>
                    <a:bodyPr/>
                    <a:lstStyle/>
                    <a:p>
                      <a:pPr marL="0" marR="0" algn="ctr">
                        <a:spcBef>
                          <a:spcPts val="0"/>
                        </a:spcBef>
                        <a:spcAft>
                          <a:spcPts val="0"/>
                        </a:spcAft>
                      </a:pPr>
                      <a:endParaRPr lang="en-US" sz="800" dirty="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600">
                          <a:effectLst/>
                          <a:latin typeface="MS Sans Serif"/>
                          <a:ea typeface="Calibri" panose="020F0502020204030204" pitchFamily="34" charset="0"/>
                        </a:rPr>
                        <a:t> </a:t>
                      </a:r>
                      <a:endParaRPr lang="en-US" sz="8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900" b="1">
                          <a:effectLst/>
                          <a:latin typeface="MS Sans Serif"/>
                          <a:ea typeface="Calibri" panose="020F0502020204030204" pitchFamily="34" charset="0"/>
                        </a:rPr>
                        <a:t>CHARGE</a:t>
                      </a:r>
                      <a:endParaRPr lang="en-US" sz="8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effectLst/>
                          <a:latin typeface="MS Sans Serif"/>
                          <a:ea typeface="Calibri" panose="020F0502020204030204" pitchFamily="34" charset="0"/>
                        </a:rPr>
                        <a:t> </a:t>
                      </a:r>
                      <a:endParaRPr lang="en-US" sz="8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ctr">
                        <a:spcBef>
                          <a:spcPts val="0"/>
                        </a:spcBef>
                        <a:spcAft>
                          <a:spcPts val="0"/>
                        </a:spcAft>
                      </a:pPr>
                      <a:r>
                        <a:rPr lang="en-US" sz="900" b="1">
                          <a:effectLst/>
                          <a:latin typeface="MS Sans Serif"/>
                          <a:ea typeface="Calibri" panose="020F0502020204030204" pitchFamily="34" charset="0"/>
                        </a:rPr>
                        <a:t>CHARGE</a:t>
                      </a:r>
                      <a:endParaRPr lang="en-US" sz="8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1319375"/>
                  </a:ext>
                </a:extLst>
              </a:tr>
              <a:tr h="196709">
                <a:tc>
                  <a:txBody>
                    <a:bodyPr/>
                    <a:lstStyle/>
                    <a:p>
                      <a:pPr marL="0" marR="0">
                        <a:spcBef>
                          <a:spcPts val="0"/>
                        </a:spcBef>
                        <a:spcAft>
                          <a:spcPts val="0"/>
                        </a:spcAft>
                      </a:pPr>
                      <a:r>
                        <a:rPr lang="en-US" sz="800">
                          <a:effectLst/>
                          <a:latin typeface="MS Sans Serif"/>
                          <a:ea typeface="Calibri" panose="020F0502020204030204" pitchFamily="34" charset="0"/>
                        </a:rPr>
                        <a:t> </a:t>
                      </a:r>
                      <a:endParaRPr lang="en-US" sz="80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600">
                          <a:effectLst/>
                          <a:latin typeface="MS Sans Serif"/>
                          <a:ea typeface="Calibri" panose="020F0502020204030204" pitchFamily="34" charset="0"/>
                        </a:rPr>
                        <a:t> </a:t>
                      </a:r>
                      <a:endParaRPr lang="en-US" sz="8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spcBef>
                          <a:spcPts val="0"/>
                        </a:spcBef>
                        <a:spcAft>
                          <a:spcPts val="0"/>
                        </a:spcAft>
                      </a:pPr>
                      <a:r>
                        <a:rPr lang="en-US" sz="800">
                          <a:effectLst/>
                          <a:latin typeface="MS Sans Serif"/>
                          <a:ea typeface="Calibri" panose="020F0502020204030204" pitchFamily="34" charset="0"/>
                        </a:rPr>
                        <a:t> </a:t>
                      </a:r>
                      <a:endParaRPr lang="en-US" sz="8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800" b="1">
                          <a:effectLst/>
                          <a:latin typeface="MS Sans Serif"/>
                          <a:ea typeface="Calibri" panose="020F0502020204030204" pitchFamily="34" charset="0"/>
                        </a:rPr>
                        <a:t> </a:t>
                      </a:r>
                      <a:endParaRPr lang="en-US" sz="8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MS Sans Serif"/>
                          <a:ea typeface="Calibri" panose="020F0502020204030204" pitchFamily="34" charset="0"/>
                        </a:rPr>
                        <a:t> </a:t>
                      </a:r>
                      <a:endParaRPr lang="en-US" sz="8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46728547"/>
                  </a:ext>
                </a:extLst>
              </a:tr>
              <a:tr h="196709">
                <a:tc>
                  <a:txBody>
                    <a:bodyPr/>
                    <a:lstStyle/>
                    <a:p>
                      <a:pPr marL="0" marR="0">
                        <a:spcBef>
                          <a:spcPts val="0"/>
                        </a:spcBef>
                        <a:spcAft>
                          <a:spcPts val="0"/>
                        </a:spcAft>
                      </a:pPr>
                      <a:r>
                        <a:rPr lang="en-US" sz="1100" b="1" dirty="0">
                          <a:effectLst/>
                          <a:latin typeface="MS Sans Serif"/>
                          <a:ea typeface="Calibri" panose="020F0502020204030204" pitchFamily="34" charset="0"/>
                        </a:rPr>
                        <a:t>Western KS GMD1</a:t>
                      </a:r>
                      <a:endParaRPr lang="en-US" sz="1100" dirty="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effectLst/>
                          <a:latin typeface="MS Sans Serif"/>
                          <a:ea typeface="Calibri" panose="020F0502020204030204" pitchFamily="34" charset="0"/>
                        </a:rPr>
                        <a:t>$0.05</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dirty="0">
                          <a:effectLst/>
                          <a:latin typeface="MS Sans Serif"/>
                          <a:ea typeface="Calibri" panose="020F0502020204030204" pitchFamily="34" charset="0"/>
                        </a:rPr>
                        <a:t>$0.60</a:t>
                      </a:r>
                      <a:endParaRPr lang="en-US" sz="11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4009653"/>
                  </a:ext>
                </a:extLst>
              </a:tr>
              <a:tr h="196709">
                <a:tc>
                  <a:txBody>
                    <a:bodyPr/>
                    <a:lstStyle/>
                    <a:p>
                      <a:pPr marL="0" marR="0">
                        <a:spcBef>
                          <a:spcPts val="0"/>
                        </a:spcBef>
                        <a:spcAft>
                          <a:spcPts val="0"/>
                        </a:spcAft>
                      </a:pPr>
                      <a:r>
                        <a:rPr lang="en-US" sz="1100" dirty="0">
                          <a:effectLst/>
                          <a:latin typeface="MS Sans Serif"/>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1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63078754"/>
                  </a:ext>
                </a:extLst>
              </a:tr>
              <a:tr h="196709">
                <a:tc>
                  <a:txBody>
                    <a:bodyPr/>
                    <a:lstStyle/>
                    <a:p>
                      <a:pPr marL="0" marR="0">
                        <a:spcBef>
                          <a:spcPts val="0"/>
                        </a:spcBef>
                        <a:spcAft>
                          <a:spcPts val="0"/>
                        </a:spcAft>
                      </a:pPr>
                      <a:r>
                        <a:rPr lang="en-US" sz="1100" b="1" dirty="0">
                          <a:effectLst/>
                          <a:latin typeface="MS Sans Serif"/>
                          <a:ea typeface="Calibri" panose="020F0502020204030204" pitchFamily="34" charset="0"/>
                        </a:rPr>
                        <a:t>Equus Beds GMD2</a:t>
                      </a:r>
                      <a:endParaRPr lang="en-US" sz="1100" dirty="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effectLst/>
                          <a:latin typeface="MS Sans Serif"/>
                          <a:ea typeface="Calibri" panose="020F0502020204030204" pitchFamily="34" charset="0"/>
                        </a:rPr>
                        <a:t>$0.05</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effectLst/>
                          <a:latin typeface="MS Sans Serif"/>
                          <a:ea typeface="Calibri" panose="020F0502020204030204" pitchFamily="34" charset="0"/>
                        </a:rPr>
                        <a:t>$1.50</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430835"/>
                  </a:ext>
                </a:extLst>
              </a:tr>
              <a:tr h="196709">
                <a:tc>
                  <a:txBody>
                    <a:bodyPr/>
                    <a:lstStyle/>
                    <a:p>
                      <a:pPr marL="0" marR="0">
                        <a:spcBef>
                          <a:spcPts val="0"/>
                        </a:spcBef>
                        <a:spcAft>
                          <a:spcPts val="0"/>
                        </a:spcAft>
                      </a:pPr>
                      <a:r>
                        <a:rPr lang="en-US" sz="1100" b="1" dirty="0">
                          <a:effectLst/>
                          <a:latin typeface="MS Sans Serif"/>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1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15850893"/>
                  </a:ext>
                </a:extLst>
              </a:tr>
              <a:tr h="196709">
                <a:tc>
                  <a:txBody>
                    <a:bodyPr/>
                    <a:lstStyle/>
                    <a:p>
                      <a:pPr marL="0" marR="0">
                        <a:spcBef>
                          <a:spcPts val="0"/>
                        </a:spcBef>
                        <a:spcAft>
                          <a:spcPts val="0"/>
                        </a:spcAft>
                      </a:pPr>
                      <a:r>
                        <a:rPr lang="en-US" sz="1100" b="1" dirty="0">
                          <a:solidFill>
                            <a:srgbClr val="000000"/>
                          </a:solidFill>
                          <a:effectLst/>
                          <a:latin typeface="MS Sans Serif"/>
                          <a:ea typeface="Calibri" panose="020F0502020204030204" pitchFamily="34" charset="0"/>
                        </a:rPr>
                        <a:t>Southwest KS GMD3</a:t>
                      </a:r>
                      <a:endParaRPr lang="en-US" sz="1100" dirty="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1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solidFill>
                            <a:srgbClr val="000000"/>
                          </a:solidFill>
                          <a:effectLst/>
                          <a:latin typeface="MS Sans Serif"/>
                          <a:ea typeface="Calibri" panose="020F0502020204030204" pitchFamily="34" charset="0"/>
                        </a:rPr>
                        <a:t>$0.05</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marL="0" marR="0">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solidFill>
                            <a:srgbClr val="000000"/>
                          </a:solidFill>
                          <a:effectLst/>
                          <a:latin typeface="MS Sans Serif"/>
                          <a:ea typeface="Calibri" panose="020F0502020204030204" pitchFamily="34" charset="0"/>
                        </a:rPr>
                        <a:t>$0.16</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38929040"/>
                  </a:ext>
                </a:extLst>
              </a:tr>
              <a:tr h="196709">
                <a:tc>
                  <a:txBody>
                    <a:bodyPr/>
                    <a:lstStyle/>
                    <a:p>
                      <a:pPr marL="0" marR="0">
                        <a:spcBef>
                          <a:spcPts val="0"/>
                        </a:spcBef>
                        <a:spcAft>
                          <a:spcPts val="0"/>
                        </a:spcAft>
                      </a:pPr>
                      <a:r>
                        <a:rPr lang="en-US" sz="1100" dirty="0">
                          <a:effectLst/>
                          <a:latin typeface="MS Sans Serif"/>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100" dirty="0">
                          <a:effectLst/>
                          <a:latin typeface="MS Sans Serif"/>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spcBef>
                          <a:spcPts val="0"/>
                        </a:spcBef>
                        <a:spcAft>
                          <a:spcPts val="0"/>
                        </a:spcAft>
                      </a:pPr>
                      <a:r>
                        <a:rPr lang="en-US" sz="11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spcBef>
                          <a:spcPts val="0"/>
                        </a:spcBef>
                        <a:spcAft>
                          <a:spcPts val="0"/>
                        </a:spcAft>
                      </a:pPr>
                      <a:r>
                        <a:rPr lang="en-US" sz="11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45950289"/>
                  </a:ext>
                </a:extLst>
              </a:tr>
              <a:tr h="196709">
                <a:tc>
                  <a:txBody>
                    <a:bodyPr/>
                    <a:lstStyle/>
                    <a:p>
                      <a:pPr marL="0" marR="0">
                        <a:spcBef>
                          <a:spcPts val="0"/>
                        </a:spcBef>
                        <a:spcAft>
                          <a:spcPts val="0"/>
                        </a:spcAft>
                      </a:pPr>
                      <a:r>
                        <a:rPr lang="en-US" sz="1100" b="1">
                          <a:effectLst/>
                          <a:latin typeface="MS Sans Serif"/>
                          <a:ea typeface="Calibri" panose="020F0502020204030204" pitchFamily="34" charset="0"/>
                        </a:rPr>
                        <a:t>Northwest KS GMD4</a:t>
                      </a:r>
                      <a:endParaRPr lang="en-US" sz="110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S Sans Serif"/>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effectLst/>
                          <a:latin typeface="MS Sans Serif"/>
                          <a:ea typeface="Calibri" panose="020F0502020204030204" pitchFamily="34" charset="0"/>
                        </a:rPr>
                        <a:t>$0.05</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effectLst/>
                          <a:latin typeface="MS Sans Serif"/>
                          <a:ea typeface="Calibri" panose="020F0502020204030204" pitchFamily="34" charset="0"/>
                        </a:rPr>
                        <a:t>$0.349</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70694"/>
                  </a:ext>
                </a:extLst>
              </a:tr>
              <a:tr h="196709">
                <a:tc>
                  <a:txBody>
                    <a:bodyPr/>
                    <a:lstStyle/>
                    <a:p>
                      <a:pPr marL="0" marR="0">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100" dirty="0">
                          <a:effectLst/>
                          <a:latin typeface="MS Sans Serif"/>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US" sz="1100">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marL="0" marR="0" algn="r">
                        <a:spcBef>
                          <a:spcPts val="0"/>
                        </a:spcBef>
                        <a:spcAft>
                          <a:spcPts val="0"/>
                        </a:spcAft>
                      </a:pPr>
                      <a:r>
                        <a:rPr lang="en-US" sz="1100" b="1">
                          <a:effectLst/>
                          <a:latin typeface="MS Sans Serif"/>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13767523"/>
                  </a:ext>
                </a:extLst>
              </a:tr>
              <a:tr h="196709">
                <a:tc>
                  <a:txBody>
                    <a:bodyPr/>
                    <a:lstStyle/>
                    <a:p>
                      <a:pPr marL="0" marR="0">
                        <a:spcBef>
                          <a:spcPts val="0"/>
                        </a:spcBef>
                        <a:spcAft>
                          <a:spcPts val="0"/>
                        </a:spcAft>
                      </a:pPr>
                      <a:r>
                        <a:rPr lang="en-US" sz="1100" b="1" dirty="0">
                          <a:effectLst/>
                          <a:latin typeface="MS Sans Serif"/>
                          <a:ea typeface="Calibri" panose="020F0502020204030204" pitchFamily="34" charset="0"/>
                        </a:rPr>
                        <a:t>Big Bend GMD 5</a:t>
                      </a:r>
                      <a:endParaRPr lang="en-US" sz="1100" dirty="0">
                        <a:effectLst/>
                        <a:latin typeface="Calibri" panose="020F0502020204030204" pitchFamily="34" charset="0"/>
                        <a:ea typeface="Calibri" panose="020F0502020204030204" pitchFamily="34" charset="0"/>
                      </a:endParaRPr>
                    </a:p>
                  </a:txBody>
                  <a:tcPr marL="51435" marR="51435"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S Sans Serif"/>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b="1" dirty="0">
                          <a:effectLst/>
                          <a:latin typeface="MS Sans Serif"/>
                          <a:ea typeface="Calibri" panose="020F0502020204030204" pitchFamily="34" charset="0"/>
                        </a:rPr>
                        <a:t>$0.05</a:t>
                      </a:r>
                      <a:endParaRPr lang="en-US" sz="11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MS Sans Serif"/>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100" b="1" dirty="0">
                          <a:effectLst/>
                          <a:latin typeface="MS Sans Serif"/>
                          <a:ea typeface="Calibri" panose="020F0502020204030204" pitchFamily="34" charset="0"/>
                        </a:rPr>
                        <a:t>$2.00</a:t>
                      </a:r>
                      <a:endParaRPr lang="en-US" sz="1100" dirty="0">
                        <a:effectLst/>
                        <a:latin typeface="Calibri" panose="020F0502020204030204" pitchFamily="34" charset="0"/>
                        <a:ea typeface="Calibri" panose="020F0502020204030204" pitchFamily="34" charset="0"/>
                      </a:endParaRPr>
                    </a:p>
                  </a:txBody>
                  <a:tcPr marL="51435" marR="51435" marT="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6777450"/>
                  </a:ext>
                </a:extLst>
              </a:tr>
            </a:tbl>
          </a:graphicData>
        </a:graphic>
      </p:graphicFrame>
      <p:sp>
        <p:nvSpPr>
          <p:cNvPr id="2" name="Title 1">
            <a:extLst>
              <a:ext uri="{FF2B5EF4-FFF2-40B4-BE49-F238E27FC236}">
                <a16:creationId xmlns:a16="http://schemas.microsoft.com/office/drawing/2014/main" id="{34BF89CB-195E-4A1A-B1BD-5F8DBB40BFD0}"/>
              </a:ext>
            </a:extLst>
          </p:cNvPr>
          <p:cNvSpPr>
            <a:spLocks noGrp="1"/>
          </p:cNvSpPr>
          <p:nvPr>
            <p:ph type="title"/>
          </p:nvPr>
        </p:nvSpPr>
        <p:spPr>
          <a:xfrm>
            <a:off x="1212490" y="682027"/>
            <a:ext cx="6286500" cy="994172"/>
          </a:xfrm>
        </p:spPr>
        <p:txBody>
          <a:bodyPr>
            <a:normAutofit/>
          </a:bodyPr>
          <a:lstStyle/>
          <a:p>
            <a:pPr algn="ctr"/>
            <a:r>
              <a:rPr lang="en-US" sz="2400" b="1" dirty="0"/>
              <a:t>Comparison - Land and Water Charges</a:t>
            </a:r>
          </a:p>
        </p:txBody>
      </p:sp>
      <p:pic>
        <p:nvPicPr>
          <p:cNvPr id="5" name="Picture 4">
            <a:extLst>
              <a:ext uri="{FF2B5EF4-FFF2-40B4-BE49-F238E27FC236}">
                <a16:creationId xmlns:a16="http://schemas.microsoft.com/office/drawing/2014/main" id="{C25D87E0-7AE3-48BD-AA37-1EA26CFFFBDB}"/>
              </a:ext>
            </a:extLst>
          </p:cNvPr>
          <p:cNvPicPr>
            <a:picLocks noChangeAspect="1"/>
          </p:cNvPicPr>
          <p:nvPr/>
        </p:nvPicPr>
        <p:blipFill>
          <a:blip r:embed="rId2"/>
          <a:stretch>
            <a:fillRect/>
          </a:stretch>
        </p:blipFill>
        <p:spPr>
          <a:xfrm>
            <a:off x="8236920" y="4659862"/>
            <a:ext cx="704149" cy="370364"/>
          </a:xfrm>
          <a:prstGeom prst="rect">
            <a:avLst/>
          </a:prstGeom>
        </p:spPr>
      </p:pic>
      <p:sp>
        <p:nvSpPr>
          <p:cNvPr id="6" name="TextBox 5">
            <a:extLst>
              <a:ext uri="{FF2B5EF4-FFF2-40B4-BE49-F238E27FC236}">
                <a16:creationId xmlns:a16="http://schemas.microsoft.com/office/drawing/2014/main" id="{DE9D3FC9-BBE6-45A5-9BD2-6D8F0FB6EA73}"/>
              </a:ext>
            </a:extLst>
          </p:cNvPr>
          <p:cNvSpPr txBox="1"/>
          <p:nvPr/>
        </p:nvSpPr>
        <p:spPr>
          <a:xfrm>
            <a:off x="1707097" y="4695003"/>
            <a:ext cx="5657850" cy="300082"/>
          </a:xfrm>
          <a:prstGeom prst="rect">
            <a:avLst/>
          </a:prstGeom>
          <a:noFill/>
        </p:spPr>
        <p:txBody>
          <a:bodyPr wrap="square" rtlCol="0">
            <a:spAutoFit/>
          </a:bodyPr>
          <a:lstStyle/>
          <a:p>
            <a:r>
              <a:rPr lang="en-US" sz="1350" dirty="0"/>
              <a:t>GMD3 - User Fee Proposed to stay at $0.16 per acre foot for 2024 budget </a:t>
            </a:r>
          </a:p>
        </p:txBody>
      </p:sp>
      <p:sp>
        <p:nvSpPr>
          <p:cNvPr id="7" name="TextBox 6">
            <a:extLst>
              <a:ext uri="{FF2B5EF4-FFF2-40B4-BE49-F238E27FC236}">
                <a16:creationId xmlns:a16="http://schemas.microsoft.com/office/drawing/2014/main" id="{B3FA591D-F3F6-4947-B1FD-ED13987AE72F}"/>
              </a:ext>
            </a:extLst>
          </p:cNvPr>
          <p:cNvSpPr txBox="1"/>
          <p:nvPr/>
        </p:nvSpPr>
        <p:spPr>
          <a:xfrm>
            <a:off x="6251755" y="2069406"/>
            <a:ext cx="1033121" cy="553998"/>
          </a:xfrm>
          <a:prstGeom prst="rect">
            <a:avLst/>
          </a:prstGeom>
          <a:solidFill>
            <a:srgbClr val="FFD49B"/>
          </a:solidFill>
        </p:spPr>
        <p:txBody>
          <a:bodyPr wrap="square" rtlCol="0">
            <a:spAutoFit/>
          </a:bodyPr>
          <a:lstStyle/>
          <a:p>
            <a:pPr algn="ctr"/>
            <a:r>
              <a:rPr lang="en-US" sz="1200" b="1" dirty="0"/>
              <a:t>USER FEE</a:t>
            </a:r>
          </a:p>
          <a:p>
            <a:pPr algn="ctr"/>
            <a:r>
              <a:rPr lang="en-US" sz="1200" b="1" dirty="0"/>
              <a:t>Per AF </a:t>
            </a:r>
          </a:p>
          <a:p>
            <a:pPr algn="ctr"/>
            <a:endParaRPr lang="en-US" sz="600" b="1" dirty="0"/>
          </a:p>
        </p:txBody>
      </p:sp>
    </p:spTree>
    <p:extLst>
      <p:ext uri="{BB962C8B-B14F-4D97-AF65-F5344CB8AC3E}">
        <p14:creationId xmlns:p14="http://schemas.microsoft.com/office/powerpoint/2010/main" val="2050339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05412-03DF-4F0A-8367-93D75259437C}"/>
              </a:ext>
            </a:extLst>
          </p:cNvPr>
          <p:cNvSpPr>
            <a:spLocks noGrp="1"/>
          </p:cNvSpPr>
          <p:nvPr>
            <p:ph type="title"/>
          </p:nvPr>
        </p:nvSpPr>
        <p:spPr>
          <a:xfrm>
            <a:off x="1614488" y="238973"/>
            <a:ext cx="5915025" cy="994172"/>
          </a:xfrm>
        </p:spPr>
        <p:txBody>
          <a:bodyPr/>
          <a:lstStyle/>
          <a:p>
            <a:pPr algn="ctr"/>
            <a:r>
              <a:rPr lang="en-US" sz="3038"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Calibri" panose="020F0502020204030204"/>
              </a:rPr>
              <a:t>2022 GMD3 Program Activities</a:t>
            </a:r>
            <a:endParaRPr lang="en-US" dirty="0"/>
          </a:p>
        </p:txBody>
      </p:sp>
      <p:pic>
        <p:nvPicPr>
          <p:cNvPr id="9" name="Content Placeholder 8">
            <a:extLst>
              <a:ext uri="{FF2B5EF4-FFF2-40B4-BE49-F238E27FC236}">
                <a16:creationId xmlns:a16="http://schemas.microsoft.com/office/drawing/2014/main" id="{E06BC616-93F0-4ACF-B9D0-18FF49D4CB55}"/>
              </a:ext>
            </a:extLst>
          </p:cNvPr>
          <p:cNvPicPr>
            <a:picLocks noGrp="1" noChangeAspect="1"/>
          </p:cNvPicPr>
          <p:nvPr>
            <p:ph idx="1"/>
          </p:nvPr>
        </p:nvPicPr>
        <p:blipFill rotWithShape="1">
          <a:blip r:embed="rId3"/>
          <a:srcRect l="18596" r="18596" b="4432"/>
          <a:stretch/>
        </p:blipFill>
        <p:spPr>
          <a:xfrm>
            <a:off x="4629148" y="1046136"/>
            <a:ext cx="3624051" cy="4008179"/>
          </a:xfrm>
        </p:spPr>
      </p:pic>
      <p:sp>
        <p:nvSpPr>
          <p:cNvPr id="14" name="TextBox 13">
            <a:extLst>
              <a:ext uri="{FF2B5EF4-FFF2-40B4-BE49-F238E27FC236}">
                <a16:creationId xmlns:a16="http://schemas.microsoft.com/office/drawing/2014/main" id="{3EC8D2AB-A256-4B15-8908-0EB3835FC2DA}"/>
              </a:ext>
            </a:extLst>
          </p:cNvPr>
          <p:cNvSpPr txBox="1"/>
          <p:nvPr/>
        </p:nvSpPr>
        <p:spPr>
          <a:xfrm>
            <a:off x="4572001" y="1096567"/>
            <a:ext cx="3314699" cy="369332"/>
          </a:xfrm>
          <a:prstGeom prst="rect">
            <a:avLst/>
          </a:prstGeom>
          <a:solidFill>
            <a:schemeClr val="bg1"/>
          </a:solidFill>
        </p:spPr>
        <p:txBody>
          <a:bodyPr wrap="square" rtlCol="0">
            <a:spAutoFit/>
          </a:bodyPr>
          <a:lstStyle/>
          <a:p>
            <a:r>
              <a:rPr lang="en-US" dirty="0"/>
              <a:t>6 Full-time Staff in Program Areas</a:t>
            </a:r>
          </a:p>
        </p:txBody>
      </p:sp>
      <p:sp>
        <p:nvSpPr>
          <p:cNvPr id="17" name="TextBox 16">
            <a:extLst>
              <a:ext uri="{FF2B5EF4-FFF2-40B4-BE49-F238E27FC236}">
                <a16:creationId xmlns:a16="http://schemas.microsoft.com/office/drawing/2014/main" id="{2B092C81-6DB4-4227-AFBF-A4AAF7EEE172}"/>
              </a:ext>
            </a:extLst>
          </p:cNvPr>
          <p:cNvSpPr txBox="1"/>
          <p:nvPr/>
        </p:nvSpPr>
        <p:spPr>
          <a:xfrm>
            <a:off x="645126" y="1047105"/>
            <a:ext cx="3985961" cy="646331"/>
          </a:xfrm>
          <a:prstGeom prst="rect">
            <a:avLst/>
          </a:prstGeom>
          <a:solidFill>
            <a:schemeClr val="bg1"/>
          </a:solidFill>
        </p:spPr>
        <p:txBody>
          <a:bodyPr wrap="square" rtlCol="0">
            <a:spAutoFit/>
          </a:bodyPr>
          <a:lstStyle/>
          <a:p>
            <a:pPr algn="ctr"/>
            <a:r>
              <a:rPr lang="en-US" dirty="0"/>
              <a:t>Expenditure by Source –</a:t>
            </a:r>
          </a:p>
          <a:p>
            <a:pPr algn="ctr"/>
            <a:r>
              <a:rPr lang="en-US" dirty="0"/>
              <a:t>General Fund</a:t>
            </a:r>
          </a:p>
        </p:txBody>
      </p:sp>
      <p:pic>
        <p:nvPicPr>
          <p:cNvPr id="18" name="Picture 17">
            <a:extLst>
              <a:ext uri="{FF2B5EF4-FFF2-40B4-BE49-F238E27FC236}">
                <a16:creationId xmlns:a16="http://schemas.microsoft.com/office/drawing/2014/main" id="{511913B3-7AEF-4AE3-8A44-BC4BCF19CF05}"/>
              </a:ext>
            </a:extLst>
          </p:cNvPr>
          <p:cNvPicPr>
            <a:picLocks noChangeAspect="1"/>
          </p:cNvPicPr>
          <p:nvPr/>
        </p:nvPicPr>
        <p:blipFill>
          <a:blip r:embed="rId4"/>
          <a:stretch>
            <a:fillRect/>
          </a:stretch>
        </p:blipFill>
        <p:spPr>
          <a:xfrm>
            <a:off x="6790635" y="3648448"/>
            <a:ext cx="356802" cy="231839"/>
          </a:xfrm>
          <a:prstGeom prst="rect">
            <a:avLst/>
          </a:prstGeom>
        </p:spPr>
      </p:pic>
      <p:pic>
        <p:nvPicPr>
          <p:cNvPr id="19" name="Picture 18">
            <a:extLst>
              <a:ext uri="{FF2B5EF4-FFF2-40B4-BE49-F238E27FC236}">
                <a16:creationId xmlns:a16="http://schemas.microsoft.com/office/drawing/2014/main" id="{CB0FAB3F-1117-4FA9-81EA-22947FA36FA8}"/>
              </a:ext>
            </a:extLst>
          </p:cNvPr>
          <p:cNvPicPr>
            <a:picLocks noChangeAspect="1"/>
          </p:cNvPicPr>
          <p:nvPr/>
        </p:nvPicPr>
        <p:blipFill>
          <a:blip r:embed="rId5"/>
          <a:stretch>
            <a:fillRect/>
          </a:stretch>
        </p:blipFill>
        <p:spPr>
          <a:xfrm>
            <a:off x="5988157" y="4097364"/>
            <a:ext cx="260782" cy="257801"/>
          </a:xfrm>
          <a:prstGeom prst="rect">
            <a:avLst/>
          </a:prstGeom>
        </p:spPr>
      </p:pic>
      <p:pic>
        <p:nvPicPr>
          <p:cNvPr id="20" name="Picture 19">
            <a:extLst>
              <a:ext uri="{FF2B5EF4-FFF2-40B4-BE49-F238E27FC236}">
                <a16:creationId xmlns:a16="http://schemas.microsoft.com/office/drawing/2014/main" id="{1E595326-D9FD-41AA-A232-FEA6B223351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6167" y="3628423"/>
            <a:ext cx="168706" cy="223072"/>
          </a:xfrm>
          <a:prstGeom prst="rect">
            <a:avLst/>
          </a:prstGeom>
          <a:noFill/>
        </p:spPr>
      </p:pic>
      <p:pic>
        <p:nvPicPr>
          <p:cNvPr id="21" name="Picture 20">
            <a:extLst>
              <a:ext uri="{FF2B5EF4-FFF2-40B4-BE49-F238E27FC236}">
                <a16:creationId xmlns:a16="http://schemas.microsoft.com/office/drawing/2014/main" id="{86977F58-D5F1-4DC6-8551-C8203FAC959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1945" y="3250782"/>
            <a:ext cx="225856" cy="198179"/>
          </a:xfrm>
          <a:prstGeom prst="rect">
            <a:avLst/>
          </a:prstGeom>
          <a:noFill/>
        </p:spPr>
      </p:pic>
      <p:pic>
        <p:nvPicPr>
          <p:cNvPr id="22" name="Picture 21">
            <a:extLst>
              <a:ext uri="{FF2B5EF4-FFF2-40B4-BE49-F238E27FC236}">
                <a16:creationId xmlns:a16="http://schemas.microsoft.com/office/drawing/2014/main" id="{0BDCF1C8-B57D-444C-9EBF-455C3B18441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1342" y="2834880"/>
            <a:ext cx="231456" cy="222610"/>
          </a:xfrm>
          <a:prstGeom prst="rect">
            <a:avLst/>
          </a:prstGeom>
          <a:noFill/>
        </p:spPr>
      </p:pic>
      <p:pic>
        <p:nvPicPr>
          <p:cNvPr id="23" name="Picture 22">
            <a:extLst>
              <a:ext uri="{FF2B5EF4-FFF2-40B4-BE49-F238E27FC236}">
                <a16:creationId xmlns:a16="http://schemas.microsoft.com/office/drawing/2014/main" id="{8549C807-90B0-4C64-A899-322BBDF0C080}"/>
              </a:ext>
            </a:extLst>
          </p:cNvPr>
          <p:cNvPicPr>
            <a:picLocks noChangeAspect="1"/>
          </p:cNvPicPr>
          <p:nvPr/>
        </p:nvPicPr>
        <p:blipFill>
          <a:blip r:embed="rId9"/>
          <a:stretch>
            <a:fillRect/>
          </a:stretch>
        </p:blipFill>
        <p:spPr>
          <a:xfrm>
            <a:off x="6033385" y="2261807"/>
            <a:ext cx="228600" cy="373758"/>
          </a:xfrm>
          <a:prstGeom prst="rect">
            <a:avLst/>
          </a:prstGeom>
        </p:spPr>
      </p:pic>
      <p:pic>
        <p:nvPicPr>
          <p:cNvPr id="24" name="Picture 23">
            <a:extLst>
              <a:ext uri="{FF2B5EF4-FFF2-40B4-BE49-F238E27FC236}">
                <a16:creationId xmlns:a16="http://schemas.microsoft.com/office/drawing/2014/main" id="{798F2E99-76C0-4132-9FEA-726FBBA3C4DF}"/>
              </a:ext>
            </a:extLst>
          </p:cNvPr>
          <p:cNvPicPr>
            <a:picLocks noChangeAspect="1"/>
          </p:cNvPicPr>
          <p:nvPr/>
        </p:nvPicPr>
        <p:blipFill>
          <a:blip r:embed="rId10"/>
          <a:stretch>
            <a:fillRect/>
          </a:stretch>
        </p:blipFill>
        <p:spPr>
          <a:xfrm>
            <a:off x="6969036" y="2622797"/>
            <a:ext cx="424167" cy="424167"/>
          </a:xfrm>
          <a:prstGeom prst="rect">
            <a:avLst/>
          </a:prstGeom>
        </p:spPr>
      </p:pic>
      <p:pic>
        <p:nvPicPr>
          <p:cNvPr id="3" name="Picture 2">
            <a:extLst>
              <a:ext uri="{FF2B5EF4-FFF2-40B4-BE49-F238E27FC236}">
                <a16:creationId xmlns:a16="http://schemas.microsoft.com/office/drawing/2014/main" id="{4C5FBA02-FA1E-4F6D-A1AB-1180299E1A46}"/>
              </a:ext>
            </a:extLst>
          </p:cNvPr>
          <p:cNvPicPr>
            <a:picLocks noChangeAspect="1"/>
          </p:cNvPicPr>
          <p:nvPr/>
        </p:nvPicPr>
        <p:blipFill>
          <a:blip r:embed="rId11"/>
          <a:stretch>
            <a:fillRect/>
          </a:stretch>
        </p:blipFill>
        <p:spPr>
          <a:xfrm>
            <a:off x="8236920" y="4683951"/>
            <a:ext cx="704149" cy="370364"/>
          </a:xfrm>
          <a:prstGeom prst="rect">
            <a:avLst/>
          </a:prstGeom>
        </p:spPr>
      </p:pic>
      <p:pic>
        <p:nvPicPr>
          <p:cNvPr id="5" name="Picture 4">
            <a:extLst>
              <a:ext uri="{FF2B5EF4-FFF2-40B4-BE49-F238E27FC236}">
                <a16:creationId xmlns:a16="http://schemas.microsoft.com/office/drawing/2014/main" id="{99CA0ADE-9025-A8CC-7A6B-3433A70B5C7D}"/>
              </a:ext>
            </a:extLst>
          </p:cNvPr>
          <p:cNvPicPr>
            <a:picLocks noChangeAspect="1"/>
          </p:cNvPicPr>
          <p:nvPr/>
        </p:nvPicPr>
        <p:blipFill rotWithShape="1">
          <a:blip r:embed="rId12"/>
          <a:srcRect l="20559"/>
          <a:stretch/>
        </p:blipFill>
        <p:spPr>
          <a:xfrm>
            <a:off x="645127" y="1821742"/>
            <a:ext cx="4059584" cy="3264431"/>
          </a:xfrm>
          <a:prstGeom prst="rect">
            <a:avLst/>
          </a:prstGeom>
        </p:spPr>
      </p:pic>
      <p:pic>
        <p:nvPicPr>
          <p:cNvPr id="7" name="Picture 6">
            <a:extLst>
              <a:ext uri="{FF2B5EF4-FFF2-40B4-BE49-F238E27FC236}">
                <a16:creationId xmlns:a16="http://schemas.microsoft.com/office/drawing/2014/main" id="{FDDA1791-88A5-3701-95C6-F0D7358A3436}"/>
              </a:ext>
            </a:extLst>
          </p:cNvPr>
          <p:cNvPicPr>
            <a:picLocks noChangeAspect="1"/>
          </p:cNvPicPr>
          <p:nvPr/>
        </p:nvPicPr>
        <p:blipFill>
          <a:blip r:embed="rId13"/>
          <a:stretch>
            <a:fillRect/>
          </a:stretch>
        </p:blipFill>
        <p:spPr>
          <a:xfrm>
            <a:off x="3525327" y="2097932"/>
            <a:ext cx="972274" cy="490478"/>
          </a:xfrm>
          <a:prstGeom prst="rect">
            <a:avLst/>
          </a:prstGeom>
        </p:spPr>
      </p:pic>
      <p:pic>
        <p:nvPicPr>
          <p:cNvPr id="10" name="Picture 9">
            <a:extLst>
              <a:ext uri="{FF2B5EF4-FFF2-40B4-BE49-F238E27FC236}">
                <a16:creationId xmlns:a16="http://schemas.microsoft.com/office/drawing/2014/main" id="{4CDB7E54-05E8-E721-9A8B-FAEA7EB7F0E3}"/>
              </a:ext>
            </a:extLst>
          </p:cNvPr>
          <p:cNvPicPr>
            <a:picLocks noChangeAspect="1"/>
          </p:cNvPicPr>
          <p:nvPr/>
        </p:nvPicPr>
        <p:blipFill>
          <a:blip r:embed="rId14"/>
          <a:stretch>
            <a:fillRect/>
          </a:stretch>
        </p:blipFill>
        <p:spPr>
          <a:xfrm>
            <a:off x="645126" y="2011505"/>
            <a:ext cx="404155" cy="332588"/>
          </a:xfrm>
          <a:prstGeom prst="rect">
            <a:avLst/>
          </a:prstGeom>
        </p:spPr>
      </p:pic>
      <p:pic>
        <p:nvPicPr>
          <p:cNvPr id="12" name="Picture 11">
            <a:extLst>
              <a:ext uri="{FF2B5EF4-FFF2-40B4-BE49-F238E27FC236}">
                <a16:creationId xmlns:a16="http://schemas.microsoft.com/office/drawing/2014/main" id="{35BDA79D-B243-90DB-B315-AFD986A7E334}"/>
              </a:ext>
            </a:extLst>
          </p:cNvPr>
          <p:cNvPicPr>
            <a:picLocks noChangeAspect="1"/>
          </p:cNvPicPr>
          <p:nvPr/>
        </p:nvPicPr>
        <p:blipFill>
          <a:blip r:embed="rId14"/>
          <a:stretch>
            <a:fillRect/>
          </a:stretch>
        </p:blipFill>
        <p:spPr>
          <a:xfrm>
            <a:off x="1196246" y="1670352"/>
            <a:ext cx="3432904" cy="175833"/>
          </a:xfrm>
          <a:prstGeom prst="rect">
            <a:avLst/>
          </a:prstGeom>
        </p:spPr>
      </p:pic>
      <p:cxnSp>
        <p:nvCxnSpPr>
          <p:cNvPr id="16" name="Straight Arrow Connector 15">
            <a:extLst>
              <a:ext uri="{FF2B5EF4-FFF2-40B4-BE49-F238E27FC236}">
                <a16:creationId xmlns:a16="http://schemas.microsoft.com/office/drawing/2014/main" id="{9652E9F4-0998-D307-BACE-1C7EF13E3740}"/>
              </a:ext>
            </a:extLst>
          </p:cNvPr>
          <p:cNvCxnSpPr>
            <a:cxnSpLocks/>
          </p:cNvCxnSpPr>
          <p:nvPr/>
        </p:nvCxnSpPr>
        <p:spPr>
          <a:xfrm flipV="1">
            <a:off x="4057650" y="1503121"/>
            <a:ext cx="685800" cy="65317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4B3C812-73A8-8901-6DC4-B5A1D9B98B67}"/>
              </a:ext>
            </a:extLst>
          </p:cNvPr>
          <p:cNvCxnSpPr>
            <a:cxnSpLocks/>
          </p:cNvCxnSpPr>
          <p:nvPr/>
        </p:nvCxnSpPr>
        <p:spPr>
          <a:xfrm flipV="1">
            <a:off x="3349330" y="2478484"/>
            <a:ext cx="369143" cy="3690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5FA1CEE-9ADA-F685-005A-73D20A4F9581}"/>
              </a:ext>
            </a:extLst>
          </p:cNvPr>
          <p:cNvPicPr>
            <a:picLocks noChangeAspect="1"/>
          </p:cNvPicPr>
          <p:nvPr/>
        </p:nvPicPr>
        <p:blipFill>
          <a:blip r:embed="rId14"/>
          <a:stretch>
            <a:fillRect/>
          </a:stretch>
        </p:blipFill>
        <p:spPr>
          <a:xfrm>
            <a:off x="643189" y="1655448"/>
            <a:ext cx="614112" cy="332588"/>
          </a:xfrm>
          <a:prstGeom prst="rect">
            <a:avLst/>
          </a:prstGeom>
        </p:spPr>
      </p:pic>
    </p:spTree>
    <p:extLst>
      <p:ext uri="{BB962C8B-B14F-4D97-AF65-F5344CB8AC3E}">
        <p14:creationId xmlns:p14="http://schemas.microsoft.com/office/powerpoint/2010/main" val="2871340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7C30-3E2B-4D0F-B106-172256557497}"/>
              </a:ext>
            </a:extLst>
          </p:cNvPr>
          <p:cNvSpPr>
            <a:spLocks noGrp="1"/>
          </p:cNvSpPr>
          <p:nvPr>
            <p:ph type="title"/>
          </p:nvPr>
        </p:nvSpPr>
        <p:spPr/>
        <p:txBody>
          <a:bodyPr>
            <a:normAutofit fontScale="90000"/>
          </a:bodyPr>
          <a:lstStyle/>
          <a:p>
            <a:r>
              <a:rPr lang="en-US"/>
              <a:t>GMD3 Mission </a:t>
            </a:r>
            <a:r>
              <a:rPr lang="en-US" dirty="0"/>
              <a:t>Statement</a:t>
            </a:r>
            <a:br>
              <a:rPr lang="en-US" dirty="0"/>
            </a:br>
            <a:endParaRPr lang="en-US" dirty="0"/>
          </a:p>
        </p:txBody>
      </p:sp>
      <p:sp>
        <p:nvSpPr>
          <p:cNvPr id="3" name="Content Placeholder 2">
            <a:extLst>
              <a:ext uri="{FF2B5EF4-FFF2-40B4-BE49-F238E27FC236}">
                <a16:creationId xmlns:a16="http://schemas.microsoft.com/office/drawing/2014/main" id="{2A3A3847-E93A-4EF4-A1D5-B806CB6D6F72}"/>
              </a:ext>
            </a:extLst>
          </p:cNvPr>
          <p:cNvSpPr>
            <a:spLocks noGrp="1"/>
          </p:cNvSpPr>
          <p:nvPr>
            <p:ph idx="1"/>
          </p:nvPr>
        </p:nvSpPr>
        <p:spPr>
          <a:xfrm>
            <a:off x="2586836" y="891995"/>
            <a:ext cx="6260904" cy="3817625"/>
          </a:xfrm>
        </p:spPr>
        <p:txBody>
          <a:bodyPr>
            <a:normAutofit fontScale="92500" lnSpcReduction="20000"/>
          </a:bodyPr>
          <a:lstStyle/>
          <a:p>
            <a:endParaRPr lang="en-US" dirty="0"/>
          </a:p>
          <a:p>
            <a:r>
              <a:rPr lang="en-US" dirty="0"/>
              <a:t>Act on a shared commitment to conserve and develop the water supply of the District to grow the social, economic and natural resources well-being for current and future generations in the public interest.</a:t>
            </a:r>
          </a:p>
          <a:p>
            <a:endParaRPr lang="en-US" dirty="0"/>
          </a:p>
          <a:p>
            <a:r>
              <a:rPr lang="en-US" dirty="0"/>
              <a:t>Next up - 2023 Financial Report and 2024 draft budget</a:t>
            </a:r>
          </a:p>
          <a:p>
            <a:endParaRPr lang="en-US" dirty="0"/>
          </a:p>
        </p:txBody>
      </p:sp>
      <p:pic>
        <p:nvPicPr>
          <p:cNvPr id="4" name="Picture 3">
            <a:extLst>
              <a:ext uri="{FF2B5EF4-FFF2-40B4-BE49-F238E27FC236}">
                <a16:creationId xmlns:a16="http://schemas.microsoft.com/office/drawing/2014/main" id="{00A48559-702A-411D-8E4E-0DD053C9D5F3}"/>
              </a:ext>
            </a:extLst>
          </p:cNvPr>
          <p:cNvPicPr>
            <a:picLocks noChangeAspect="1"/>
          </p:cNvPicPr>
          <p:nvPr/>
        </p:nvPicPr>
        <p:blipFill>
          <a:blip r:embed="rId2"/>
          <a:stretch>
            <a:fillRect/>
          </a:stretch>
        </p:blipFill>
        <p:spPr>
          <a:xfrm>
            <a:off x="7778806" y="4483882"/>
            <a:ext cx="1274466" cy="609527"/>
          </a:xfrm>
          <a:prstGeom prst="rect">
            <a:avLst/>
          </a:prstGeom>
        </p:spPr>
      </p:pic>
    </p:spTree>
    <p:extLst>
      <p:ext uri="{BB962C8B-B14F-4D97-AF65-F5344CB8AC3E}">
        <p14:creationId xmlns:p14="http://schemas.microsoft.com/office/powerpoint/2010/main" val="4237475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85DE-2D8D-6888-8250-A14702637DD5}"/>
              </a:ext>
            </a:extLst>
          </p:cNvPr>
          <p:cNvSpPr>
            <a:spLocks noGrp="1"/>
          </p:cNvSpPr>
          <p:nvPr>
            <p:ph type="title"/>
          </p:nvPr>
        </p:nvSpPr>
        <p:spPr/>
        <p:txBody>
          <a:bodyPr>
            <a:normAutofit fontScale="90000"/>
          </a:bodyPr>
          <a:lstStyle/>
          <a:p>
            <a:r>
              <a:rPr lang="en-US" dirty="0"/>
              <a:t>EXPLANATION: </a:t>
            </a:r>
            <a:br>
              <a:rPr lang="en-US" dirty="0"/>
            </a:br>
            <a:endParaRPr lang="en-US" dirty="0"/>
          </a:p>
        </p:txBody>
      </p:sp>
      <p:sp>
        <p:nvSpPr>
          <p:cNvPr id="3" name="Content Placeholder 2">
            <a:extLst>
              <a:ext uri="{FF2B5EF4-FFF2-40B4-BE49-F238E27FC236}">
                <a16:creationId xmlns:a16="http://schemas.microsoft.com/office/drawing/2014/main" id="{495BA4C8-C6C9-42A2-7A64-14FA34CFF4EE}"/>
              </a:ext>
            </a:extLst>
          </p:cNvPr>
          <p:cNvSpPr>
            <a:spLocks noGrp="1"/>
          </p:cNvSpPr>
          <p:nvPr>
            <p:ph idx="1"/>
          </p:nvPr>
        </p:nvSpPr>
        <p:spPr/>
        <p:txBody>
          <a:bodyPr>
            <a:normAutofit fontScale="70000" lnSpcReduction="20000"/>
          </a:bodyPr>
          <a:lstStyle/>
          <a:p>
            <a:r>
              <a:rPr lang="en-US" dirty="0"/>
              <a:t>UPDATED AND REVISED BYLAWS YEAR 2023</a:t>
            </a:r>
          </a:p>
          <a:p>
            <a:endParaRPr lang="en-US" dirty="0"/>
          </a:p>
          <a:p>
            <a:r>
              <a:rPr lang="en-US" dirty="0"/>
              <a:t>WHY HAVE BYLAWS?</a:t>
            </a:r>
          </a:p>
          <a:p>
            <a:endParaRPr lang="en-US" dirty="0"/>
          </a:p>
          <a:p>
            <a:r>
              <a:rPr lang="en-US" dirty="0"/>
              <a:t>ANSWER:  The GMD Act provides very little guidance about governance, beyond basic rules for identifying qualified voters, requiring a governing board and requiring annual meetings to elect board members.  In other words, the GMD Act sets the baseline for what structures are required for governance but does not address how the governance structures are to be established and function.</a:t>
            </a:r>
          </a:p>
          <a:p>
            <a:endParaRPr lang="en-US" dirty="0"/>
          </a:p>
        </p:txBody>
      </p:sp>
    </p:spTree>
    <p:extLst>
      <p:ext uri="{BB962C8B-B14F-4D97-AF65-F5344CB8AC3E}">
        <p14:creationId xmlns:p14="http://schemas.microsoft.com/office/powerpoint/2010/main" val="1705943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5F95-485C-B88C-D2A8-A676B218303C}"/>
              </a:ext>
            </a:extLst>
          </p:cNvPr>
          <p:cNvSpPr>
            <a:spLocks noGrp="1"/>
          </p:cNvSpPr>
          <p:nvPr>
            <p:ph type="title"/>
          </p:nvPr>
        </p:nvSpPr>
        <p:spPr/>
        <p:txBody>
          <a:bodyPr>
            <a:normAutofit fontScale="90000"/>
          </a:bodyPr>
          <a:lstStyle/>
          <a:p>
            <a:r>
              <a:rPr lang="en-US" sz="3100" dirty="0"/>
              <a:t>WHY CHANGE THE EXISTING BYLAWS?</a:t>
            </a:r>
            <a:br>
              <a:rPr lang="en-US" dirty="0"/>
            </a:br>
            <a:endParaRPr lang="en-US" dirty="0"/>
          </a:p>
        </p:txBody>
      </p:sp>
      <p:sp>
        <p:nvSpPr>
          <p:cNvPr id="3" name="Content Placeholder 2">
            <a:extLst>
              <a:ext uri="{FF2B5EF4-FFF2-40B4-BE49-F238E27FC236}">
                <a16:creationId xmlns:a16="http://schemas.microsoft.com/office/drawing/2014/main" id="{56230572-4421-09CC-0A15-782D12A8A7D7}"/>
              </a:ext>
            </a:extLst>
          </p:cNvPr>
          <p:cNvSpPr>
            <a:spLocks noGrp="1"/>
          </p:cNvSpPr>
          <p:nvPr>
            <p:ph idx="1"/>
          </p:nvPr>
        </p:nvSpPr>
        <p:spPr>
          <a:xfrm>
            <a:off x="2586836" y="891995"/>
            <a:ext cx="6413610" cy="4123035"/>
          </a:xfrm>
        </p:spPr>
        <p:txBody>
          <a:bodyPr>
            <a:normAutofit fontScale="62500" lnSpcReduction="20000"/>
          </a:bodyPr>
          <a:lstStyle/>
          <a:p>
            <a:endParaRPr lang="en-US" dirty="0"/>
          </a:p>
          <a:p>
            <a:r>
              <a:rPr lang="en-US" dirty="0"/>
              <a:t>ANSWER: To provide clearer guidance, predictable and consistent rules for:</a:t>
            </a:r>
          </a:p>
          <a:p>
            <a:r>
              <a:rPr lang="en-US" dirty="0"/>
              <a:t>1.	Identifying and nominating potential board members;</a:t>
            </a:r>
          </a:p>
          <a:p>
            <a:r>
              <a:rPr lang="en-US" dirty="0"/>
              <a:t>2.	Clarifying who is qualified to serve on the board to 	represent each of several diverse classes of members;</a:t>
            </a:r>
          </a:p>
          <a:p>
            <a:r>
              <a:rPr lang="en-US" dirty="0"/>
              <a:t>3.	Identifying individuals who may speak for eligible voters 	that are not human beings;</a:t>
            </a:r>
          </a:p>
          <a:p>
            <a:r>
              <a:rPr lang="en-US" dirty="0"/>
              <a:t>4.	Identifying board member conflicts of interest;</a:t>
            </a:r>
          </a:p>
          <a:p>
            <a:r>
              <a:rPr lang="en-US" dirty="0"/>
              <a:t>5.	The election and duties of officers;</a:t>
            </a:r>
          </a:p>
          <a:p>
            <a:r>
              <a:rPr lang="en-US" dirty="0"/>
              <a:t>6.	The establishment committees of the board and their 	function;</a:t>
            </a:r>
          </a:p>
          <a:p>
            <a:r>
              <a:rPr lang="en-US" dirty="0"/>
              <a:t>7.	The employment, duties and responsibilities of </a:t>
            </a:r>
            <a:r>
              <a:rPr lang="en-US"/>
              <a:t>an 	executive </a:t>
            </a:r>
            <a:r>
              <a:rPr lang="en-US" dirty="0"/>
              <a:t>director;  and,</a:t>
            </a:r>
          </a:p>
          <a:p>
            <a:r>
              <a:rPr lang="en-US" dirty="0"/>
              <a:t>8.	Conducting regular, special and emergency meetings.</a:t>
            </a:r>
          </a:p>
          <a:p>
            <a:endParaRPr lang="en-US" dirty="0"/>
          </a:p>
        </p:txBody>
      </p:sp>
    </p:spTree>
    <p:extLst>
      <p:ext uri="{BB962C8B-B14F-4D97-AF65-F5344CB8AC3E}">
        <p14:creationId xmlns:p14="http://schemas.microsoft.com/office/powerpoint/2010/main" val="2075844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1CEF0-6A69-435C-A178-10DD3B24E9C2}"/>
              </a:ext>
            </a:extLst>
          </p:cNvPr>
          <p:cNvSpPr>
            <a:spLocks noGrp="1"/>
          </p:cNvSpPr>
          <p:nvPr>
            <p:ph type="title"/>
          </p:nvPr>
        </p:nvSpPr>
        <p:spPr>
          <a:xfrm>
            <a:off x="457200" y="438364"/>
            <a:ext cx="8229600" cy="857250"/>
          </a:xfrm>
        </p:spPr>
        <p:txBody>
          <a:bodyPr/>
          <a:lstStyle/>
          <a:p>
            <a:pPr algn="l"/>
            <a:r>
              <a:rPr lang="en-US" dirty="0"/>
              <a:t>GMD3 Staff</a:t>
            </a:r>
          </a:p>
        </p:txBody>
      </p:sp>
      <p:pic>
        <p:nvPicPr>
          <p:cNvPr id="5" name="Content Placeholder 4">
            <a:extLst>
              <a:ext uri="{FF2B5EF4-FFF2-40B4-BE49-F238E27FC236}">
                <a16:creationId xmlns:a16="http://schemas.microsoft.com/office/drawing/2014/main" id="{E0CD67F2-4CD0-4742-A824-87E8269A35CE}"/>
              </a:ext>
            </a:extLst>
          </p:cNvPr>
          <p:cNvPicPr>
            <a:picLocks noGrp="1" noChangeAspect="1"/>
          </p:cNvPicPr>
          <p:nvPr>
            <p:ph sz="half" idx="1"/>
          </p:nvPr>
        </p:nvPicPr>
        <p:blipFill>
          <a:blip r:embed="rId2"/>
          <a:stretch>
            <a:fillRect/>
          </a:stretch>
        </p:blipFill>
        <p:spPr>
          <a:xfrm>
            <a:off x="601670" y="1200151"/>
            <a:ext cx="2550859" cy="3394075"/>
          </a:xfrm>
          <a:prstGeom prst="rect">
            <a:avLst/>
          </a:prstGeom>
        </p:spPr>
      </p:pic>
      <p:sp>
        <p:nvSpPr>
          <p:cNvPr id="4" name="Content Placeholder 3">
            <a:extLst>
              <a:ext uri="{FF2B5EF4-FFF2-40B4-BE49-F238E27FC236}">
                <a16:creationId xmlns:a16="http://schemas.microsoft.com/office/drawing/2014/main" id="{3E247934-030C-48C8-A011-969ED0397623}"/>
              </a:ext>
            </a:extLst>
          </p:cNvPr>
          <p:cNvSpPr>
            <a:spLocks noGrp="1"/>
          </p:cNvSpPr>
          <p:nvPr>
            <p:ph sz="half" idx="2"/>
          </p:nvPr>
        </p:nvSpPr>
        <p:spPr>
          <a:xfrm>
            <a:off x="3152528" y="1200151"/>
            <a:ext cx="5084392" cy="3394472"/>
          </a:xfrm>
        </p:spPr>
        <p:txBody>
          <a:bodyPr>
            <a:normAutofit lnSpcReduction="10000"/>
          </a:bodyPr>
          <a:lstStyle/>
          <a:p>
            <a:r>
              <a:rPr lang="en-US" dirty="0"/>
              <a:t>Brandi Sneath, 9 years</a:t>
            </a:r>
          </a:p>
          <a:p>
            <a:r>
              <a:rPr lang="en-US" dirty="0"/>
              <a:t>Office Administration</a:t>
            </a:r>
          </a:p>
          <a:p>
            <a:pPr lvl="1"/>
            <a:r>
              <a:rPr lang="en-US" dirty="0"/>
              <a:t>Receives your call</a:t>
            </a:r>
          </a:p>
          <a:p>
            <a:pPr lvl="1"/>
            <a:r>
              <a:rPr lang="en-US" dirty="0"/>
              <a:t>Office and member support</a:t>
            </a:r>
          </a:p>
          <a:p>
            <a:pPr lvl="1"/>
            <a:r>
              <a:rPr lang="en-US" dirty="0"/>
              <a:t>Ledger and records</a:t>
            </a:r>
          </a:p>
          <a:p>
            <a:pPr lvl="1"/>
            <a:r>
              <a:rPr lang="en-US" dirty="0"/>
              <a:t>Communications</a:t>
            </a:r>
          </a:p>
          <a:p>
            <a:pPr lvl="1"/>
            <a:r>
              <a:rPr lang="en-US" dirty="0"/>
              <a:t>Web master</a:t>
            </a:r>
          </a:p>
          <a:p>
            <a:pPr lvl="1"/>
            <a:r>
              <a:rPr lang="en-US" dirty="0"/>
              <a:t>Perfect Audit Co-Manager</a:t>
            </a:r>
          </a:p>
          <a:p>
            <a:pPr lvl="1"/>
            <a:endParaRPr lang="en-US" dirty="0"/>
          </a:p>
        </p:txBody>
      </p:sp>
      <p:pic>
        <p:nvPicPr>
          <p:cNvPr id="6" name="Picture 5">
            <a:extLst>
              <a:ext uri="{FF2B5EF4-FFF2-40B4-BE49-F238E27FC236}">
                <a16:creationId xmlns:a16="http://schemas.microsoft.com/office/drawing/2014/main" id="{2286CE80-C2E7-43A3-A82C-A96243C5BF82}"/>
              </a:ext>
            </a:extLst>
          </p:cNvPr>
          <p:cNvPicPr>
            <a:picLocks noChangeAspect="1"/>
          </p:cNvPicPr>
          <p:nvPr/>
        </p:nvPicPr>
        <p:blipFill>
          <a:blip r:embed="rId3">
            <a:alphaModFix amt="12000"/>
          </a:blip>
          <a:stretch>
            <a:fillRect/>
          </a:stretch>
        </p:blipFill>
        <p:spPr>
          <a:xfrm>
            <a:off x="3152527" y="1204631"/>
            <a:ext cx="5847918" cy="3898612"/>
          </a:xfrm>
          <a:prstGeom prst="rect">
            <a:avLst/>
          </a:prstGeom>
        </p:spPr>
      </p:pic>
      <p:sp useBgFill="1">
        <p:nvSpPr>
          <p:cNvPr id="7" name="TextBox 6">
            <a:extLst>
              <a:ext uri="{FF2B5EF4-FFF2-40B4-BE49-F238E27FC236}">
                <a16:creationId xmlns:a16="http://schemas.microsoft.com/office/drawing/2014/main" id="{FD653A26-EA94-CF22-966E-23059E62ED80}"/>
              </a:ext>
            </a:extLst>
          </p:cNvPr>
          <p:cNvSpPr txBox="1"/>
          <p:nvPr/>
        </p:nvSpPr>
        <p:spPr>
          <a:xfrm>
            <a:off x="5717287" y="1167551"/>
            <a:ext cx="1679756" cy="523220"/>
          </a:xfrm>
          <a:prstGeom prst="rect">
            <a:avLst/>
          </a:prstGeom>
        </p:spPr>
        <p:txBody>
          <a:bodyPr wrap="square" rtlCol="0">
            <a:spAutoFit/>
          </a:bodyPr>
          <a:lstStyle/>
          <a:p>
            <a:r>
              <a:rPr kumimoji="0" lang="en-US" sz="2800" b="0" i="0" u="none" strike="noStrike" kern="1200" cap="none" spc="0" normalizeH="0" baseline="0" noProof="0" dirty="0">
                <a:ln>
                  <a:noFill/>
                </a:ln>
                <a:solidFill>
                  <a:prstClr val="black"/>
                </a:solidFill>
                <a:effectLst/>
                <a:uLnTx/>
                <a:uFillTx/>
                <a:latin typeface="Calibri"/>
                <a:ea typeface="+mn-ea"/>
                <a:cs typeface="+mn-cs"/>
              </a:rPr>
              <a:t>11 years</a:t>
            </a:r>
            <a:endParaRPr lang="en-US" dirty="0"/>
          </a:p>
        </p:txBody>
      </p:sp>
      <p:pic>
        <p:nvPicPr>
          <p:cNvPr id="10" name="Picture 9">
            <a:extLst>
              <a:ext uri="{FF2B5EF4-FFF2-40B4-BE49-F238E27FC236}">
                <a16:creationId xmlns:a16="http://schemas.microsoft.com/office/drawing/2014/main" id="{8254B3DB-8300-4173-CEF6-60790A862CF2}"/>
              </a:ext>
            </a:extLst>
          </p:cNvPr>
          <p:cNvPicPr>
            <a:picLocks noChangeAspect="1"/>
          </p:cNvPicPr>
          <p:nvPr/>
        </p:nvPicPr>
        <p:blipFill>
          <a:blip r:embed="rId4"/>
          <a:stretch>
            <a:fillRect/>
          </a:stretch>
        </p:blipFill>
        <p:spPr>
          <a:xfrm>
            <a:off x="7778805" y="4426781"/>
            <a:ext cx="1274466" cy="609527"/>
          </a:xfrm>
          <a:prstGeom prst="rect">
            <a:avLst/>
          </a:prstGeom>
        </p:spPr>
      </p:pic>
    </p:spTree>
    <p:extLst>
      <p:ext uri="{BB962C8B-B14F-4D97-AF65-F5344CB8AC3E}">
        <p14:creationId xmlns:p14="http://schemas.microsoft.com/office/powerpoint/2010/main" val="2713576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9FA60-4610-43E3-A655-1AD90E41116D}"/>
              </a:ext>
            </a:extLst>
          </p:cNvPr>
          <p:cNvSpPr>
            <a:spLocks noGrp="1"/>
          </p:cNvSpPr>
          <p:nvPr>
            <p:ph type="title"/>
          </p:nvPr>
        </p:nvSpPr>
        <p:spPr/>
        <p:txBody>
          <a:bodyPr/>
          <a:lstStyle/>
          <a:p>
            <a:pPr algn="l"/>
            <a:r>
              <a:rPr lang="en-US" dirty="0"/>
              <a:t>GMD3 Staff</a:t>
            </a:r>
          </a:p>
        </p:txBody>
      </p:sp>
      <p:pic>
        <p:nvPicPr>
          <p:cNvPr id="5" name="Content Placeholder 4">
            <a:extLst>
              <a:ext uri="{FF2B5EF4-FFF2-40B4-BE49-F238E27FC236}">
                <a16:creationId xmlns:a16="http://schemas.microsoft.com/office/drawing/2014/main" id="{9884575E-CA29-4DF9-8BFF-89D438939A48}"/>
              </a:ext>
            </a:extLst>
          </p:cNvPr>
          <p:cNvPicPr>
            <a:picLocks noGrp="1" noChangeAspect="1"/>
          </p:cNvPicPr>
          <p:nvPr>
            <p:ph sz="half" idx="1"/>
          </p:nvPr>
        </p:nvPicPr>
        <p:blipFill>
          <a:blip r:embed="rId2"/>
          <a:stretch>
            <a:fillRect/>
          </a:stretch>
        </p:blipFill>
        <p:spPr>
          <a:xfrm>
            <a:off x="660579" y="1220606"/>
            <a:ext cx="1655897" cy="3394075"/>
          </a:xfrm>
          <a:prstGeom prst="rect">
            <a:avLst/>
          </a:prstGeom>
        </p:spPr>
      </p:pic>
      <p:sp>
        <p:nvSpPr>
          <p:cNvPr id="4" name="Content Placeholder 3">
            <a:extLst>
              <a:ext uri="{FF2B5EF4-FFF2-40B4-BE49-F238E27FC236}">
                <a16:creationId xmlns:a16="http://schemas.microsoft.com/office/drawing/2014/main" id="{86C22EE8-831B-4357-9453-32553EFCA52E}"/>
              </a:ext>
            </a:extLst>
          </p:cNvPr>
          <p:cNvSpPr>
            <a:spLocks noGrp="1"/>
          </p:cNvSpPr>
          <p:nvPr>
            <p:ph sz="half" idx="2"/>
          </p:nvPr>
        </p:nvSpPr>
        <p:spPr>
          <a:xfrm>
            <a:off x="2316476" y="1220606"/>
            <a:ext cx="4186542" cy="3394472"/>
          </a:xfrm>
        </p:spPr>
        <p:txBody>
          <a:bodyPr>
            <a:normAutofit fontScale="92500"/>
          </a:bodyPr>
          <a:lstStyle/>
          <a:p>
            <a:r>
              <a:rPr lang="en-US" dirty="0"/>
              <a:t>Patty Stapleton, 16 yrs.</a:t>
            </a:r>
          </a:p>
          <a:p>
            <a:r>
              <a:rPr lang="en-US" dirty="0"/>
              <a:t>Office &amp; Event manager</a:t>
            </a:r>
          </a:p>
          <a:p>
            <a:pPr lvl="1"/>
            <a:r>
              <a:rPr lang="en-US" dirty="0"/>
              <a:t>Office operations</a:t>
            </a:r>
          </a:p>
          <a:p>
            <a:pPr lvl="1"/>
            <a:r>
              <a:rPr lang="en-US" dirty="0"/>
              <a:t>Board and advisory groups </a:t>
            </a:r>
          </a:p>
          <a:p>
            <a:pPr lvl="1"/>
            <a:r>
              <a:rPr lang="en-US" dirty="0"/>
              <a:t>Assessments</a:t>
            </a:r>
          </a:p>
          <a:p>
            <a:pPr lvl="1"/>
            <a:r>
              <a:rPr lang="en-US" dirty="0"/>
              <a:t>Banking and Insurance</a:t>
            </a:r>
          </a:p>
          <a:p>
            <a:pPr lvl="1"/>
            <a:r>
              <a:rPr lang="en-US" dirty="0"/>
              <a:t>Communications</a:t>
            </a:r>
          </a:p>
          <a:p>
            <a:pPr lvl="1"/>
            <a:r>
              <a:rPr lang="en-US" dirty="0"/>
              <a:t>Perfect Audit Co-Manager</a:t>
            </a:r>
          </a:p>
          <a:p>
            <a:pPr lvl="1"/>
            <a:endParaRPr lang="en-US" dirty="0"/>
          </a:p>
          <a:p>
            <a:pPr lvl="1"/>
            <a:endParaRPr lang="en-US" dirty="0"/>
          </a:p>
          <a:p>
            <a:pPr lvl="1"/>
            <a:endParaRPr lang="en-US" dirty="0"/>
          </a:p>
        </p:txBody>
      </p:sp>
      <p:pic>
        <p:nvPicPr>
          <p:cNvPr id="6" name="Picture 5">
            <a:extLst>
              <a:ext uri="{FF2B5EF4-FFF2-40B4-BE49-F238E27FC236}">
                <a16:creationId xmlns:a16="http://schemas.microsoft.com/office/drawing/2014/main" id="{03087275-A9B5-40D2-AB94-62DA68DD59F9}"/>
              </a:ext>
            </a:extLst>
          </p:cNvPr>
          <p:cNvPicPr>
            <a:picLocks noChangeAspect="1"/>
          </p:cNvPicPr>
          <p:nvPr/>
        </p:nvPicPr>
        <p:blipFill>
          <a:blip r:embed="rId3"/>
          <a:stretch>
            <a:fillRect/>
          </a:stretch>
        </p:blipFill>
        <p:spPr>
          <a:xfrm>
            <a:off x="6650961" y="1220606"/>
            <a:ext cx="1655897" cy="3425451"/>
          </a:xfrm>
          <a:prstGeom prst="rect">
            <a:avLst/>
          </a:prstGeom>
        </p:spPr>
      </p:pic>
      <p:pic>
        <p:nvPicPr>
          <p:cNvPr id="3" name="Picture 2">
            <a:extLst>
              <a:ext uri="{FF2B5EF4-FFF2-40B4-BE49-F238E27FC236}">
                <a16:creationId xmlns:a16="http://schemas.microsoft.com/office/drawing/2014/main" id="{D65110B5-BB5F-0484-5901-7225171EB52A}"/>
              </a:ext>
            </a:extLst>
          </p:cNvPr>
          <p:cNvPicPr>
            <a:picLocks noChangeAspect="1"/>
          </p:cNvPicPr>
          <p:nvPr/>
        </p:nvPicPr>
        <p:blipFill>
          <a:blip r:embed="rId4"/>
          <a:stretch>
            <a:fillRect/>
          </a:stretch>
        </p:blipFill>
        <p:spPr>
          <a:xfrm>
            <a:off x="7778805" y="4498670"/>
            <a:ext cx="1274466" cy="609527"/>
          </a:xfrm>
          <a:prstGeom prst="rect">
            <a:avLst/>
          </a:prstGeom>
        </p:spPr>
      </p:pic>
    </p:spTree>
    <p:extLst>
      <p:ext uri="{BB962C8B-B14F-4D97-AF65-F5344CB8AC3E}">
        <p14:creationId xmlns:p14="http://schemas.microsoft.com/office/powerpoint/2010/main" val="3997006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F3AB26-5C17-4B2F-B84C-AB8D7AE6D2ED}"/>
              </a:ext>
            </a:extLst>
          </p:cNvPr>
          <p:cNvPicPr>
            <a:picLocks noChangeAspect="1"/>
          </p:cNvPicPr>
          <p:nvPr/>
        </p:nvPicPr>
        <p:blipFill>
          <a:blip r:embed="rId3">
            <a:alphaModFix amt="26000"/>
          </a:blip>
          <a:stretch>
            <a:fillRect/>
          </a:stretch>
        </p:blipFill>
        <p:spPr>
          <a:xfrm>
            <a:off x="3655770" y="985263"/>
            <a:ext cx="5449567" cy="4087175"/>
          </a:xfrm>
          <a:prstGeom prst="rect">
            <a:avLst/>
          </a:prstGeom>
        </p:spPr>
      </p:pic>
      <p:sp>
        <p:nvSpPr>
          <p:cNvPr id="2" name="Title 1">
            <a:extLst>
              <a:ext uri="{FF2B5EF4-FFF2-40B4-BE49-F238E27FC236}">
                <a16:creationId xmlns:a16="http://schemas.microsoft.com/office/drawing/2014/main" id="{9DE2184F-06F3-467A-95B2-EA382EC3CAE7}"/>
              </a:ext>
            </a:extLst>
          </p:cNvPr>
          <p:cNvSpPr>
            <a:spLocks noGrp="1"/>
          </p:cNvSpPr>
          <p:nvPr>
            <p:ph type="title"/>
          </p:nvPr>
        </p:nvSpPr>
        <p:spPr/>
        <p:txBody>
          <a:bodyPr/>
          <a:lstStyle/>
          <a:p>
            <a:pPr algn="l"/>
            <a:r>
              <a:rPr lang="en-US" dirty="0"/>
              <a:t>GMD3 Staff</a:t>
            </a:r>
          </a:p>
        </p:txBody>
      </p:sp>
      <p:sp>
        <p:nvSpPr>
          <p:cNvPr id="3" name="Content Placeholder 2">
            <a:extLst>
              <a:ext uri="{FF2B5EF4-FFF2-40B4-BE49-F238E27FC236}">
                <a16:creationId xmlns:a16="http://schemas.microsoft.com/office/drawing/2014/main" id="{E7BCAE86-E22F-4D4A-9F18-62C1EC2876B7}"/>
              </a:ext>
            </a:extLst>
          </p:cNvPr>
          <p:cNvSpPr>
            <a:spLocks noGrp="1"/>
          </p:cNvSpPr>
          <p:nvPr>
            <p:ph sz="half" idx="1"/>
          </p:nvPr>
        </p:nvSpPr>
        <p:spPr/>
        <p:txBody>
          <a:bodyPr>
            <a:normAutofit fontScale="92500"/>
          </a:bodyPr>
          <a:lstStyle/>
          <a:p>
            <a:endParaRPr lang="en-US" dirty="0"/>
          </a:p>
        </p:txBody>
      </p:sp>
      <p:sp>
        <p:nvSpPr>
          <p:cNvPr id="4" name="Content Placeholder 3">
            <a:extLst>
              <a:ext uri="{FF2B5EF4-FFF2-40B4-BE49-F238E27FC236}">
                <a16:creationId xmlns:a16="http://schemas.microsoft.com/office/drawing/2014/main" id="{3B70804C-021A-4719-91BF-9D9C990BCCD5}"/>
              </a:ext>
            </a:extLst>
          </p:cNvPr>
          <p:cNvSpPr>
            <a:spLocks noGrp="1"/>
          </p:cNvSpPr>
          <p:nvPr>
            <p:ph sz="half" idx="2"/>
          </p:nvPr>
        </p:nvSpPr>
        <p:spPr>
          <a:xfrm>
            <a:off x="3655770" y="1152080"/>
            <a:ext cx="4420210" cy="3394472"/>
          </a:xfrm>
        </p:spPr>
        <p:txBody>
          <a:bodyPr>
            <a:normAutofit fontScale="92500"/>
          </a:bodyPr>
          <a:lstStyle/>
          <a:p>
            <a:r>
              <a:rPr lang="en-US" dirty="0"/>
              <a:t>Jason Norquest, 25 yrs.</a:t>
            </a:r>
          </a:p>
          <a:p>
            <a:r>
              <a:rPr lang="en-US" dirty="0"/>
              <a:t>Assistant manager</a:t>
            </a:r>
          </a:p>
          <a:p>
            <a:pPr lvl="1"/>
            <a:r>
              <a:rPr lang="en-US" dirty="0"/>
              <a:t>Ag Business</a:t>
            </a:r>
          </a:p>
          <a:p>
            <a:pPr lvl="1"/>
            <a:r>
              <a:rPr lang="en-US" dirty="0"/>
              <a:t>Water rights</a:t>
            </a:r>
          </a:p>
          <a:p>
            <a:pPr lvl="1"/>
            <a:r>
              <a:rPr lang="en-US" dirty="0"/>
              <a:t>State applications and reports</a:t>
            </a:r>
          </a:p>
          <a:p>
            <a:pPr lvl="1"/>
            <a:r>
              <a:rPr lang="en-US" dirty="0"/>
              <a:t>Policy development</a:t>
            </a:r>
          </a:p>
          <a:p>
            <a:pPr lvl="1"/>
            <a:r>
              <a:rPr lang="en-US" dirty="0"/>
              <a:t>Classroom instruction</a:t>
            </a:r>
          </a:p>
          <a:p>
            <a:pPr lvl="1"/>
            <a:r>
              <a:rPr lang="en-US" dirty="0"/>
              <a:t>Techno-geek </a:t>
            </a:r>
          </a:p>
        </p:txBody>
      </p:sp>
      <p:pic>
        <p:nvPicPr>
          <p:cNvPr id="5" name="Picture 4" descr="A group of people smiling for the camera&#10;&#10;Description automatically generated">
            <a:extLst>
              <a:ext uri="{FF2B5EF4-FFF2-40B4-BE49-F238E27FC236}">
                <a16:creationId xmlns:a16="http://schemas.microsoft.com/office/drawing/2014/main" id="{29481282-207D-45CE-9473-AC4592C46230}"/>
              </a:ext>
            </a:extLst>
          </p:cNvPr>
          <p:cNvPicPr>
            <a:picLocks noChangeAspect="1"/>
          </p:cNvPicPr>
          <p:nvPr/>
        </p:nvPicPr>
        <p:blipFill rotWithShape="1">
          <a:blip r:embed="rId4">
            <a:extLst>
              <a:ext uri="{28A0092B-C50C-407E-A947-70E740481C1C}">
                <a14:useLocalDpi xmlns:a14="http://schemas.microsoft.com/office/drawing/2010/main" val="0"/>
              </a:ext>
            </a:extLst>
          </a:blip>
          <a:srcRect l="14665" t="13315" r="49335" b="30173"/>
          <a:stretch/>
        </p:blipFill>
        <p:spPr>
          <a:xfrm>
            <a:off x="595020" y="1107306"/>
            <a:ext cx="3033770" cy="3580162"/>
          </a:xfrm>
          <a:prstGeom prst="rect">
            <a:avLst/>
          </a:prstGeom>
        </p:spPr>
      </p:pic>
      <p:pic>
        <p:nvPicPr>
          <p:cNvPr id="6" name="Picture 5">
            <a:extLst>
              <a:ext uri="{FF2B5EF4-FFF2-40B4-BE49-F238E27FC236}">
                <a16:creationId xmlns:a16="http://schemas.microsoft.com/office/drawing/2014/main" id="{2AD80FEF-25D0-B1D6-182A-7408959AB08F}"/>
              </a:ext>
            </a:extLst>
          </p:cNvPr>
          <p:cNvPicPr>
            <a:picLocks noChangeAspect="1"/>
          </p:cNvPicPr>
          <p:nvPr/>
        </p:nvPicPr>
        <p:blipFill>
          <a:blip r:embed="rId5"/>
          <a:stretch>
            <a:fillRect/>
          </a:stretch>
        </p:blipFill>
        <p:spPr>
          <a:xfrm>
            <a:off x="7781049" y="4421091"/>
            <a:ext cx="1274466" cy="609527"/>
          </a:xfrm>
          <a:prstGeom prst="rect">
            <a:avLst/>
          </a:prstGeom>
        </p:spPr>
      </p:pic>
    </p:spTree>
    <p:extLst>
      <p:ext uri="{BB962C8B-B14F-4D97-AF65-F5344CB8AC3E}">
        <p14:creationId xmlns:p14="http://schemas.microsoft.com/office/powerpoint/2010/main" val="3315274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317A7F-20D2-4046-9ECF-36056D062339}"/>
              </a:ext>
            </a:extLst>
          </p:cNvPr>
          <p:cNvPicPr/>
          <p:nvPr/>
        </p:nvPicPr>
        <p:blipFill rotWithShape="1">
          <a:blip r:embed="rId2">
            <a:alphaModFix amt="17000"/>
          </a:blip>
          <a:srcRect l="7610" t="20411" r="59455" b="18010"/>
          <a:stretch/>
        </p:blipFill>
        <p:spPr bwMode="auto">
          <a:xfrm>
            <a:off x="2586836" y="1197405"/>
            <a:ext cx="6557164" cy="3946095"/>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1103F3F-340B-448E-95F2-45E4DD822153}"/>
              </a:ext>
            </a:extLst>
          </p:cNvPr>
          <p:cNvSpPr>
            <a:spLocks noGrp="1"/>
          </p:cNvSpPr>
          <p:nvPr>
            <p:ph type="title"/>
          </p:nvPr>
        </p:nvSpPr>
        <p:spPr/>
        <p:txBody>
          <a:bodyPr/>
          <a:lstStyle/>
          <a:p>
            <a:pPr algn="l"/>
            <a:r>
              <a:rPr lang="en-US" dirty="0"/>
              <a:t>GMD3 Staff</a:t>
            </a:r>
          </a:p>
        </p:txBody>
      </p:sp>
      <p:pic>
        <p:nvPicPr>
          <p:cNvPr id="7" name="Content Placeholder 6">
            <a:extLst>
              <a:ext uri="{FF2B5EF4-FFF2-40B4-BE49-F238E27FC236}">
                <a16:creationId xmlns:a16="http://schemas.microsoft.com/office/drawing/2014/main" id="{AFD2A30B-ABFB-4D8F-A3F3-2129B99172A1}"/>
              </a:ext>
            </a:extLst>
          </p:cNvPr>
          <p:cNvPicPr>
            <a:picLocks noGrp="1" noChangeAspect="1"/>
          </p:cNvPicPr>
          <p:nvPr>
            <p:ph sz="half" idx="1"/>
          </p:nvPr>
        </p:nvPicPr>
        <p:blipFill rotWithShape="1">
          <a:blip r:embed="rId3"/>
          <a:srcRect l="6303" r="847" b="803"/>
          <a:stretch/>
        </p:blipFill>
        <p:spPr>
          <a:xfrm>
            <a:off x="143555" y="1197405"/>
            <a:ext cx="2901395" cy="3737370"/>
          </a:xfrm>
          <a:prstGeom prst="rect">
            <a:avLst/>
          </a:prstGeom>
        </p:spPr>
      </p:pic>
      <p:sp>
        <p:nvSpPr>
          <p:cNvPr id="4" name="Content Placeholder 3">
            <a:extLst>
              <a:ext uri="{FF2B5EF4-FFF2-40B4-BE49-F238E27FC236}">
                <a16:creationId xmlns:a16="http://schemas.microsoft.com/office/drawing/2014/main" id="{115DFE3F-D70F-4ECB-9B78-6C79BB193294}"/>
              </a:ext>
            </a:extLst>
          </p:cNvPr>
          <p:cNvSpPr>
            <a:spLocks noGrp="1"/>
          </p:cNvSpPr>
          <p:nvPr>
            <p:ph sz="half" idx="2"/>
          </p:nvPr>
        </p:nvSpPr>
        <p:spPr>
          <a:xfrm>
            <a:off x="3044950" y="1301767"/>
            <a:ext cx="5191970" cy="3737370"/>
          </a:xfrm>
        </p:spPr>
        <p:txBody>
          <a:bodyPr>
            <a:normAutofit/>
          </a:bodyPr>
          <a:lstStyle/>
          <a:p>
            <a:r>
              <a:rPr lang="en-US" dirty="0"/>
              <a:t>Chris Law, 16 years</a:t>
            </a:r>
          </a:p>
          <a:p>
            <a:r>
              <a:rPr lang="en-US" dirty="0"/>
              <a:t>Director, Field Services</a:t>
            </a:r>
          </a:p>
          <a:p>
            <a:pPr lvl="1"/>
            <a:r>
              <a:rPr lang="en-US" dirty="0"/>
              <a:t>Animal Science &amp; Industry</a:t>
            </a:r>
          </a:p>
          <a:p>
            <a:pPr lvl="1"/>
            <a:r>
              <a:rPr lang="en-US" dirty="0"/>
              <a:t>Local government</a:t>
            </a:r>
          </a:p>
          <a:p>
            <a:pPr lvl="1"/>
            <a:r>
              <a:rPr lang="en-US" dirty="0"/>
              <a:t>Flowmeters and verification tests</a:t>
            </a:r>
          </a:p>
          <a:p>
            <a:pPr lvl="1"/>
            <a:r>
              <a:rPr lang="en-US" dirty="0"/>
              <a:t>Water rights assistance</a:t>
            </a:r>
          </a:p>
          <a:p>
            <a:pPr lvl="1"/>
            <a:r>
              <a:rPr lang="en-US" dirty="0"/>
              <a:t>Conservation field compliance</a:t>
            </a:r>
          </a:p>
          <a:p>
            <a:pPr lvl="1"/>
            <a:r>
              <a:rPr lang="en-US" dirty="0"/>
              <a:t>Manage summer staff inspections</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579851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0A99C6-E08C-40F6-93A4-E6DDF82B5B9B}"/>
              </a:ext>
            </a:extLst>
          </p:cNvPr>
          <p:cNvPicPr/>
          <p:nvPr/>
        </p:nvPicPr>
        <p:blipFill rotWithShape="1">
          <a:blip r:embed="rId2" cstate="print">
            <a:alphaModFix amt="20000"/>
            <a:extLst>
              <a:ext uri="{BEBA8EAE-BF5A-486C-A8C5-ECC9F3942E4B}">
                <a14:imgProps xmlns:a14="http://schemas.microsoft.com/office/drawing/2010/main">
                  <a14:imgLayer r:embed="rId3">
                    <a14:imgEffect>
                      <a14:colorTemperature colorTemp="9141"/>
                    </a14:imgEffect>
                    <a14:imgEffect>
                      <a14:saturation sat="300000"/>
                    </a14:imgEffect>
                  </a14:imgLayer>
                </a14:imgProps>
              </a:ext>
              <a:ext uri="{28A0092B-C50C-407E-A947-70E740481C1C}">
                <a14:useLocalDpi xmlns:a14="http://schemas.microsoft.com/office/drawing/2010/main" val="0"/>
              </a:ext>
            </a:extLst>
          </a:blip>
          <a:srcRect b="14636"/>
          <a:stretch/>
        </p:blipFill>
        <p:spPr bwMode="auto">
          <a:xfrm>
            <a:off x="2892245" y="1227817"/>
            <a:ext cx="6099050" cy="3481156"/>
          </a:xfrm>
          <a:prstGeom prst="rect">
            <a:avLst/>
          </a:prstGeom>
          <a:ln w="88900" cap="sq" cmpd="thickThin">
            <a:noFill/>
            <a:prstDash val="solid"/>
            <a:miter lim="800000"/>
          </a:ln>
          <a:effectLst>
            <a:innerShdw blurRad="76200">
              <a:srgbClr val="000000"/>
            </a:innerShdw>
          </a:effectLst>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532AE47-8382-4E3E-BA2D-D73BF5796CC6}"/>
              </a:ext>
            </a:extLst>
          </p:cNvPr>
          <p:cNvSpPr>
            <a:spLocks noGrp="1"/>
          </p:cNvSpPr>
          <p:nvPr>
            <p:ph type="title"/>
          </p:nvPr>
        </p:nvSpPr>
        <p:spPr>
          <a:xfrm>
            <a:off x="457200" y="326896"/>
            <a:ext cx="8229600" cy="857250"/>
          </a:xfrm>
        </p:spPr>
        <p:txBody>
          <a:bodyPr anchor="ctr">
            <a:normAutofit/>
          </a:bodyPr>
          <a:lstStyle/>
          <a:p>
            <a:pPr algn="l"/>
            <a:r>
              <a:rPr lang="en-US" dirty="0"/>
              <a:t>GMD3 Staff</a:t>
            </a:r>
          </a:p>
        </p:txBody>
      </p:sp>
      <p:pic>
        <p:nvPicPr>
          <p:cNvPr id="5" name="Picture 4">
            <a:extLst>
              <a:ext uri="{FF2B5EF4-FFF2-40B4-BE49-F238E27FC236}">
                <a16:creationId xmlns:a16="http://schemas.microsoft.com/office/drawing/2014/main" id="{995EE49A-94B0-4BDB-A469-8C84530DDB46}"/>
              </a:ext>
            </a:extLst>
          </p:cNvPr>
          <p:cNvPicPr>
            <a:picLocks noChangeAspect="1"/>
          </p:cNvPicPr>
          <p:nvPr/>
        </p:nvPicPr>
        <p:blipFill rotWithShape="1">
          <a:blip r:embed="rId4"/>
          <a:srcRect l="37272" t="8916" r="27048" b="13310"/>
          <a:stretch/>
        </p:blipFill>
        <p:spPr>
          <a:xfrm>
            <a:off x="286286" y="1227817"/>
            <a:ext cx="2948268" cy="3481156"/>
          </a:xfrm>
          <a:prstGeom prst="rect">
            <a:avLst/>
          </a:prstGeom>
          <a:noFill/>
        </p:spPr>
      </p:pic>
      <p:sp>
        <p:nvSpPr>
          <p:cNvPr id="10" name="Text Placeholder 3">
            <a:extLst>
              <a:ext uri="{FF2B5EF4-FFF2-40B4-BE49-F238E27FC236}">
                <a16:creationId xmlns:a16="http://schemas.microsoft.com/office/drawing/2014/main" id="{C62E1913-ACAF-48F2-92F9-F50E229601E1}"/>
              </a:ext>
            </a:extLst>
          </p:cNvPr>
          <p:cNvSpPr>
            <a:spLocks noGrp="1"/>
          </p:cNvSpPr>
          <p:nvPr>
            <p:ph sz="half" idx="2"/>
          </p:nvPr>
        </p:nvSpPr>
        <p:spPr>
          <a:xfrm>
            <a:off x="3748571" y="1271159"/>
            <a:ext cx="4754685" cy="3394472"/>
          </a:xfrm>
          <a:effectLst>
            <a:glow>
              <a:schemeClr val="bg2">
                <a:alpha val="40000"/>
              </a:schemeClr>
            </a:glow>
          </a:effectLst>
        </p:spPr>
        <p:txBody>
          <a:bodyPr>
            <a:normAutofit lnSpcReduction="10000"/>
          </a:bodyPr>
          <a:lstStyle/>
          <a:p>
            <a:r>
              <a:rPr lang="en-US" dirty="0"/>
              <a:t>Trevor Ahring, PE, 14 yrs.</a:t>
            </a:r>
          </a:p>
          <a:p>
            <a:r>
              <a:rPr lang="en-US" dirty="0"/>
              <a:t>Special Projects</a:t>
            </a:r>
          </a:p>
          <a:p>
            <a:pPr lvl="1"/>
            <a:r>
              <a:rPr lang="en-US" dirty="0"/>
              <a:t>Water Conservation</a:t>
            </a:r>
          </a:p>
          <a:p>
            <a:pPr lvl="1"/>
            <a:r>
              <a:rPr lang="en-US" dirty="0"/>
              <a:t>Grant writing and reports</a:t>
            </a:r>
          </a:p>
          <a:p>
            <a:pPr lvl="1"/>
            <a:r>
              <a:rPr lang="en-US" dirty="0"/>
              <a:t>Well &amp; aquifer calculations</a:t>
            </a:r>
          </a:p>
          <a:p>
            <a:pPr lvl="1"/>
            <a:r>
              <a:rPr lang="en-US" dirty="0"/>
              <a:t>Water rights assistance</a:t>
            </a:r>
          </a:p>
          <a:p>
            <a:pPr lvl="1"/>
            <a:r>
              <a:rPr lang="en-US" dirty="0"/>
              <a:t>Water structures review</a:t>
            </a:r>
          </a:p>
          <a:p>
            <a:pPr lvl="1"/>
            <a:r>
              <a:rPr lang="en-US" dirty="0"/>
              <a:t>Water quality sampling</a:t>
            </a:r>
          </a:p>
          <a:p>
            <a:pPr lvl="1"/>
            <a:endParaRPr lang="en-US" dirty="0"/>
          </a:p>
        </p:txBody>
      </p:sp>
      <p:pic>
        <p:nvPicPr>
          <p:cNvPr id="3" name="Picture 2">
            <a:extLst>
              <a:ext uri="{FF2B5EF4-FFF2-40B4-BE49-F238E27FC236}">
                <a16:creationId xmlns:a16="http://schemas.microsoft.com/office/drawing/2014/main" id="{62952A78-CCC1-F104-2317-71F7222B43D8}"/>
              </a:ext>
            </a:extLst>
          </p:cNvPr>
          <p:cNvPicPr>
            <a:picLocks noChangeAspect="1"/>
          </p:cNvPicPr>
          <p:nvPr/>
        </p:nvPicPr>
        <p:blipFill>
          <a:blip r:embed="rId5"/>
          <a:stretch>
            <a:fillRect/>
          </a:stretch>
        </p:blipFill>
        <p:spPr>
          <a:xfrm>
            <a:off x="7716829" y="4404210"/>
            <a:ext cx="1274466" cy="609527"/>
          </a:xfrm>
          <a:prstGeom prst="rect">
            <a:avLst/>
          </a:prstGeom>
        </p:spPr>
      </p:pic>
    </p:spTree>
    <p:extLst>
      <p:ext uri="{BB962C8B-B14F-4D97-AF65-F5344CB8AC3E}">
        <p14:creationId xmlns:p14="http://schemas.microsoft.com/office/powerpoint/2010/main" val="4125546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5B0CEA-FE5E-4881-8224-926C4B33F090}"/>
              </a:ext>
            </a:extLst>
          </p:cNvPr>
          <p:cNvPicPr>
            <a:picLocks noChangeAspect="1"/>
          </p:cNvPicPr>
          <p:nvPr/>
        </p:nvPicPr>
        <p:blipFill rotWithShape="1">
          <a:blip r:embed="rId3">
            <a:alphaModFix amt="21000"/>
          </a:blip>
          <a:srcRect b="24176"/>
          <a:stretch/>
        </p:blipFill>
        <p:spPr>
          <a:xfrm>
            <a:off x="3484767" y="1044300"/>
            <a:ext cx="5659234" cy="4099199"/>
          </a:xfrm>
          <a:prstGeom prst="rect">
            <a:avLst/>
          </a:prstGeom>
        </p:spPr>
      </p:pic>
      <p:sp>
        <p:nvSpPr>
          <p:cNvPr id="2" name="Title 1">
            <a:extLst>
              <a:ext uri="{FF2B5EF4-FFF2-40B4-BE49-F238E27FC236}">
                <a16:creationId xmlns:a16="http://schemas.microsoft.com/office/drawing/2014/main" id="{9BC337C7-26A4-4910-AF76-3F480465D305}"/>
              </a:ext>
            </a:extLst>
          </p:cNvPr>
          <p:cNvSpPr>
            <a:spLocks noGrp="1"/>
          </p:cNvSpPr>
          <p:nvPr>
            <p:ph type="title"/>
          </p:nvPr>
        </p:nvSpPr>
        <p:spPr/>
        <p:txBody>
          <a:bodyPr/>
          <a:lstStyle/>
          <a:p>
            <a:pPr algn="l"/>
            <a:r>
              <a:rPr lang="en-US" dirty="0"/>
              <a:t>GMD3 Staff</a:t>
            </a:r>
          </a:p>
        </p:txBody>
      </p:sp>
      <p:sp>
        <p:nvSpPr>
          <p:cNvPr id="7" name="Content Placeholder 6">
            <a:extLst>
              <a:ext uri="{FF2B5EF4-FFF2-40B4-BE49-F238E27FC236}">
                <a16:creationId xmlns:a16="http://schemas.microsoft.com/office/drawing/2014/main" id="{C22A5E85-5C0B-4B50-87CF-A2B088C83A02}"/>
              </a:ext>
            </a:extLst>
          </p:cNvPr>
          <p:cNvSpPr>
            <a:spLocks noGrp="1"/>
          </p:cNvSpPr>
          <p:nvPr>
            <p:ph sz="half" idx="2"/>
          </p:nvPr>
        </p:nvSpPr>
        <p:spPr>
          <a:xfrm>
            <a:off x="3571055" y="1063229"/>
            <a:ext cx="5659234" cy="3394472"/>
          </a:xfrm>
        </p:spPr>
        <p:txBody>
          <a:bodyPr>
            <a:normAutofit fontScale="92500" lnSpcReduction="20000"/>
          </a:bodyPr>
          <a:lstStyle/>
          <a:p>
            <a:r>
              <a:rPr lang="en-US" dirty="0"/>
              <a:t>Mark Rude, LG  18 yrs.</a:t>
            </a:r>
          </a:p>
          <a:p>
            <a:r>
              <a:rPr lang="en-US" dirty="0"/>
              <a:t>Executive Director</a:t>
            </a:r>
          </a:p>
          <a:p>
            <a:pPr lvl="1"/>
            <a:r>
              <a:rPr lang="en-US" dirty="0"/>
              <a:t>Board engagement</a:t>
            </a:r>
          </a:p>
          <a:p>
            <a:pPr lvl="1"/>
            <a:r>
              <a:rPr lang="en-US" dirty="0"/>
              <a:t>Management Program</a:t>
            </a:r>
          </a:p>
          <a:p>
            <a:pPr lvl="1"/>
            <a:r>
              <a:rPr lang="en-US" dirty="0"/>
              <a:t>Member engagement</a:t>
            </a:r>
          </a:p>
          <a:p>
            <a:pPr lvl="1"/>
            <a:r>
              <a:rPr lang="en-US" dirty="0"/>
              <a:t>Water policy development</a:t>
            </a:r>
          </a:p>
          <a:p>
            <a:pPr lvl="1"/>
            <a:r>
              <a:rPr lang="en-US" dirty="0"/>
              <a:t>Programs and Partnerships </a:t>
            </a:r>
          </a:p>
          <a:p>
            <a:pPr lvl="1"/>
            <a:r>
              <a:rPr lang="en-US" dirty="0"/>
              <a:t>Outreach and advocacy </a:t>
            </a:r>
          </a:p>
          <a:p>
            <a:pPr lvl="1"/>
            <a:r>
              <a:rPr lang="en-US" dirty="0"/>
              <a:t>Staff growth</a:t>
            </a:r>
          </a:p>
          <a:p>
            <a:pPr lvl="1"/>
            <a:endParaRPr lang="en-US" dirty="0"/>
          </a:p>
        </p:txBody>
      </p:sp>
      <p:pic>
        <p:nvPicPr>
          <p:cNvPr id="11" name="Content Placeholder 10">
            <a:extLst>
              <a:ext uri="{FF2B5EF4-FFF2-40B4-BE49-F238E27FC236}">
                <a16:creationId xmlns:a16="http://schemas.microsoft.com/office/drawing/2014/main" id="{35108AEA-46A7-425E-8585-961FAAE8D929}"/>
              </a:ext>
            </a:extLst>
          </p:cNvPr>
          <p:cNvPicPr>
            <a:picLocks noGrp="1" noChangeAspect="1"/>
          </p:cNvPicPr>
          <p:nvPr>
            <p:ph sz="half" idx="1"/>
          </p:nvPr>
        </p:nvPicPr>
        <p:blipFill>
          <a:blip r:embed="rId4"/>
          <a:stretch>
            <a:fillRect/>
          </a:stretch>
        </p:blipFill>
        <p:spPr>
          <a:xfrm>
            <a:off x="457200" y="1161538"/>
            <a:ext cx="2587750" cy="3528750"/>
          </a:xfrm>
          <a:prstGeom prst="rect">
            <a:avLst/>
          </a:prstGeom>
        </p:spPr>
      </p:pic>
      <p:pic>
        <p:nvPicPr>
          <p:cNvPr id="3" name="Picture 2">
            <a:extLst>
              <a:ext uri="{FF2B5EF4-FFF2-40B4-BE49-F238E27FC236}">
                <a16:creationId xmlns:a16="http://schemas.microsoft.com/office/drawing/2014/main" id="{18F38E47-A7E0-DEF4-88BB-DB5E03413AB0}"/>
              </a:ext>
            </a:extLst>
          </p:cNvPr>
          <p:cNvPicPr>
            <a:picLocks noChangeAspect="1"/>
          </p:cNvPicPr>
          <p:nvPr/>
        </p:nvPicPr>
        <p:blipFill>
          <a:blip r:embed="rId5"/>
          <a:stretch>
            <a:fillRect/>
          </a:stretch>
        </p:blipFill>
        <p:spPr>
          <a:xfrm>
            <a:off x="7778805" y="4457701"/>
            <a:ext cx="1274466" cy="609527"/>
          </a:xfrm>
          <a:prstGeom prst="rect">
            <a:avLst/>
          </a:prstGeom>
        </p:spPr>
      </p:pic>
    </p:spTree>
    <p:extLst>
      <p:ext uri="{BB962C8B-B14F-4D97-AF65-F5344CB8AC3E}">
        <p14:creationId xmlns:p14="http://schemas.microsoft.com/office/powerpoint/2010/main" val="1046401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10485</TotalTime>
  <Words>1412</Words>
  <Application>Microsoft Office PowerPoint</Application>
  <PresentationFormat>On-screen Show (16:9)</PresentationFormat>
  <Paragraphs>282</Paragraphs>
  <Slides>37</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Arial</vt:lpstr>
      <vt:lpstr>Calibri</vt:lpstr>
      <vt:lpstr>Calibri Light</vt:lpstr>
      <vt:lpstr>Constantia</vt:lpstr>
      <vt:lpstr>Franklin Gothic Book</vt:lpstr>
      <vt:lpstr>Helvetica Neue</vt:lpstr>
      <vt:lpstr>MS Sans Serif</vt:lpstr>
      <vt:lpstr>Times New Roman</vt:lpstr>
      <vt:lpstr>Office Theme</vt:lpstr>
      <vt:lpstr>2_Office Theme</vt:lpstr>
      <vt:lpstr>1_Office Theme</vt:lpstr>
      <vt:lpstr>Report of Activities 2023 GMD3 Annual Meeting SW Kansas Groundwater Management District</vt:lpstr>
      <vt:lpstr>Report of Activities</vt:lpstr>
      <vt:lpstr>Your Local Water Policy Leaders</vt:lpstr>
      <vt:lpstr>GMD3 Staff</vt:lpstr>
      <vt:lpstr>GMD3 Staff</vt:lpstr>
      <vt:lpstr>GMD3 Staff</vt:lpstr>
      <vt:lpstr>GMD3 Staff</vt:lpstr>
      <vt:lpstr>GMD3 Staff</vt:lpstr>
      <vt:lpstr>GMD3 Staff</vt:lpstr>
      <vt:lpstr>Goal #1 – Completed update of the Management Program </vt:lpstr>
      <vt:lpstr>Management Program Activities</vt:lpstr>
      <vt:lpstr>PowerPoint Presentation</vt:lpstr>
      <vt:lpstr>Problem: Depleting groundwater supply.</vt:lpstr>
      <vt:lpstr>Kansas is data strong</vt:lpstr>
      <vt:lpstr>Water Conservation, pgs. 7-8</vt:lpstr>
      <vt:lpstr>Conservation activities include:</vt:lpstr>
      <vt:lpstr>Monitoring Services &amp; Agreements</vt:lpstr>
      <vt:lpstr>PowerPoint Presentation</vt:lpstr>
      <vt:lpstr>Models, Research &amp; Development    Goal #7 - Update the GMD3 Model with KGS to include a GUI tool. </vt:lpstr>
      <vt:lpstr>Targeting water conservation</vt:lpstr>
      <vt:lpstr>Legislature - HB 2279 </vt:lpstr>
      <vt:lpstr>PowerPoint Presentation</vt:lpstr>
      <vt:lpstr>PowerPoint Presentation</vt:lpstr>
      <vt:lpstr>PowerPoint Presentation</vt:lpstr>
      <vt:lpstr>PowerPoint Presentation</vt:lpstr>
      <vt:lpstr>Arkansas River Management, pg. 9</vt:lpstr>
      <vt:lpstr>PowerPoint Presentation</vt:lpstr>
      <vt:lpstr>PowerPoint Presentation</vt:lpstr>
      <vt:lpstr>PowerPoint Presentation</vt:lpstr>
      <vt:lpstr>  Federal affairs and conferencing with Districts in other states GMDA - a NWRA National Groundwater Caucus</vt:lpstr>
      <vt:lpstr>Land Parcels in the District </vt:lpstr>
      <vt:lpstr>GMD3 Funding</vt:lpstr>
      <vt:lpstr>Comparison - Land and Water Charges</vt:lpstr>
      <vt:lpstr>2022 GMD3 Program Activities</vt:lpstr>
      <vt:lpstr>GMD3 Mission Statement </vt:lpstr>
      <vt:lpstr>EXPLANATION:  </vt:lpstr>
      <vt:lpstr>WHY CHANGE THE EXISTING BYLAWS?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Mark Rude</cp:lastModifiedBy>
  <cp:revision>269</cp:revision>
  <dcterms:created xsi:type="dcterms:W3CDTF">2013-08-21T19:17:07Z</dcterms:created>
  <dcterms:modified xsi:type="dcterms:W3CDTF">2023-03-08T13:34:22Z</dcterms:modified>
</cp:coreProperties>
</file>