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90" r:id="rId1"/>
    <p:sldMasterId id="2147483804" r:id="rId2"/>
    <p:sldMasterId id="2147483816" r:id="rId3"/>
    <p:sldMasterId id="2147483828" r:id="rId4"/>
    <p:sldMasterId id="2147483840" r:id="rId5"/>
    <p:sldMasterId id="2147483852" r:id="rId6"/>
    <p:sldMasterId id="2147483864" r:id="rId7"/>
    <p:sldMasterId id="2147483888" r:id="rId8"/>
    <p:sldMasterId id="2147483900" r:id="rId9"/>
    <p:sldMasterId id="2147483912" r:id="rId10"/>
    <p:sldMasterId id="2147483924" r:id="rId11"/>
    <p:sldMasterId id="2147483936" r:id="rId12"/>
    <p:sldMasterId id="2147483948" r:id="rId13"/>
  </p:sldMasterIdLst>
  <p:notesMasterIdLst>
    <p:notesMasterId r:id="rId58"/>
  </p:notesMasterIdLst>
  <p:handoutMasterIdLst>
    <p:handoutMasterId r:id="rId59"/>
  </p:handoutMasterIdLst>
  <p:sldIdLst>
    <p:sldId id="256" r:id="rId14"/>
    <p:sldId id="263" r:id="rId15"/>
    <p:sldId id="350" r:id="rId16"/>
    <p:sldId id="265" r:id="rId17"/>
    <p:sldId id="338" r:id="rId18"/>
    <p:sldId id="339" r:id="rId19"/>
    <p:sldId id="345" r:id="rId20"/>
    <p:sldId id="346" r:id="rId21"/>
    <p:sldId id="273" r:id="rId22"/>
    <p:sldId id="361" r:id="rId23"/>
    <p:sldId id="356" r:id="rId24"/>
    <p:sldId id="323" r:id="rId25"/>
    <p:sldId id="344" r:id="rId26"/>
    <p:sldId id="359" r:id="rId27"/>
    <p:sldId id="347" r:id="rId28"/>
    <p:sldId id="348" r:id="rId29"/>
    <p:sldId id="335" r:id="rId30"/>
    <p:sldId id="299" r:id="rId31"/>
    <p:sldId id="278" r:id="rId32"/>
    <p:sldId id="340" r:id="rId33"/>
    <p:sldId id="281" r:id="rId34"/>
    <p:sldId id="324" r:id="rId35"/>
    <p:sldId id="325" r:id="rId36"/>
    <p:sldId id="300" r:id="rId37"/>
    <p:sldId id="375" r:id="rId38"/>
    <p:sldId id="326" r:id="rId39"/>
    <p:sldId id="312" r:id="rId40"/>
    <p:sldId id="357" r:id="rId41"/>
    <p:sldId id="362" r:id="rId42"/>
    <p:sldId id="353" r:id="rId43"/>
    <p:sldId id="354" r:id="rId44"/>
    <p:sldId id="360" r:id="rId45"/>
    <p:sldId id="366" r:id="rId46"/>
    <p:sldId id="368" r:id="rId47"/>
    <p:sldId id="367" r:id="rId48"/>
    <p:sldId id="365" r:id="rId49"/>
    <p:sldId id="364" r:id="rId50"/>
    <p:sldId id="374" r:id="rId51"/>
    <p:sldId id="373" r:id="rId52"/>
    <p:sldId id="268" r:id="rId53"/>
    <p:sldId id="370" r:id="rId54"/>
    <p:sldId id="372" r:id="rId55"/>
    <p:sldId id="371" r:id="rId56"/>
    <p:sldId id="270"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showScrollbar="0"/>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5" autoAdjust="0"/>
    <p:restoredTop sz="94622" autoAdjust="0"/>
  </p:normalViewPr>
  <p:slideViewPr>
    <p:cSldViewPr>
      <p:cViewPr varScale="1">
        <p:scale>
          <a:sx n="91" d="100"/>
          <a:sy n="91" d="100"/>
        </p:scale>
        <p:origin x="64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dirty="0">
                <a:latin typeface="Times New Roman" pitchFamily="18" charset="0"/>
                <a:cs typeface="Times New Roman" pitchFamily="18" charset="0"/>
              </a:rPr>
              <a:t>2011 Total Water Diverted</a:t>
            </a:r>
          </a:p>
          <a:p>
            <a:pPr>
              <a:defRPr/>
            </a:pPr>
            <a:r>
              <a:rPr lang="en-US" baseline="0" dirty="0">
                <a:latin typeface="Times New Roman" pitchFamily="18" charset="0"/>
                <a:cs typeface="Times New Roman" pitchFamily="18" charset="0"/>
              </a:rPr>
              <a:t>by Groundwater Management District</a:t>
            </a:r>
          </a:p>
        </c:rich>
      </c:tx>
      <c:layout>
        <c:manualLayout>
          <c:xMode val="edge"/>
          <c:yMode val="edge"/>
          <c:x val="0.14388200589970501"/>
          <c:y val="1.7937219730941704E-2"/>
        </c:manualLayout>
      </c:layout>
      <c:overlay val="0"/>
    </c:title>
    <c:autoTitleDeleted val="0"/>
    <c:view3D>
      <c:rotX val="30"/>
      <c:rotY val="74"/>
      <c:rAngAx val="0"/>
    </c:view3D>
    <c:floor>
      <c:thickness val="0"/>
    </c:floor>
    <c:sideWall>
      <c:thickness val="0"/>
    </c:sideWall>
    <c:backWall>
      <c:thickness val="0"/>
    </c:backWall>
    <c:plotArea>
      <c:layout>
        <c:manualLayout>
          <c:layoutTarget val="inner"/>
          <c:xMode val="edge"/>
          <c:yMode val="edge"/>
          <c:x val="0.18534903491045923"/>
          <c:y val="0.14968421548203337"/>
          <c:w val="0.66067999907091313"/>
          <c:h val="0.83835740263408864"/>
        </c:manualLayout>
      </c:layout>
      <c:pie3DChart>
        <c:varyColors val="1"/>
        <c:ser>
          <c:idx val="0"/>
          <c:order val="0"/>
          <c:tx>
            <c:strRef>
              <c:f>'[2011 Water Use Summary FINAL.xlsx]2011 GMD Pie Chart'!$B$14:$B$19</c:f>
              <c:strCache>
                <c:ptCount val="1"/>
                <c:pt idx="0">
                  <c:v>GMD 1 GMD 2 GMD 3 GMD 4 GMD 5 OUTSIDE GMD</c:v>
                </c:pt>
              </c:strCache>
            </c:strRef>
          </c:tx>
          <c:explosion val="25"/>
          <c:dPt>
            <c:idx val="0"/>
            <c:bubble3D val="0"/>
            <c:explosion val="0"/>
            <c:spPr>
              <a:solidFill>
                <a:schemeClr val="bg2"/>
              </a:solidFill>
            </c:spPr>
            <c:extLst>
              <c:ext xmlns:c16="http://schemas.microsoft.com/office/drawing/2014/chart" uri="{C3380CC4-5D6E-409C-BE32-E72D297353CC}">
                <c16:uniqueId val="{00000001-AC47-4464-BE06-4C289D10BEC9}"/>
              </c:ext>
            </c:extLst>
          </c:dPt>
          <c:dPt>
            <c:idx val="1"/>
            <c:bubble3D val="0"/>
            <c:explosion val="0"/>
            <c:spPr>
              <a:solidFill>
                <a:schemeClr val="accent5">
                  <a:lumMod val="20000"/>
                  <a:lumOff val="80000"/>
                </a:schemeClr>
              </a:solidFill>
            </c:spPr>
            <c:extLst>
              <c:ext xmlns:c16="http://schemas.microsoft.com/office/drawing/2014/chart" uri="{C3380CC4-5D6E-409C-BE32-E72D297353CC}">
                <c16:uniqueId val="{00000003-AC47-4464-BE06-4C289D10BEC9}"/>
              </c:ext>
            </c:extLst>
          </c:dPt>
          <c:dPt>
            <c:idx val="2"/>
            <c:bubble3D val="0"/>
            <c:explosion val="0"/>
            <c:spPr>
              <a:solidFill>
                <a:schemeClr val="tx2">
                  <a:lumMod val="75000"/>
                </a:schemeClr>
              </a:solidFill>
            </c:spPr>
            <c:extLst>
              <c:ext xmlns:c16="http://schemas.microsoft.com/office/drawing/2014/chart" uri="{C3380CC4-5D6E-409C-BE32-E72D297353CC}">
                <c16:uniqueId val="{00000005-AC47-4464-BE06-4C289D10BEC9}"/>
              </c:ext>
            </c:extLst>
          </c:dPt>
          <c:dPt>
            <c:idx val="3"/>
            <c:bubble3D val="0"/>
            <c:explosion val="0"/>
            <c:spPr>
              <a:solidFill>
                <a:schemeClr val="accent1">
                  <a:lumMod val="40000"/>
                  <a:lumOff val="60000"/>
                </a:schemeClr>
              </a:solidFill>
            </c:spPr>
            <c:extLst>
              <c:ext xmlns:c16="http://schemas.microsoft.com/office/drawing/2014/chart" uri="{C3380CC4-5D6E-409C-BE32-E72D297353CC}">
                <c16:uniqueId val="{00000007-AC47-4464-BE06-4C289D10BEC9}"/>
              </c:ext>
            </c:extLst>
          </c:dPt>
          <c:dPt>
            <c:idx val="4"/>
            <c:bubble3D val="0"/>
            <c:explosion val="0"/>
            <c:spPr>
              <a:solidFill>
                <a:schemeClr val="tx2">
                  <a:lumMod val="40000"/>
                  <a:lumOff val="60000"/>
                </a:schemeClr>
              </a:solidFill>
            </c:spPr>
            <c:extLst>
              <c:ext xmlns:c16="http://schemas.microsoft.com/office/drawing/2014/chart" uri="{C3380CC4-5D6E-409C-BE32-E72D297353CC}">
                <c16:uniqueId val="{00000009-AC47-4464-BE06-4C289D10BEC9}"/>
              </c:ext>
            </c:extLst>
          </c:dPt>
          <c:dPt>
            <c:idx val="5"/>
            <c:bubble3D val="0"/>
            <c:spPr>
              <a:solidFill>
                <a:schemeClr val="tx2">
                  <a:lumMod val="60000"/>
                  <a:lumOff val="40000"/>
                </a:schemeClr>
              </a:solidFill>
            </c:spPr>
            <c:extLst>
              <c:ext xmlns:c16="http://schemas.microsoft.com/office/drawing/2014/chart" uri="{C3380CC4-5D6E-409C-BE32-E72D297353CC}">
                <c16:uniqueId val="{0000000B-AC47-4464-BE06-4C289D10BEC9}"/>
              </c:ext>
            </c:extLst>
          </c:dPt>
          <c:cat>
            <c:strRef>
              <c:f>'[2011 Water Use Summary FINAL.xlsx]2011 GMD Pie Chart'!$B$14:$B$19</c:f>
              <c:strCache>
                <c:ptCount val="6"/>
                <c:pt idx="0">
                  <c:v>GMD 1</c:v>
                </c:pt>
                <c:pt idx="1">
                  <c:v>GMD 2</c:v>
                </c:pt>
                <c:pt idx="2">
                  <c:v>GMD 3</c:v>
                </c:pt>
                <c:pt idx="3">
                  <c:v>GMD 4</c:v>
                </c:pt>
                <c:pt idx="4">
                  <c:v>GMD 5</c:v>
                </c:pt>
                <c:pt idx="5">
                  <c:v>OUTSIDE GMD</c:v>
                </c:pt>
              </c:strCache>
            </c:strRef>
          </c:cat>
          <c:val>
            <c:numRef>
              <c:f>'[2011 Water Use Summary FINAL.xlsx]2011 GMD Pie Chart'!$C$14:$C$19</c:f>
              <c:numCache>
                <c:formatCode>#,##0</c:formatCode>
                <c:ptCount val="6"/>
                <c:pt idx="0">
                  <c:v>216456</c:v>
                </c:pt>
                <c:pt idx="1">
                  <c:v>246978</c:v>
                </c:pt>
                <c:pt idx="2">
                  <c:v>2376591</c:v>
                </c:pt>
                <c:pt idx="3">
                  <c:v>434545</c:v>
                </c:pt>
                <c:pt idx="4">
                  <c:v>687511</c:v>
                </c:pt>
                <c:pt idx="5">
                  <c:v>975902</c:v>
                </c:pt>
              </c:numCache>
            </c:numRef>
          </c:val>
          <c:extLst>
            <c:ext xmlns:c16="http://schemas.microsoft.com/office/drawing/2014/chart" uri="{C3380CC4-5D6E-409C-BE32-E72D297353CC}">
              <c16:uniqueId val="{0000000C-AC47-4464-BE06-4C289D10BEC9}"/>
            </c:ext>
          </c:extLst>
        </c:ser>
        <c:dLbls>
          <c:showLegendKey val="0"/>
          <c:showVal val="0"/>
          <c:showCatName val="0"/>
          <c:showSerName val="0"/>
          <c:showPercent val="0"/>
          <c:showBubbleSize val="0"/>
          <c:showLeaderLines val="1"/>
        </c:dLbls>
      </c:pie3DChart>
    </c:plotArea>
    <c:legend>
      <c:legendPos val="b"/>
      <c:legendEntry>
        <c:idx val="0"/>
        <c:txPr>
          <a:bodyPr/>
          <a:lstStyle/>
          <a:p>
            <a:pPr>
              <a:defRPr baseline="0">
                <a:latin typeface="Times New Roman" pitchFamily="18" charset="0"/>
              </a:defRPr>
            </a:pPr>
            <a:endParaRPr lang="en-US"/>
          </a:p>
        </c:txPr>
      </c:legendEntry>
      <c:legendEntry>
        <c:idx val="1"/>
        <c:txPr>
          <a:bodyPr/>
          <a:lstStyle/>
          <a:p>
            <a:pPr>
              <a:defRPr baseline="0">
                <a:latin typeface="Times New Roman" pitchFamily="18" charset="0"/>
              </a:defRPr>
            </a:pPr>
            <a:endParaRPr lang="en-US"/>
          </a:p>
        </c:txPr>
      </c:legendEntry>
      <c:legendEntry>
        <c:idx val="2"/>
        <c:txPr>
          <a:bodyPr/>
          <a:lstStyle/>
          <a:p>
            <a:pPr>
              <a:defRPr baseline="0">
                <a:latin typeface="Times New Roman" pitchFamily="18" charset="0"/>
              </a:defRPr>
            </a:pPr>
            <a:endParaRPr lang="en-US"/>
          </a:p>
        </c:txPr>
      </c:legendEntry>
      <c:legendEntry>
        <c:idx val="3"/>
        <c:txPr>
          <a:bodyPr/>
          <a:lstStyle/>
          <a:p>
            <a:pPr>
              <a:defRPr baseline="0">
                <a:latin typeface="Times New Roman" pitchFamily="18" charset="0"/>
              </a:defRPr>
            </a:pPr>
            <a:endParaRPr lang="en-US"/>
          </a:p>
        </c:txPr>
      </c:legendEntry>
      <c:legendEntry>
        <c:idx val="4"/>
        <c:txPr>
          <a:bodyPr/>
          <a:lstStyle/>
          <a:p>
            <a:pPr>
              <a:defRPr baseline="0">
                <a:latin typeface="Times New Roman" pitchFamily="18" charset="0"/>
              </a:defRPr>
            </a:pPr>
            <a:endParaRPr lang="en-US"/>
          </a:p>
        </c:txPr>
      </c:legendEntry>
      <c:legendEntry>
        <c:idx val="5"/>
        <c:txPr>
          <a:bodyPr/>
          <a:lstStyle/>
          <a:p>
            <a:pPr>
              <a:defRPr baseline="0">
                <a:latin typeface="Times New Roman" pitchFamily="18" charset="0"/>
              </a:defRPr>
            </a:pPr>
            <a:endParaRPr lang="en-US"/>
          </a:p>
        </c:txPr>
      </c:legendEntry>
      <c:layout>
        <c:manualLayout>
          <c:xMode val="edge"/>
          <c:yMode val="edge"/>
          <c:x val="0.12203618795438193"/>
          <c:y val="0.8682125160363926"/>
          <c:w val="0.81964425243304873"/>
          <c:h val="0.11385026423266598"/>
        </c:manualLayout>
      </c:layout>
      <c:overlay val="0"/>
    </c:legend>
    <c:plotVisOnly val="1"/>
    <c:dispBlanksAs val="gap"/>
    <c:showDLblsOverMax val="0"/>
  </c:chart>
  <c:spPr>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0.84248</cdr:x>
      <cdr:y>0.39238</cdr:y>
    </cdr:from>
    <cdr:to>
      <cdr:x>0.98053</cdr:x>
      <cdr:y>0.56951</cdr:y>
    </cdr:to>
    <cdr:sp macro="" textlink="">
      <cdr:nvSpPr>
        <cdr:cNvPr id="3" name="TextBox 2"/>
        <cdr:cNvSpPr txBox="1"/>
      </cdr:nvSpPr>
      <cdr:spPr>
        <a:xfrm xmlns:a="http://schemas.openxmlformats.org/drawingml/2006/main">
          <a:off x="4533900" y="1666876"/>
          <a:ext cx="742950" cy="7524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0" dirty="0">
              <a:latin typeface="Times New Roman" pitchFamily="18" charset="0"/>
              <a:cs typeface="Times New Roman" pitchFamily="18" charset="0"/>
            </a:rPr>
            <a:t>GMD</a:t>
          </a:r>
          <a:r>
            <a:rPr lang="en-US" sz="1000" b="1" i="0" baseline="0" dirty="0">
              <a:latin typeface="Times New Roman" pitchFamily="18" charset="0"/>
              <a:cs typeface="Times New Roman" pitchFamily="18" charset="0"/>
            </a:rPr>
            <a:t> 1</a:t>
          </a:r>
        </a:p>
        <a:p xmlns:a="http://schemas.openxmlformats.org/drawingml/2006/main">
          <a:endParaRPr lang="en-US" sz="1000" b="1" i="0" baseline="0" dirty="0">
            <a:latin typeface="Times New Roman" pitchFamily="18" charset="0"/>
            <a:cs typeface="Times New Roman" pitchFamily="18" charset="0"/>
          </a:endParaRPr>
        </a:p>
        <a:p xmlns:a="http://schemas.openxmlformats.org/drawingml/2006/main">
          <a:r>
            <a:rPr lang="en-US" sz="1100" b="1" i="0" baseline="0" dirty="0">
              <a:latin typeface="Times New Roman" pitchFamily="18" charset="0"/>
              <a:cs typeface="Times New Roman" pitchFamily="18" charset="0"/>
            </a:rPr>
            <a:t>GMD 2</a:t>
          </a:r>
        </a:p>
      </cdr:txBody>
    </cdr:sp>
  </cdr:relSizeAnchor>
  <cdr:relSizeAnchor xmlns:cdr="http://schemas.openxmlformats.org/drawingml/2006/chartDrawing">
    <cdr:from>
      <cdr:x>0.10796</cdr:x>
      <cdr:y>0.72646</cdr:y>
    </cdr:from>
    <cdr:to>
      <cdr:x>0.36106</cdr:x>
      <cdr:y>0.80269</cdr:y>
    </cdr:to>
    <cdr:sp macro="" textlink="">
      <cdr:nvSpPr>
        <cdr:cNvPr id="4" name="TextBox 3"/>
        <cdr:cNvSpPr txBox="1"/>
      </cdr:nvSpPr>
      <cdr:spPr>
        <a:xfrm xmlns:a="http://schemas.openxmlformats.org/drawingml/2006/main">
          <a:off x="581025" y="3086101"/>
          <a:ext cx="1362075" cy="3238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a:t>
          </a:r>
          <a:r>
            <a:rPr lang="en-US" sz="2000" b="1" i="0" baseline="0" dirty="0">
              <a:latin typeface="Times New Roman" pitchFamily="18" charset="0"/>
              <a:cs typeface="Times New Roman" pitchFamily="18" charset="0"/>
            </a:rPr>
            <a:t>GMD 3</a:t>
          </a:r>
        </a:p>
      </cdr:txBody>
    </cdr:sp>
  </cdr:relSizeAnchor>
  <cdr:relSizeAnchor xmlns:cdr="http://schemas.openxmlformats.org/drawingml/2006/chartDrawing">
    <cdr:from>
      <cdr:x>0.12389</cdr:x>
      <cdr:y>0.42825</cdr:y>
    </cdr:from>
    <cdr:to>
      <cdr:x>0.29381</cdr:x>
      <cdr:y>0.6435</cdr:y>
    </cdr:to>
    <cdr:sp macro="" textlink="">
      <cdr:nvSpPr>
        <cdr:cNvPr id="5" name="TextBox 4"/>
        <cdr:cNvSpPr txBox="1"/>
      </cdr:nvSpPr>
      <cdr:spPr>
        <a:xfrm xmlns:a="http://schemas.openxmlformats.org/drawingml/2006/main">
          <a:off x="666750" y="18192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i="0" baseline="0" dirty="0">
              <a:latin typeface="Times New Roman" pitchFamily="18" charset="0"/>
              <a:cs typeface="Times New Roman" pitchFamily="18" charset="0"/>
            </a:rPr>
            <a:t>GMD</a:t>
          </a:r>
          <a:r>
            <a:rPr lang="en-US" sz="1100" dirty="0">
              <a:latin typeface="Times New Roman" pitchFamily="18" charset="0"/>
              <a:cs typeface="Times New Roman" pitchFamily="18" charset="0"/>
            </a:rPr>
            <a:t>  </a:t>
          </a:r>
          <a:r>
            <a:rPr lang="en-US" sz="1200" b="1" i="0" baseline="0" dirty="0">
              <a:latin typeface="Times New Roman" pitchFamily="18" charset="0"/>
              <a:cs typeface="Times New Roman" pitchFamily="18" charset="0"/>
            </a:rPr>
            <a:t>4</a:t>
          </a:r>
        </a:p>
      </cdr:txBody>
    </cdr:sp>
  </cdr:relSizeAnchor>
  <cdr:relSizeAnchor xmlns:cdr="http://schemas.openxmlformats.org/drawingml/2006/chartDrawing">
    <cdr:from>
      <cdr:x>0.67434</cdr:x>
      <cdr:y>0.23543</cdr:y>
    </cdr:from>
    <cdr:to>
      <cdr:x>0.9646</cdr:x>
      <cdr:y>0.30045</cdr:y>
    </cdr:to>
    <cdr:sp macro="" textlink="">
      <cdr:nvSpPr>
        <cdr:cNvPr id="6" name="TextBox 5"/>
        <cdr:cNvSpPr txBox="1"/>
      </cdr:nvSpPr>
      <cdr:spPr>
        <a:xfrm xmlns:a="http://schemas.openxmlformats.org/drawingml/2006/main">
          <a:off x="3629025" y="1000125"/>
          <a:ext cx="1562100"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i="0" baseline="0" dirty="0">
              <a:latin typeface="Times New Roman" pitchFamily="18" charset="0"/>
              <a:cs typeface="Times New Roman" pitchFamily="18" charset="0"/>
            </a:rPr>
            <a:t>OUTSIDE GMD</a:t>
          </a:r>
        </a:p>
      </cdr:txBody>
    </cdr:sp>
  </cdr:relSizeAnchor>
  <cdr:relSizeAnchor xmlns:cdr="http://schemas.openxmlformats.org/drawingml/2006/chartDrawing">
    <cdr:from>
      <cdr:x>0.27257</cdr:x>
      <cdr:y>0.24439</cdr:y>
    </cdr:from>
    <cdr:to>
      <cdr:x>0.50265</cdr:x>
      <cdr:y>0.31839</cdr:y>
    </cdr:to>
    <cdr:sp macro="" textlink="">
      <cdr:nvSpPr>
        <cdr:cNvPr id="7" name="TextBox 6"/>
        <cdr:cNvSpPr txBox="1"/>
      </cdr:nvSpPr>
      <cdr:spPr>
        <a:xfrm xmlns:a="http://schemas.openxmlformats.org/drawingml/2006/main">
          <a:off x="1466850" y="1038225"/>
          <a:ext cx="1238250"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i="0" dirty="0"/>
            <a:t>         </a:t>
          </a:r>
          <a:r>
            <a:rPr lang="en-US" sz="1300" b="1" i="0" baseline="0" dirty="0">
              <a:latin typeface="Times New Roman" pitchFamily="18" charset="0"/>
              <a:cs typeface="Times New Roman" pitchFamily="18" charset="0"/>
            </a:rPr>
            <a:t>GMD</a:t>
          </a:r>
          <a:r>
            <a:rPr lang="en-US" sz="1200" b="1" i="0" dirty="0">
              <a:latin typeface="Times New Roman" pitchFamily="18" charset="0"/>
              <a:cs typeface="Times New Roman" pitchFamily="18" charset="0"/>
            </a:rPr>
            <a:t> 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8" rIns="93177" bIns="46588" rtlCol="0"/>
          <a:lstStyle>
            <a:lvl1pPr algn="l">
              <a:defRPr sz="1200"/>
            </a:lvl1pPr>
          </a:lstStyle>
          <a:p>
            <a:endParaRPr lang="en-US" dirty="0"/>
          </a:p>
        </p:txBody>
      </p:sp>
      <p:sp>
        <p:nvSpPr>
          <p:cNvPr id="3" name="Date Placeholder 2"/>
          <p:cNvSpPr>
            <a:spLocks noGrp="1"/>
          </p:cNvSpPr>
          <p:nvPr>
            <p:ph type="dt" sz="quarter" idx="1"/>
          </p:nvPr>
        </p:nvSpPr>
        <p:spPr>
          <a:xfrm>
            <a:off x="3970937" y="0"/>
            <a:ext cx="3037840" cy="464820"/>
          </a:xfrm>
          <a:prstGeom prst="rect">
            <a:avLst/>
          </a:prstGeom>
        </p:spPr>
        <p:txBody>
          <a:bodyPr vert="horz" lIns="93177" tIns="46588" rIns="93177" bIns="46588" rtlCol="0"/>
          <a:lstStyle>
            <a:lvl1pPr algn="r">
              <a:defRPr sz="1200"/>
            </a:lvl1pPr>
          </a:lstStyle>
          <a:p>
            <a:fld id="{222AEC22-9FD9-4FF9-81BA-FECB05AE89EC}" type="datetimeFigureOut">
              <a:rPr lang="en-US" smtClean="0"/>
              <a:pPr/>
              <a:t>2/28/2023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8" rIns="93177" bIns="4658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7" tIns="46588" rIns="93177" bIns="46588" rtlCol="0" anchor="b"/>
          <a:lstStyle>
            <a:lvl1pPr algn="r">
              <a:defRPr sz="1200"/>
            </a:lvl1pPr>
          </a:lstStyle>
          <a:p>
            <a:fld id="{F6CF4469-EFB4-4DF7-866D-F19D4CA94E6C}" type="slidenum">
              <a:rPr lang="en-US" smtClean="0"/>
              <a:pPr/>
              <a:t>‹#›</a:t>
            </a:fld>
            <a:endParaRPr lang="en-US" dirty="0"/>
          </a:p>
        </p:txBody>
      </p:sp>
    </p:spTree>
    <p:extLst>
      <p:ext uri="{BB962C8B-B14F-4D97-AF65-F5344CB8AC3E}">
        <p14:creationId xmlns:p14="http://schemas.microsoft.com/office/powerpoint/2010/main" val="77531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8" rIns="93177" bIns="46588" rtlCol="0"/>
          <a:lstStyle>
            <a:lvl1pPr algn="l">
              <a:defRPr sz="1200"/>
            </a:lvl1pPr>
          </a:lstStyle>
          <a:p>
            <a:endParaRPr lang="en-US" dirty="0"/>
          </a:p>
        </p:txBody>
      </p:sp>
      <p:sp>
        <p:nvSpPr>
          <p:cNvPr id="3" name="Date Placeholder 2"/>
          <p:cNvSpPr>
            <a:spLocks noGrp="1"/>
          </p:cNvSpPr>
          <p:nvPr>
            <p:ph type="dt" idx="1"/>
          </p:nvPr>
        </p:nvSpPr>
        <p:spPr>
          <a:xfrm>
            <a:off x="3970937" y="0"/>
            <a:ext cx="3037840" cy="464820"/>
          </a:xfrm>
          <a:prstGeom prst="rect">
            <a:avLst/>
          </a:prstGeom>
        </p:spPr>
        <p:txBody>
          <a:bodyPr vert="horz" lIns="93177" tIns="46588" rIns="93177" bIns="46588" rtlCol="0"/>
          <a:lstStyle>
            <a:lvl1pPr algn="r">
              <a:defRPr sz="1200"/>
            </a:lvl1pPr>
          </a:lstStyle>
          <a:p>
            <a:fld id="{31810278-DDB7-49A4-A079-C618ACD98105}" type="datetimeFigureOut">
              <a:rPr lang="en-US" smtClean="0"/>
              <a:pPr/>
              <a:t>2/28/2023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7" tIns="46588" rIns="93177" bIns="46588"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8" rIns="93177"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8" rIns="93177"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7" tIns="46588" rIns="93177" bIns="46588" rtlCol="0" anchor="b"/>
          <a:lstStyle>
            <a:lvl1pPr algn="r">
              <a:defRPr sz="1200"/>
            </a:lvl1pPr>
          </a:lstStyle>
          <a:p>
            <a:fld id="{55941661-7733-463C-9C8F-7D1678185F49}" type="slidenum">
              <a:rPr lang="en-US" smtClean="0"/>
              <a:pPr/>
              <a:t>‹#›</a:t>
            </a:fld>
            <a:endParaRPr lang="en-US" dirty="0"/>
          </a:p>
        </p:txBody>
      </p:sp>
    </p:spTree>
    <p:extLst>
      <p:ext uri="{BB962C8B-B14F-4D97-AF65-F5344CB8AC3E}">
        <p14:creationId xmlns:p14="http://schemas.microsoft.com/office/powerpoint/2010/main" val="411858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41661-7733-463C-9C8F-7D1678185F49}" type="slidenum">
              <a:rPr lang="en-US" smtClean="0"/>
              <a:pPr/>
              <a:t>0</a:t>
            </a:fld>
            <a:endParaRPr lang="en-US" dirty="0"/>
          </a:p>
        </p:txBody>
      </p:sp>
    </p:spTree>
    <p:extLst>
      <p:ext uri="{BB962C8B-B14F-4D97-AF65-F5344CB8AC3E}">
        <p14:creationId xmlns:p14="http://schemas.microsoft.com/office/powerpoint/2010/main" val="184641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3A7B1A-43D1-4694-9BF0-B988C198AB4A}" type="slidenum">
              <a:rPr lang="en-US">
                <a:solidFill>
                  <a:prstClr val="black"/>
                </a:solidFill>
              </a:rPr>
              <a:pPr/>
              <a:t>13</a:t>
            </a:fld>
            <a:endParaRPr lang="en-US">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defTabSz="931764" fontAlgn="base">
              <a:spcBef>
                <a:spcPct val="30000"/>
              </a:spcBef>
              <a:spcAft>
                <a:spcPct val="0"/>
              </a:spcAft>
              <a:defRPr/>
            </a:pPr>
            <a:r>
              <a:rPr lang="en-US" dirty="0"/>
              <a:t>Animated map showing the accumulated change in the water table.  For the Ogallala aquifer, notable decline areas are south of Garden City, south of Ulysses, south west Wallace County, west of Goodland and east of Colby.  These also correspond to areas of reported ground water use.  Keep in mind this map is showing changes at all monitoring wells, regardless of what aquifer they are screened in.  There are some Dakota wells and other older sediments that are separate from the High Plains Aquifer.</a:t>
            </a:r>
          </a:p>
          <a:p>
            <a:endParaRPr lang="en-US" dirty="0"/>
          </a:p>
        </p:txBody>
      </p:sp>
    </p:spTree>
    <p:extLst>
      <p:ext uri="{BB962C8B-B14F-4D97-AF65-F5344CB8AC3E}">
        <p14:creationId xmlns:p14="http://schemas.microsoft.com/office/powerpoint/2010/main" val="10040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FEF4-5085-4629-A4A3-D8F698291426}" type="slidenum">
              <a:rPr lang="en-US"/>
              <a:pPr/>
              <a:t>14</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pPr defTabSz="931764" fontAlgn="base">
              <a:spcBef>
                <a:spcPct val="30000"/>
              </a:spcBef>
              <a:spcAft>
                <a:spcPct val="0"/>
              </a:spcAft>
              <a:defRPr/>
            </a:pPr>
            <a:r>
              <a:rPr lang="en-US" dirty="0"/>
              <a:t>The Haskell County Index</a:t>
            </a:r>
            <a:r>
              <a:rPr lang="en-US" baseline="0" dirty="0"/>
              <a:t> Well shows a dramatic difference in the static water level and the pumping water level.  When wide-spread pumping occurs, the water level in this observation well drops over 100 feet changing the winter/static saturated thickness of ~160 </a:t>
            </a:r>
            <a:r>
              <a:rPr lang="en-US" baseline="0" dirty="0" err="1"/>
              <a:t>ft</a:t>
            </a:r>
            <a:r>
              <a:rPr lang="en-US" baseline="0" dirty="0"/>
              <a:t> to the pumping saturated thickness less than 40 ft..</a:t>
            </a:r>
            <a:endParaRPr lang="en-US" dirty="0"/>
          </a:p>
          <a:p>
            <a:endParaRPr lang="en-US" dirty="0"/>
          </a:p>
        </p:txBody>
      </p:sp>
    </p:spTree>
    <p:extLst>
      <p:ext uri="{BB962C8B-B14F-4D97-AF65-F5344CB8AC3E}">
        <p14:creationId xmlns:p14="http://schemas.microsoft.com/office/powerpoint/2010/main" val="77809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FEF4-5085-4629-A4A3-D8F698291426}" type="slidenum">
              <a:rPr lang="en-US"/>
              <a:pPr/>
              <a:t>15</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pPr defTabSz="931764" fontAlgn="base">
              <a:spcBef>
                <a:spcPct val="30000"/>
              </a:spcBef>
              <a:spcAft>
                <a:spcPct val="0"/>
              </a:spcAft>
              <a:defRPr/>
            </a:pPr>
            <a:r>
              <a:rPr lang="en-US" dirty="0"/>
              <a:t>This map is an estimated projection (NOT A PREDICTION) of how many years until the HP aquifer reaches a point where wells requiring 400 </a:t>
            </a:r>
            <a:r>
              <a:rPr lang="en-US" dirty="0" err="1"/>
              <a:t>gpm</a:t>
            </a:r>
            <a:r>
              <a:rPr lang="en-US" dirty="0"/>
              <a:t> extraction yields will begin to be impaired if ground-water level trends from 1999 to 2009 repeat continuously and unchanged into the future.  This methodology is only suitable to the Ogallala portion of the HP aquifer because of its very small annual recharge levels.  South-central Kansas does have local issues of ground-water declines but given higher precipitation and recharge levels, this area of the state has a much greater potential to recover.</a:t>
            </a:r>
          </a:p>
          <a:p>
            <a:endParaRPr lang="en-US" dirty="0"/>
          </a:p>
        </p:txBody>
      </p:sp>
    </p:spTree>
    <p:extLst>
      <p:ext uri="{BB962C8B-B14F-4D97-AF65-F5344CB8AC3E}">
        <p14:creationId xmlns:p14="http://schemas.microsoft.com/office/powerpoint/2010/main" val="3715230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B1F91-1E24-4F1A-B9B8-15EDC1E3979F}" type="slidenum">
              <a:rPr lang="en-US"/>
              <a:pPr/>
              <a:t>16</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US"/>
              <a:t>When a ground water well begins to pump water, the water table forms what is called a “Cone of Depression” where the water table will drop dramatically around the wells and to lesser depths are you move away from the well.  Eventually the cone becomes stable.  The exact shape of the cone is dependent upon many things, one of which is the hydraulic conductivity of the aquifer.  The hydraulic conductivity, or K value, is measured in terms of volume (cubic feet per day) and is an indicator of how readily water flows through the aquifer.  In generally, the higher the K value, the lesser the depth of the cone of depression and vise versa.  </a:t>
            </a:r>
          </a:p>
          <a:p>
            <a:endParaRPr lang="en-US"/>
          </a:p>
          <a:p>
            <a:r>
              <a:rPr lang="en-US"/>
              <a:t>The depth of the cone of depression and its relationship to hydraulic conductivity provides a saturated thickness threshold for the estimated usable lifetime.  Using standard ground water equations and modeling, the KGS developed a graph showing the minimum saturated thickness needed to support various well yields given the hydraulic conductivity in an area.  The 400 gpm yield was used since this is roughly the minimum yield needed to operate a center pivot irrigation system.  Based the graph, the minimum saturated thickness per hydraulic conductivity indicate the original 30 foot saturated thickness threshold may be conservative.</a:t>
            </a:r>
          </a:p>
        </p:txBody>
      </p:sp>
    </p:spTree>
    <p:extLst>
      <p:ext uri="{BB962C8B-B14F-4D97-AF65-F5344CB8AC3E}">
        <p14:creationId xmlns:p14="http://schemas.microsoft.com/office/powerpoint/2010/main" val="3317264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41661-7733-463C-9C8F-7D1678185F49}" type="slidenum">
              <a:rPr lang="en-US" smtClean="0"/>
              <a:pPr/>
              <a:t>18</a:t>
            </a:fld>
            <a:endParaRPr lang="en-US" dirty="0"/>
          </a:p>
        </p:txBody>
      </p:sp>
    </p:spTree>
    <p:extLst>
      <p:ext uri="{BB962C8B-B14F-4D97-AF65-F5344CB8AC3E}">
        <p14:creationId xmlns:p14="http://schemas.microsoft.com/office/powerpoint/2010/main" val="345484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6E664A-0AC7-4A57-857E-A5B66DAE8CB2}" type="slidenum">
              <a:rPr lang="en-US" smtClean="0"/>
              <a:pPr/>
              <a:t>20</a:t>
            </a:fld>
            <a:endParaRPr lang="en-US" dirty="0"/>
          </a:p>
        </p:txBody>
      </p:sp>
    </p:spTree>
    <p:extLst>
      <p:ext uri="{BB962C8B-B14F-4D97-AF65-F5344CB8AC3E}">
        <p14:creationId xmlns:p14="http://schemas.microsoft.com/office/powerpoint/2010/main" val="189357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F8A896-0D25-423B-9293-87AE58187E7B}" type="slidenum">
              <a:rPr lang="en-US" smtClean="0"/>
              <a:pPr/>
              <a:t>23</a:t>
            </a:fld>
            <a:endParaRPr lang="en-US" dirty="0"/>
          </a:p>
        </p:txBody>
      </p:sp>
    </p:spTree>
    <p:extLst>
      <p:ext uri="{BB962C8B-B14F-4D97-AF65-F5344CB8AC3E}">
        <p14:creationId xmlns:p14="http://schemas.microsoft.com/office/powerpoint/2010/main" val="2964949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941661-7733-463C-9C8F-7D1678185F49}" type="slidenum">
              <a:rPr lang="en-US" smtClean="0"/>
              <a:pPr/>
              <a:t>26</a:t>
            </a:fld>
            <a:endParaRPr lang="en-US" dirty="0"/>
          </a:p>
        </p:txBody>
      </p:sp>
    </p:spTree>
    <p:extLst>
      <p:ext uri="{BB962C8B-B14F-4D97-AF65-F5344CB8AC3E}">
        <p14:creationId xmlns:p14="http://schemas.microsoft.com/office/powerpoint/2010/main" val="2203652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10440648-F5DF-45D9-987C-2104EEF84EDA}"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258429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41661-7733-463C-9C8F-7D1678185F49}" type="slidenum">
              <a:rPr lang="en-US" smtClean="0"/>
              <a:pPr/>
              <a:t>39</a:t>
            </a:fld>
            <a:endParaRPr lang="en-US" dirty="0"/>
          </a:p>
        </p:txBody>
      </p:sp>
    </p:spTree>
    <p:extLst>
      <p:ext uri="{BB962C8B-B14F-4D97-AF65-F5344CB8AC3E}">
        <p14:creationId xmlns:p14="http://schemas.microsoft.com/office/powerpoint/2010/main" val="222268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491E80-C3DE-4690-90E7-8C979E39989C}" type="slidenum">
              <a:rPr lang="en-US" smtClean="0"/>
              <a:pPr/>
              <a:t>1</a:t>
            </a:fld>
            <a:endParaRPr lang="en-US" dirty="0"/>
          </a:p>
        </p:txBody>
      </p:sp>
    </p:spTree>
    <p:extLst>
      <p:ext uri="{BB962C8B-B14F-4D97-AF65-F5344CB8AC3E}">
        <p14:creationId xmlns:p14="http://schemas.microsoft.com/office/powerpoint/2010/main" val="164284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41661-7733-463C-9C8F-7D1678185F49}" type="slidenum">
              <a:rPr lang="en-US" smtClean="0"/>
              <a:pPr/>
              <a:t>43</a:t>
            </a:fld>
            <a:endParaRPr lang="en-US" dirty="0"/>
          </a:p>
        </p:txBody>
      </p:sp>
    </p:spTree>
    <p:extLst>
      <p:ext uri="{BB962C8B-B14F-4D97-AF65-F5344CB8AC3E}">
        <p14:creationId xmlns:p14="http://schemas.microsoft.com/office/powerpoint/2010/main" val="102958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DD1CB0-9220-436A-8775-9B00D7EBE456}" type="slidenum">
              <a:rPr lang="en-US" smtClean="0"/>
              <a:pPr/>
              <a:t>3</a:t>
            </a:fld>
            <a:endParaRPr lang="en-US" dirty="0"/>
          </a:p>
        </p:txBody>
      </p:sp>
    </p:spTree>
    <p:extLst>
      <p:ext uri="{BB962C8B-B14F-4D97-AF65-F5344CB8AC3E}">
        <p14:creationId xmlns:p14="http://schemas.microsoft.com/office/powerpoint/2010/main" val="1570402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AB2AF6-BF37-48C4-BC1E-190D9512A328}" type="slidenum">
              <a:rPr lang="en-US"/>
              <a:pPr/>
              <a:t>6</a:t>
            </a:fld>
            <a:endParaRPr lang="en-US"/>
          </a:p>
        </p:txBody>
      </p:sp>
      <p:sp>
        <p:nvSpPr>
          <p:cNvPr id="104450" name="Rectangle 2"/>
          <p:cNvSpPr>
            <a:spLocks noGrp="1" noRot="1" noChangeAspect="1" noChangeArrowheads="1" noTextEdit="1"/>
          </p:cNvSpPr>
          <p:nvPr>
            <p:ph type="sldImg"/>
          </p:nvPr>
        </p:nvSpPr>
        <p:spPr bwMode="auto">
          <a:xfrm>
            <a:off x="1181100" y="698500"/>
            <a:ext cx="4648200" cy="348615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t>The High Plains Aquifer is one of the largest most accessible ground water system in the entire world.  Covers 8 states in the continental United States.  The High Plains Aquifer is the single greatest ground-water resource in Kansas.</a:t>
            </a:r>
          </a:p>
          <a:p>
            <a:endParaRPr lang="en-US"/>
          </a:p>
          <a:p>
            <a:r>
              <a:rPr lang="en-US"/>
              <a:t>Often the High Plains Aquifer / Ogallala Aquifer is referenced as an “Underground Reservoir”.  This implies a person with the proper scuba equipment and access and go swimming underground.  This is hardly the case.  Water in an aquifer system is stored in the pore space between geologic layers as shown by the exaggerated illustration.</a:t>
            </a:r>
          </a:p>
          <a:p>
            <a:endParaRPr lang="en-US"/>
          </a:p>
        </p:txBody>
      </p:sp>
    </p:spTree>
    <p:extLst>
      <p:ext uri="{BB962C8B-B14F-4D97-AF65-F5344CB8AC3E}">
        <p14:creationId xmlns:p14="http://schemas.microsoft.com/office/powerpoint/2010/main" val="244607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EEA98-9BA2-4CD9-93D2-D923A95CFE0E}" type="slidenum">
              <a:rPr lang="en-US"/>
              <a:pPr/>
              <a:t>7</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t>In Kansas, The High Plains Aquifer is made up of several smaller sub-regional aquifer- the Ogallala, Great Bend Prairie and Equus Beds.  On a national scale, many people and publications will refer to the HP aquifer as the Ogallala.  In Kansas, we make a distinction.</a:t>
            </a:r>
          </a:p>
          <a:p>
            <a:endParaRPr lang="en-US"/>
          </a:p>
          <a:p>
            <a:r>
              <a:rPr lang="en-US"/>
              <a:t>The Great Bend Prairie and Equus Beds aquifers are generally closer to the land surface (not as deep) and are more responsive to recharge.  They are managed as sustainable systems.  The Ogallala is generally deeper and with less annual precipitation, has little natural recharge.  Recharge estimates are in the 0.5 to 1 inch range annually.</a:t>
            </a:r>
          </a:p>
        </p:txBody>
      </p:sp>
    </p:spTree>
    <p:extLst>
      <p:ext uri="{BB962C8B-B14F-4D97-AF65-F5344CB8AC3E}">
        <p14:creationId xmlns:p14="http://schemas.microsoft.com/office/powerpoint/2010/main" val="206074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41661-7733-463C-9C8F-7D1678185F49}" type="slidenum">
              <a:rPr lang="en-US" smtClean="0"/>
              <a:pPr/>
              <a:t>8</a:t>
            </a:fld>
            <a:endParaRPr lang="en-US" dirty="0"/>
          </a:p>
        </p:txBody>
      </p:sp>
    </p:spTree>
    <p:extLst>
      <p:ext uri="{BB962C8B-B14F-4D97-AF65-F5344CB8AC3E}">
        <p14:creationId xmlns:p14="http://schemas.microsoft.com/office/powerpoint/2010/main" val="7128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get an updated one</a:t>
            </a:r>
          </a:p>
        </p:txBody>
      </p:sp>
      <p:sp>
        <p:nvSpPr>
          <p:cNvPr id="4" name="Slide Number Placeholder 3"/>
          <p:cNvSpPr>
            <a:spLocks noGrp="1"/>
          </p:cNvSpPr>
          <p:nvPr>
            <p:ph type="sldNum" sz="quarter" idx="5"/>
          </p:nvPr>
        </p:nvSpPr>
        <p:spPr/>
        <p:txBody>
          <a:bodyPr/>
          <a:lstStyle/>
          <a:p>
            <a:fld id="{55941661-7733-463C-9C8F-7D1678185F49}" type="slidenum">
              <a:rPr lang="en-US" smtClean="0"/>
              <a:pPr/>
              <a:t>9</a:t>
            </a:fld>
            <a:endParaRPr lang="en-US" dirty="0"/>
          </a:p>
        </p:txBody>
      </p:sp>
    </p:spTree>
    <p:extLst>
      <p:ext uri="{BB962C8B-B14F-4D97-AF65-F5344CB8AC3E}">
        <p14:creationId xmlns:p14="http://schemas.microsoft.com/office/powerpoint/2010/main" val="374502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get a new one</a:t>
            </a:r>
          </a:p>
        </p:txBody>
      </p:sp>
      <p:sp>
        <p:nvSpPr>
          <p:cNvPr id="4" name="Slide Number Placeholder 3"/>
          <p:cNvSpPr>
            <a:spLocks noGrp="1"/>
          </p:cNvSpPr>
          <p:nvPr>
            <p:ph type="sldNum" sz="quarter" idx="5"/>
          </p:nvPr>
        </p:nvSpPr>
        <p:spPr/>
        <p:txBody>
          <a:bodyPr/>
          <a:lstStyle/>
          <a:p>
            <a:fld id="{55941661-7733-463C-9C8F-7D1678185F49}" type="slidenum">
              <a:rPr lang="en-US" smtClean="0"/>
              <a:pPr/>
              <a:t>10</a:t>
            </a:fld>
            <a:endParaRPr lang="en-US" dirty="0"/>
          </a:p>
        </p:txBody>
      </p:sp>
    </p:spTree>
    <p:extLst>
      <p:ext uri="{BB962C8B-B14F-4D97-AF65-F5344CB8AC3E}">
        <p14:creationId xmlns:p14="http://schemas.microsoft.com/office/powerpoint/2010/main" val="60609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699BDD5-51EA-4E6F-A47F-7A407DB60AF8}" type="slidenum">
              <a:rPr lang="en-US">
                <a:solidFill>
                  <a:prstClr val="black"/>
                </a:solidFill>
              </a:rPr>
              <a:pPr/>
              <a:t>12</a:t>
            </a:fld>
            <a:endParaRPr lang="en-US">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a:t>The depth-to-water is measured using a steel tape that is incremented to the hundredth of a foot.  The bottom of the tape is covered with blue chalk.  When the tape is lowered in the well, it crosses the water table and makes a very clear and distinct mark on the chalk covered tape which is called the “cut”.  The depth to water can then be calculated based on the distance from the top of the well to the cut.</a:t>
            </a:r>
          </a:p>
        </p:txBody>
      </p:sp>
    </p:spTree>
    <p:extLst>
      <p:ext uri="{BB962C8B-B14F-4D97-AF65-F5344CB8AC3E}">
        <p14:creationId xmlns:p14="http://schemas.microsoft.com/office/powerpoint/2010/main" val="191835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16" name="Slide Number Placeholder 15"/>
          <p:cNvSpPr>
            <a:spLocks noGrp="1"/>
          </p:cNvSpPr>
          <p:nvPr>
            <p:ph type="sldNum" sz="quarter" idx="11"/>
          </p:nvPr>
        </p:nvSpPr>
        <p:spPr/>
        <p:txBody>
          <a:bodyPr/>
          <a:lstStyle/>
          <a:p>
            <a:fld id="{05486436-211E-4B6F-A007-9B7EDB4D400B}"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486436-211E-4B6F-A007-9B7EDB4D400B}" type="slidenum">
              <a:rPr lang="en-US" smtClean="0"/>
              <a:pPr/>
              <a:t>‹#›</a:t>
            </a:fld>
            <a:endParaRPr lang="en-US" dirty="0"/>
          </a:p>
        </p:txBody>
      </p:sp>
    </p:spTree>
  </p:cSld>
  <p:clrMapOvr>
    <a:masterClrMapping/>
  </p:clrMapOvr>
  <p:transition>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5532E-8ACC-4343-B30E-53EE46C81C6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81231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119C6-3289-408C-AE3A-064A413573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2074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3EFBAD-2100-439A-A833-ACDB1B2671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7977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26148-82A3-48DF-9F4A-E5B853225B4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21502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14E046-4BF7-4270-952D-ACC96A48E0A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7706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FCD062-B27F-4B28-AC71-F7E602453D5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7536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5E853D-D4D0-40BC-B808-A4257FBAA62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6994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BFB1D8-66C4-42B9-8736-ADAC7E8CF03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00966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841C4-85E7-4E21-BB5A-97DEDF4ADBF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66523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51BF89-7076-43CF-96A4-47D8A7122D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899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486436-211E-4B6F-A007-9B7EDB4D400B}" type="slidenum">
              <a:rPr lang="en-US" smtClean="0"/>
              <a:pPr/>
              <a:t>‹#›</a:t>
            </a:fld>
            <a:endParaRPr lang="en-US" dirty="0"/>
          </a:p>
        </p:txBody>
      </p:sp>
    </p:spTree>
  </p:cSld>
  <p:clrMapOvr>
    <a:masterClrMapping/>
  </p:clrMapOvr>
  <p:transition>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9DE738-733F-4917-9382-579CEB3CD8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4811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5532E-8ACC-4343-B30E-53EE46C81C6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98593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119C6-3289-408C-AE3A-064A413573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43944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3EFBAD-2100-439A-A833-ACDB1B2671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6201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26148-82A3-48DF-9F4A-E5B853225B4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3304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14E046-4BF7-4270-952D-ACC96A48E0A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10906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FCD062-B27F-4B28-AC71-F7E602453D5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26728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5E853D-D4D0-40BC-B808-A4257FBAA62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2101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BFB1D8-66C4-42B9-8736-ADAC7E8CF03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4887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841C4-85E7-4E21-BB5A-97DEDF4ADBF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9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2EEA784-2A83-49B5-A2EE-1FECA704F4F4}" type="slidenum">
              <a:rPr lang="en-US"/>
              <a:pPr/>
              <a:t>‹#›</a:t>
            </a:fld>
            <a:endParaRPr lang="en-US" dirty="0"/>
          </a:p>
        </p:txBody>
      </p:sp>
    </p:spTree>
  </p:cSld>
  <p:clrMapOvr>
    <a:masterClrMapping/>
  </p:clrMapOvr>
  <p:transition advClick="0" advTm="6000">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51BF89-7076-43CF-96A4-47D8A7122D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2035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9DE738-733F-4917-9382-579CEB3CD8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17746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5532E-8ACC-4343-B30E-53EE46C81C6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8279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119C6-3289-408C-AE3A-064A413573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62240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3EFBAD-2100-439A-A833-ACDB1B2671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96880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26148-82A3-48DF-9F4A-E5B853225B4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85476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14E046-4BF7-4270-952D-ACC96A48E0A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9946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FCD062-B27F-4B28-AC71-F7E602453D5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60627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5E853D-D4D0-40BC-B808-A4257FBAA62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14098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BFB1D8-66C4-42B9-8736-ADAC7E8CF03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104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3C435A1-C8B7-49F6-B834-BC2CF0718B03}" type="datetimeFigureOut">
              <a:rPr lang="en-US" smtClean="0">
                <a:solidFill>
                  <a:srgbClr val="DBF5F9">
                    <a:shade val="90000"/>
                  </a:srgbClr>
                </a:solidFill>
              </a:rPr>
              <a:pPr/>
              <a:t>2/28/2023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C3188438-D0CB-4BB7-ADD4-DF9CEC9C326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56716274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841C4-85E7-4E21-BB5A-97DEDF4ADBF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3164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51BF89-7076-43CF-96A4-47D8A7122D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67618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9DE738-733F-4917-9382-579CEB3CD8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62794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5532E-8ACC-4343-B30E-53EE46C81C6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0957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C94C-6010-45B9-9D5C-BBFE518A91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2181F4-05DF-48F0-8543-D6BB5EECEBB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53808D-AC3E-46C5-8289-269E2A69ADAB}"/>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5" name="Footer Placeholder 4">
            <a:extLst>
              <a:ext uri="{FF2B5EF4-FFF2-40B4-BE49-F238E27FC236}">
                <a16:creationId xmlns:a16="http://schemas.microsoft.com/office/drawing/2014/main" id="{1A6C7781-7789-4912-96EB-C2A8EB388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90261-E68E-41C1-B4D3-97DFF59669B1}"/>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073551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C3F2-86ED-40E9-A139-38996C190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E1E6A-E4AF-4EA8-8FB1-A07D617DD1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7AF76-DDB4-45E7-B460-730E87F026F2}"/>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5" name="Footer Placeholder 4">
            <a:extLst>
              <a:ext uri="{FF2B5EF4-FFF2-40B4-BE49-F238E27FC236}">
                <a16:creationId xmlns:a16="http://schemas.microsoft.com/office/drawing/2014/main" id="{6180CD5C-C8C7-4674-BFF0-9FB1998AA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3D3FD-DCB1-462A-A95B-98E3AE95ED39}"/>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9545708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DF51-1800-4A3D-BECC-C69A5736447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F1230F-895B-4BCA-A635-6F1222703CE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AE4CDC-6EC1-4389-8355-0984E0E71473}"/>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5" name="Footer Placeholder 4">
            <a:extLst>
              <a:ext uri="{FF2B5EF4-FFF2-40B4-BE49-F238E27FC236}">
                <a16:creationId xmlns:a16="http://schemas.microsoft.com/office/drawing/2014/main" id="{79E80E52-68B0-402F-8589-EC470214A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70352-6797-406A-A512-13A90A8AE9EC}"/>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5851280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1AEE-5642-474D-8C57-95B2AC9E8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D8A08E-E252-4490-B59F-8611D58A0E0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915A92-B9E5-4E0A-9B5E-6720753F0C5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7D515B-8DF3-4A68-B2B4-56C611CDA056}"/>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6" name="Footer Placeholder 5">
            <a:extLst>
              <a:ext uri="{FF2B5EF4-FFF2-40B4-BE49-F238E27FC236}">
                <a16:creationId xmlns:a16="http://schemas.microsoft.com/office/drawing/2014/main" id="{8872EB17-9972-4A65-BA72-A85FD0A80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F15D3-E49D-4072-8D84-60814DBDC228}"/>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0389700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A1A1-67CB-423F-A049-F975E9645B6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A1D242-0D96-4A89-8043-FC2C4D2DE0C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E8204B3-3307-46B9-AE06-176D6985715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64472-CE33-4F18-97C8-DC7E09CB2F7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2548C4B-4122-4D31-AF17-8CC1BCB4866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8FF48-FFC6-41DB-AD79-5CB87B9660E9}"/>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8" name="Footer Placeholder 7">
            <a:extLst>
              <a:ext uri="{FF2B5EF4-FFF2-40B4-BE49-F238E27FC236}">
                <a16:creationId xmlns:a16="http://schemas.microsoft.com/office/drawing/2014/main" id="{84D57F5A-2BC6-4E8D-A9AA-BB860760E6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92992-A4AA-4BD3-9910-C32A7B3E7C0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2901310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C0F2-2059-41C2-B4AF-FC0415FA74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CF8FF-5191-4324-9C80-5CC05A9B613E}"/>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4" name="Footer Placeholder 3">
            <a:extLst>
              <a:ext uri="{FF2B5EF4-FFF2-40B4-BE49-F238E27FC236}">
                <a16:creationId xmlns:a16="http://schemas.microsoft.com/office/drawing/2014/main" id="{FBBEE1AB-9887-4680-A4C4-4618461571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F1C6B2-BE07-4887-9027-1921D7E2810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427920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8727940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BD05D-1260-4B06-903C-979BC849374C}"/>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3" name="Footer Placeholder 2">
            <a:extLst>
              <a:ext uri="{FF2B5EF4-FFF2-40B4-BE49-F238E27FC236}">
                <a16:creationId xmlns:a16="http://schemas.microsoft.com/office/drawing/2014/main" id="{6E57DB97-3F48-4467-B477-BA209AAB8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A7064B-020B-41A9-A979-17A500C3D1FB}"/>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1848728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FCD9-8593-479D-8E1D-3C63CB37FC5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28041CC-E6BE-48FF-AB18-DD09DD01CDE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F5015-CE5E-440D-BE02-3AF15967F7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5BF306B-318D-448B-9F61-5F8665843719}"/>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6" name="Footer Placeholder 5">
            <a:extLst>
              <a:ext uri="{FF2B5EF4-FFF2-40B4-BE49-F238E27FC236}">
                <a16:creationId xmlns:a16="http://schemas.microsoft.com/office/drawing/2014/main" id="{D8C16FB4-AD78-4D22-A1E9-99D885893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D7DF6-3D9C-4584-A314-D908E2C6F4B9}"/>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6326899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18E5-6A65-468C-B30F-D01A490AE8C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B28FF7C-7BC2-4F76-BB3C-AFA09196220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C067554-5A78-401D-88DC-5242582B0E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900FAED-5AB6-4D32-BC2D-42EE1A4B1A93}"/>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6" name="Footer Placeholder 5">
            <a:extLst>
              <a:ext uri="{FF2B5EF4-FFF2-40B4-BE49-F238E27FC236}">
                <a16:creationId xmlns:a16="http://schemas.microsoft.com/office/drawing/2014/main" id="{40AA0C9E-8E1E-410E-8B89-CE0164946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11013-045A-46E4-8996-BE4E13BDEEC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1898200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A706-13A5-45BF-A960-F9BFB63D8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7F660-18B4-4776-BF1E-F16C113C68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4CFFE-B383-40E0-AE43-9F922436B6C1}"/>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5" name="Footer Placeholder 4">
            <a:extLst>
              <a:ext uri="{FF2B5EF4-FFF2-40B4-BE49-F238E27FC236}">
                <a16:creationId xmlns:a16="http://schemas.microsoft.com/office/drawing/2014/main" id="{974FF3DE-D185-4B17-B38F-B6FB9C739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97DBA8-E265-4480-8387-A2A4325BBCA3}"/>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25105494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0100-A3D4-4B9C-83CD-E6649BBEBFC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32262-1243-4CD8-90E0-1019F51927A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103A1-6E02-434F-969E-64E4A81FCA67}"/>
              </a:ext>
            </a:extLst>
          </p:cNvPr>
          <p:cNvSpPr>
            <a:spLocks noGrp="1"/>
          </p:cNvSpPr>
          <p:nvPr>
            <p:ph type="dt" sz="half" idx="10"/>
          </p:nvPr>
        </p:nvSpPr>
        <p:spPr/>
        <p:txBody>
          <a:bodyPr/>
          <a:lstStyle/>
          <a:p>
            <a:fld id="{5E6AA584-D876-4215-9036-17A36A6D8CC1}" type="datetimeFigureOut">
              <a:rPr lang="en-US" smtClean="0"/>
              <a:t>2/28/2023</a:t>
            </a:fld>
            <a:endParaRPr lang="en-US"/>
          </a:p>
        </p:txBody>
      </p:sp>
      <p:sp>
        <p:nvSpPr>
          <p:cNvPr id="5" name="Footer Placeholder 4">
            <a:extLst>
              <a:ext uri="{FF2B5EF4-FFF2-40B4-BE49-F238E27FC236}">
                <a16:creationId xmlns:a16="http://schemas.microsoft.com/office/drawing/2014/main" id="{3965A572-A8CF-496A-9790-8F19DE3D8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3B545-D862-44C0-BE15-DEE07BD4C29B}"/>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721645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DBF5F9">
                    <a:shade val="90000"/>
                  </a:srgbClr>
                </a:solidFill>
              </a:rPr>
              <a:pPr/>
              <a:t>2/28/2023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77226181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495913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36657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58688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461505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4E9B4A2A-0DA3-4EBF-AE75-C806B72A2DB6}" type="datetimeFigureOut">
              <a:rPr lang="en-US" smtClean="0"/>
              <a:pPr/>
              <a:t>2/28/2023</a:t>
            </a:fld>
            <a:endParaRPr lang="en-US" dirty="0"/>
          </a:p>
        </p:txBody>
      </p:sp>
      <p:sp>
        <p:nvSpPr>
          <p:cNvPr id="15" name="Slide Number Placeholder 14"/>
          <p:cNvSpPr>
            <a:spLocks noGrp="1"/>
          </p:cNvSpPr>
          <p:nvPr>
            <p:ph type="sldNum" sz="quarter" idx="15"/>
          </p:nvPr>
        </p:nvSpPr>
        <p:spPr/>
        <p:txBody>
          <a:bodyPr/>
          <a:lstStyle>
            <a:lvl1pPr algn="ctr">
              <a:defRPr/>
            </a:lvl1pPr>
          </a:lstStyle>
          <a:p>
            <a:fld id="{05486436-211E-4B6F-A007-9B7EDB4D400B}"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903051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638493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63185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60331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3C435A1-C8B7-49F6-B834-BC2CF0718B03}" type="datetimeFigureOut">
              <a:rPr lang="en-US" smtClean="0">
                <a:solidFill>
                  <a:srgbClr val="DBF5F9">
                    <a:shade val="90000"/>
                  </a:srgbClr>
                </a:solidFill>
              </a:rPr>
              <a:pPr/>
              <a:t>2/28/2023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C3188438-D0CB-4BB7-ADD4-DF9CEC9C326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11440067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458114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DBF5F9">
                    <a:shade val="90000"/>
                  </a:srgbClr>
                </a:solidFill>
              </a:rPr>
              <a:pPr/>
              <a:t>2/28/2023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060774645"/>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689719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99137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7275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486436-211E-4B6F-A007-9B7EDB4D400B}"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731871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48719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642736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337221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624543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9CC07C-892B-4384-B6FA-2D2389A6E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614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A7673F-A89F-4CFB-B953-59C2B077C7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243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6DFE7-6D6D-4243-8F50-E9C9FA46FC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51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3E502A-8F69-49B1-A0E2-812A79399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987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2B03CB-7632-47A6-881F-0DE5C06832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70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486436-211E-4B6F-A007-9B7EDB4D400B}" type="slidenum">
              <a:rPr lang="en-US" smtClean="0"/>
              <a:pPr/>
              <a:t>‹#›</a:t>
            </a:fld>
            <a:endParaRPr lang="en-US" dirty="0"/>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0926CF-687A-4126-ACE2-E1135C63B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001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4CC4B5-7D33-476D-854B-3726516B07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123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6CE113-06D4-479B-8BC1-F488E58BA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328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9AC1F2-E629-4439-865D-97C0AAA3C1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2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A4EAE-496A-435D-9AFC-1813B51C2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205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F0BF5-6A1A-43A4-9652-99D3AC626A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649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023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536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603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89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5486436-211E-4B6F-A007-9B7EDB4D400B}"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231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58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83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460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170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850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050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9CC07C-892B-4384-B6FA-2D2389A6E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2476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A7673F-A89F-4CFB-B953-59C2B077C7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2166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6DFE7-6D6D-4243-8F50-E9C9FA46FCE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874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486436-211E-4B6F-A007-9B7EDB4D400B}" type="slidenum">
              <a:rPr lang="en-US" smtClean="0"/>
              <a:pPr/>
              <a:t>‹#›</a:t>
            </a:fld>
            <a:endParaRPr lang="en-US" dirty="0"/>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3E502A-8F69-49B1-A0E2-812A793995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3390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2B03CB-7632-47A6-881F-0DE5C06832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3265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0926CF-687A-4126-ACE2-E1135C63BA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2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4CC4B5-7D33-476D-854B-3726516B07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8117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6CE113-06D4-479B-8BC1-F488E58BA4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2088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9AC1F2-E629-4439-865D-97C0AAA3C10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073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A4EAE-496A-435D-9AFC-1813B51C21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928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F0BF5-6A1A-43A4-9652-99D3AC626AE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7295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119C6-3289-408C-AE3A-064A413573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1730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3EFBAD-2100-439A-A833-ACDB1B2671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619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486436-211E-4B6F-A007-9B7EDB4D400B}" type="slidenum">
              <a:rPr lang="en-US" smtClean="0"/>
              <a:pPr/>
              <a:t>‹#›</a:t>
            </a:fld>
            <a:endParaRPr lang="en-US" dirty="0"/>
          </a:p>
        </p:txBody>
      </p:sp>
    </p:spTree>
  </p:cSld>
  <p:clrMapOvr>
    <a:masterClrMapping/>
  </p:clrMapOvr>
  <p:transition>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26148-82A3-48DF-9F4A-E5B853225B4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4316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14E046-4BF7-4270-952D-ACC96A48E0A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4739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FCD062-B27F-4B28-AC71-F7E602453D5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838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5E853D-D4D0-40BC-B808-A4257FBAA62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6309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BFB1D8-66C4-42B9-8736-ADAC7E8CF03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1316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841C4-85E7-4E21-BB5A-97DEDF4ADBF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405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51BF89-7076-43CF-96A4-47D8A7122D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9721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9DE738-733F-4917-9382-579CEB3CD8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0732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5532E-8ACC-4343-B30E-53EE46C81C6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1969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16903892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4E9B4A2A-0DA3-4EBF-AE75-C806B72A2DB6}" type="datetimeFigureOut">
              <a:rPr lang="en-US" smtClean="0"/>
              <a:pPr/>
              <a:t>2/28/2023</a:t>
            </a:fld>
            <a:endParaRPr lang="en-US" dirty="0"/>
          </a:p>
        </p:txBody>
      </p:sp>
      <p:sp>
        <p:nvSpPr>
          <p:cNvPr id="9" name="Slide Number Placeholder 8"/>
          <p:cNvSpPr>
            <a:spLocks noGrp="1"/>
          </p:cNvSpPr>
          <p:nvPr>
            <p:ph type="sldNum" sz="quarter" idx="15"/>
          </p:nvPr>
        </p:nvSpPr>
        <p:spPr/>
        <p:txBody>
          <a:bodyPr/>
          <a:lstStyle/>
          <a:p>
            <a:fld id="{05486436-211E-4B6F-A007-9B7EDB4D400B}"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transition>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0048949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solidFill>
                  <a:srgbClr val="EFEDE3"/>
                </a:solidFill>
              </a:rPr>
              <a:pPr/>
              <a:t>2/28/2023</a:t>
            </a:fld>
            <a:endParaRPr lang="en-US" dirty="0">
              <a:solidFill>
                <a:srgbClr val="EFEDE3"/>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FEDE3"/>
                </a:solidFill>
              </a:rPr>
              <a:pPr/>
              <a:t>‹#›</a:t>
            </a:fld>
            <a:endParaRPr lang="en-US" dirty="0">
              <a:solidFill>
                <a:srgbClr val="EFEDE3"/>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862150761"/>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6" name="Footer Placeholder 5"/>
          <p:cNvSpPr>
            <a:spLocks noGrp="1"/>
          </p:cNvSpPr>
          <p:nvPr>
            <p:ph type="ftr" sz="quarter" idx="11"/>
          </p:nvPr>
        </p:nvSpPr>
        <p:spPr/>
        <p:txBody>
          <a:bodyPr/>
          <a:lstStyle/>
          <a:p>
            <a:endParaRPr lang="en-US" dirty="0">
              <a:solidFill>
                <a:srgbClr val="191B0E"/>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3018222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8" name="Footer Placeholder 7"/>
          <p:cNvSpPr>
            <a:spLocks noGrp="1"/>
          </p:cNvSpPr>
          <p:nvPr>
            <p:ph type="ftr" sz="quarter" idx="11"/>
          </p:nvPr>
        </p:nvSpPr>
        <p:spPr/>
        <p:txBody>
          <a:bodyPr/>
          <a:lstStyle/>
          <a:p>
            <a:endParaRPr lang="en-US" dirty="0">
              <a:solidFill>
                <a:srgbClr val="191B0E"/>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3062357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4" name="Footer Placeholder 3"/>
          <p:cNvSpPr>
            <a:spLocks noGrp="1"/>
          </p:cNvSpPr>
          <p:nvPr>
            <p:ph type="ftr" sz="quarter" idx="11"/>
          </p:nvPr>
        </p:nvSpPr>
        <p:spPr/>
        <p:txBody>
          <a:bodyPr/>
          <a:lstStyle/>
          <a:p>
            <a:endParaRPr lang="en-US" dirty="0">
              <a:solidFill>
                <a:srgbClr val="191B0E"/>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983366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3" name="Footer Placeholder 2"/>
          <p:cNvSpPr>
            <a:spLocks noGrp="1"/>
          </p:cNvSpPr>
          <p:nvPr>
            <p:ph type="ftr" sz="quarter" idx="11"/>
          </p:nvPr>
        </p:nvSpPr>
        <p:spPr/>
        <p:txBody>
          <a:bodyPr/>
          <a:lstStyle/>
          <a:p>
            <a:endParaRPr lang="en-US" dirty="0">
              <a:solidFill>
                <a:srgbClr val="191B0E"/>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2385683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5565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59863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3267543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2/28/2023</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2230848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4E9B4A2A-0DA3-4EBF-AE75-C806B72A2DB6}" type="datetimeFigureOut">
              <a:rPr lang="en-US" smtClean="0"/>
              <a:pPr/>
              <a:t>2/28/2023</a:t>
            </a:fld>
            <a:endParaRPr lang="en-US" dirty="0"/>
          </a:p>
        </p:txBody>
      </p:sp>
      <p:sp>
        <p:nvSpPr>
          <p:cNvPr id="9" name="Slide Number Placeholder 8"/>
          <p:cNvSpPr>
            <a:spLocks noGrp="1"/>
          </p:cNvSpPr>
          <p:nvPr>
            <p:ph type="sldNum" sz="quarter" idx="11"/>
          </p:nvPr>
        </p:nvSpPr>
        <p:spPr/>
        <p:txBody>
          <a:bodyPr/>
          <a:lstStyle/>
          <a:p>
            <a:fld id="{05486436-211E-4B6F-A007-9B7EDB4D400B}"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transition>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119C6-3289-408C-AE3A-064A4135733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70351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3EFBAD-2100-439A-A833-ACDB1B2671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2455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26148-82A3-48DF-9F4A-E5B853225B4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7360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14E046-4BF7-4270-952D-ACC96A48E0A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88901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FCD062-B27F-4B28-AC71-F7E602453D5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86546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5E853D-D4D0-40BC-B808-A4257FBAA62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7145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BFB1D8-66C4-42B9-8736-ADAC7E8CF03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86040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841C4-85E7-4E21-BB5A-97DEDF4ADBF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8135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51BF89-7076-43CF-96A4-47D8A7122D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8030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9DE738-733F-4917-9382-579CEB3CD8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613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E9B4A2A-0DA3-4EBF-AE75-C806B72A2DB6}" type="datetimeFigureOut">
              <a:rPr lang="en-US" smtClean="0"/>
              <a:pPr/>
              <a:t>2/28/2023</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5486436-211E-4B6F-A007-9B7EDB4D400B}"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p:wipe/>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FA226A7-AA38-4C03-94BE-E0615E9C9FEB}"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21431037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FA226A7-AA38-4C03-94BE-E0615E9C9FEB}"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395835557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FA226A7-AA38-4C03-94BE-E0615E9C9FEB}"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338331069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F95C8-C303-47D1-B8A3-568FD73BDB3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68AC13-4373-45BE-A7A5-B9CB63217D0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74B38-BD7C-43E4-A3D5-5E14E7E974D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AA584-D876-4215-9036-17A36A6D8CC1}" type="datetimeFigureOut">
              <a:rPr lang="en-US" smtClean="0"/>
              <a:t>2/28/2023</a:t>
            </a:fld>
            <a:endParaRPr lang="en-US"/>
          </a:p>
        </p:txBody>
      </p:sp>
      <p:sp>
        <p:nvSpPr>
          <p:cNvPr id="5" name="Footer Placeholder 4">
            <a:extLst>
              <a:ext uri="{FF2B5EF4-FFF2-40B4-BE49-F238E27FC236}">
                <a16:creationId xmlns:a16="http://schemas.microsoft.com/office/drawing/2014/main" id="{B03AB2CB-7B42-4F63-AC05-CAD6F85DC19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27D0F1-2F6E-48E2-B8A6-B7FEF430867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2369A9-0F52-4081-A906-75C2D7CD4574}" type="slidenum">
              <a:rPr lang="en-US" smtClean="0"/>
              <a:t>‹#›</a:t>
            </a:fld>
            <a:endParaRPr lang="en-US"/>
          </a:p>
        </p:txBody>
      </p:sp>
    </p:spTree>
    <p:extLst>
      <p:ext uri="{BB962C8B-B14F-4D97-AF65-F5344CB8AC3E}">
        <p14:creationId xmlns:p14="http://schemas.microsoft.com/office/powerpoint/2010/main" val="88489002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418793352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3C435A1-C8B7-49F6-B834-BC2CF0718B03}" type="datetimeFigureOut">
              <a:rPr lang="en-US" smtClean="0">
                <a:solidFill>
                  <a:srgbClr val="04617B">
                    <a:shade val="90000"/>
                  </a:srgbClr>
                </a:solidFill>
              </a:rPr>
              <a:pPr/>
              <a:t>2/28/2023</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3188438-D0CB-4BB7-ADD4-DF9CEC9C326A}"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04622710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D7164A1-E438-4E29-BAA5-461BD0F1D23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1158465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8FC09D-6E84-4DF2-BA20-0091471BE7AE}" type="datetimeFigureOut">
              <a:rPr lang="en-US" smtClean="0">
                <a:solidFill>
                  <a:prstClr val="black">
                    <a:tint val="75000"/>
                  </a:prstClr>
                </a:solidFill>
              </a:rPr>
              <a:pPr/>
              <a:t>2/28/2023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740D29-0A23-4B19-8C52-688D61FBB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61577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D7164A1-E438-4E29-BAA5-461BD0F1D23E}"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47588666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FA226A7-AA38-4C03-94BE-E0615E9C9FEB}"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317768811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a:fld id="{87DE6118-2437-4B30-8E3C-4D2BE6020583}" type="datetimeFigureOut">
              <a:rPr lang="en-US" smtClean="0">
                <a:solidFill>
                  <a:srgbClr val="191B0E"/>
                </a:solidFill>
              </a:rPr>
              <a:pPr defTabSz="342900"/>
              <a:t>2/28/2023</a:t>
            </a:fld>
            <a:endParaRPr lang="en-US" dirty="0">
              <a:solidFill>
                <a:srgbClr val="191B0E"/>
              </a:solidFill>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a:endParaRPr lang="en-US" dirty="0">
              <a:solidFill>
                <a:srgbClr val="191B0E"/>
              </a:solidFill>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pPr defTabSz="342900"/>
            <a:fld id="{69E57DC2-970A-4B3E-BB1C-7A09969E49DF}" type="slidenum">
              <a:rPr lang="en-US" smtClean="0">
                <a:solidFill>
                  <a:srgbClr val="191B0E"/>
                </a:solidFill>
              </a:rPr>
              <a:pPr defTabSz="342900"/>
              <a:t>‹#›</a:t>
            </a:fld>
            <a:endParaRPr lang="en-US" dirty="0">
              <a:solidFill>
                <a:srgbClr val="191B0E"/>
              </a:solidFill>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517171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FA226A7-AA38-4C03-94BE-E0615E9C9FEB}"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93705441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wm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0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2.bin"/><Relationship Id="rId1" Type="http://schemas.openxmlformats.org/officeDocument/2006/relationships/slideLayout" Target="../slideLayouts/slideLayout4.xml"/><Relationship Id="rId5" Type="http://schemas.openxmlformats.org/officeDocument/2006/relationships/image" Target="../media/image57.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windmill BLUE.JPG"/>
          <p:cNvPicPr>
            <a:picLocks noGrp="1" noChangeAspect="1"/>
          </p:cNvPicPr>
          <p:nvPr>
            <p:ph idx="1"/>
          </p:nvPr>
        </p:nvPicPr>
        <p:blipFill>
          <a:blip r:embed="rId3" cstate="print"/>
          <a:stretch>
            <a:fillRect/>
          </a:stretch>
        </p:blipFill>
        <p:spPr>
          <a:xfrm>
            <a:off x="3124200" y="2438400"/>
            <a:ext cx="2219486" cy="3532085"/>
          </a:xfrm>
        </p:spPr>
      </p:pic>
      <p:sp>
        <p:nvSpPr>
          <p:cNvPr id="2" name="Title 1"/>
          <p:cNvSpPr>
            <a:spLocks noGrp="1"/>
          </p:cNvSpPr>
          <p:nvPr>
            <p:ph type="title"/>
          </p:nvPr>
        </p:nvSpPr>
        <p:spPr>
          <a:xfrm>
            <a:off x="381000" y="432137"/>
            <a:ext cx="8229600" cy="2031325"/>
          </a:xfrm>
        </p:spPr>
        <p:txBody>
          <a:bodyPr anchor="ctr" anchorCtr="0">
            <a:spAutoFit/>
          </a:bodyPr>
          <a:lstStyle/>
          <a:p>
            <a:r>
              <a:rPr lang="en-US" dirty="0">
                <a:blipFill dpi="0" rotWithShape="1">
                  <a:blip r:embed="rId4"/>
                  <a:srcRect/>
                  <a:tile tx="0" ty="0" sx="100000" sy="100000" flip="none" algn="tl"/>
                </a:blipFill>
                <a:latin typeface="Arial Black" pitchFamily="34" charset="0"/>
              </a:rPr>
              <a:t>Southwest Kansas Groundwater Management District No.3</a:t>
            </a:r>
          </a:p>
        </p:txBody>
      </p:sp>
      <p:sp>
        <p:nvSpPr>
          <p:cNvPr id="15" name="TextBox 14"/>
          <p:cNvSpPr txBox="1"/>
          <p:nvPr/>
        </p:nvSpPr>
        <p:spPr>
          <a:xfrm>
            <a:off x="381000" y="6019800"/>
            <a:ext cx="8153400" cy="461665"/>
          </a:xfrm>
          <a:prstGeom prst="rect">
            <a:avLst/>
          </a:prstGeom>
          <a:noFill/>
        </p:spPr>
        <p:txBody>
          <a:bodyPr wrap="square" rtlCol="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GMD3 and You Managing a Limited Resource</a:t>
            </a:r>
          </a:p>
        </p:txBody>
      </p:sp>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Water</a:t>
            </a:r>
            <a:r>
              <a:rPr lang="en-US" baseline="0" dirty="0"/>
              <a:t> Use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3188438-D0CB-4BB7-ADD4-DF9CEC9C326A}" type="slidenum">
              <a:rPr lang="en-US" smtClean="0">
                <a:solidFill>
                  <a:srgbClr val="000000"/>
                </a:solidFill>
              </a:rPr>
              <a:pPr/>
              <a:t>9</a:t>
            </a:fld>
            <a:endParaRPr lang="en-US" dirty="0">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3" y="96803"/>
            <a:ext cx="9067800" cy="679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69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086" y="304800"/>
            <a:ext cx="8229600" cy="1143000"/>
          </a:xfrm>
        </p:spPr>
        <p:txBody>
          <a:bodyPr/>
          <a:lstStyle/>
          <a:p>
            <a:r>
              <a:rPr lang="en-US" dirty="0"/>
              <a:t>2011 Reported Water Use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1987832"/>
              </p:ext>
            </p:extLst>
          </p:nvPr>
        </p:nvGraphicFramePr>
        <p:xfrm>
          <a:off x="609601" y="1371600"/>
          <a:ext cx="4267197" cy="6705612"/>
        </p:xfrm>
        <a:graphic>
          <a:graphicData uri="http://schemas.openxmlformats.org/drawingml/2006/table">
            <a:tbl>
              <a:tblPr/>
              <a:tblGrid>
                <a:gridCol w="226423">
                  <a:extLst>
                    <a:ext uri="{9D8B030D-6E8A-4147-A177-3AD203B41FA5}">
                      <a16:colId xmlns:a16="http://schemas.microsoft.com/office/drawing/2014/main" val="20000"/>
                    </a:ext>
                  </a:extLst>
                </a:gridCol>
                <a:gridCol w="696686">
                  <a:extLst>
                    <a:ext uri="{9D8B030D-6E8A-4147-A177-3AD203B41FA5}">
                      <a16:colId xmlns:a16="http://schemas.microsoft.com/office/drawing/2014/main" val="20001"/>
                    </a:ext>
                  </a:extLst>
                </a:gridCol>
                <a:gridCol w="418011">
                  <a:extLst>
                    <a:ext uri="{9D8B030D-6E8A-4147-A177-3AD203B41FA5}">
                      <a16:colId xmlns:a16="http://schemas.microsoft.com/office/drawing/2014/main" val="20002"/>
                    </a:ext>
                  </a:extLst>
                </a:gridCol>
                <a:gridCol w="418011">
                  <a:extLst>
                    <a:ext uri="{9D8B030D-6E8A-4147-A177-3AD203B41FA5}">
                      <a16:colId xmlns:a16="http://schemas.microsoft.com/office/drawing/2014/main" val="20003"/>
                    </a:ext>
                  </a:extLst>
                </a:gridCol>
                <a:gridCol w="418011">
                  <a:extLst>
                    <a:ext uri="{9D8B030D-6E8A-4147-A177-3AD203B41FA5}">
                      <a16:colId xmlns:a16="http://schemas.microsoft.com/office/drawing/2014/main" val="20004"/>
                    </a:ext>
                  </a:extLst>
                </a:gridCol>
                <a:gridCol w="418011">
                  <a:extLst>
                    <a:ext uri="{9D8B030D-6E8A-4147-A177-3AD203B41FA5}">
                      <a16:colId xmlns:a16="http://schemas.microsoft.com/office/drawing/2014/main" val="20005"/>
                    </a:ext>
                  </a:extLst>
                </a:gridCol>
                <a:gridCol w="418011">
                  <a:extLst>
                    <a:ext uri="{9D8B030D-6E8A-4147-A177-3AD203B41FA5}">
                      <a16:colId xmlns:a16="http://schemas.microsoft.com/office/drawing/2014/main" val="20006"/>
                    </a:ext>
                  </a:extLst>
                </a:gridCol>
                <a:gridCol w="418011">
                  <a:extLst>
                    <a:ext uri="{9D8B030D-6E8A-4147-A177-3AD203B41FA5}">
                      <a16:colId xmlns:a16="http://schemas.microsoft.com/office/drawing/2014/main" val="20007"/>
                    </a:ext>
                  </a:extLst>
                </a:gridCol>
                <a:gridCol w="418011">
                  <a:extLst>
                    <a:ext uri="{9D8B030D-6E8A-4147-A177-3AD203B41FA5}">
                      <a16:colId xmlns:a16="http://schemas.microsoft.com/office/drawing/2014/main" val="20008"/>
                    </a:ext>
                  </a:extLst>
                </a:gridCol>
                <a:gridCol w="418011">
                  <a:extLst>
                    <a:ext uri="{9D8B030D-6E8A-4147-A177-3AD203B41FA5}">
                      <a16:colId xmlns:a16="http://schemas.microsoft.com/office/drawing/2014/main" val="20009"/>
                    </a:ext>
                  </a:extLst>
                </a:gridCol>
              </a:tblGrid>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0"/>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rowSpan="5" gridSpan="2">
                  <a:txBody>
                    <a:bodyPr/>
                    <a:lstStyle/>
                    <a:p>
                      <a:pPr algn="l" fontAlgn="b"/>
                      <a:endParaRPr lang="en-US" sz="500" b="0" i="0" u="none" strike="noStrike" dirty="0">
                        <a:effectLst/>
                        <a:latin typeface="Arial"/>
                      </a:endParaRPr>
                    </a:p>
                  </a:txBody>
                  <a:tcPr marL="0" marR="0" marT="0" marB="0" anchor="b">
                    <a:lnL>
                      <a:noFill/>
                    </a:lnL>
                    <a:lnR>
                      <a:noFill/>
                    </a:lnR>
                    <a:lnT>
                      <a:noFill/>
                    </a:lnT>
                    <a:lnB>
                      <a:noFill/>
                    </a:lnB>
                    <a:solidFill>
                      <a:srgbClr val="FFFFFF"/>
                    </a:solidFill>
                  </a:tcPr>
                </a:tc>
                <a:tc rowSpan="5" h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1"/>
                  </a:ext>
                </a:extLst>
              </a:tr>
              <a:tr h="34051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3">
                  <a:txBody>
                    <a:bodyPr/>
                    <a:lstStyle/>
                    <a:p>
                      <a:pPr algn="l" fontAlgn="b"/>
                      <a:r>
                        <a:rPr lang="en-US" sz="1300" b="1" i="0" u="none" strike="noStrike" dirty="0">
                          <a:effectLst/>
                          <a:latin typeface="Times New Roman"/>
                        </a:rPr>
                        <a:t>2011 Kansas</a:t>
                      </a:r>
                    </a:p>
                  </a:txBody>
                  <a:tcPr marL="0" marR="0" marT="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2" vMerge="1">
                  <a:txBody>
                    <a:bodyPr/>
                    <a:lstStyle/>
                    <a:p>
                      <a:endParaRPr lang="en-US"/>
                    </a:p>
                  </a:txBody>
                  <a:tcPr/>
                </a:tc>
                <a:tc hMerge="1" v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2"/>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2" vMerge="1">
                  <a:txBody>
                    <a:bodyPr/>
                    <a:lstStyle/>
                    <a:p>
                      <a:endParaRPr lang="en-US"/>
                    </a:p>
                  </a:txBody>
                  <a:tcPr/>
                </a:tc>
                <a:tc hMerge="1" v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34051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5">
                  <a:txBody>
                    <a:bodyPr/>
                    <a:lstStyle/>
                    <a:p>
                      <a:pPr algn="l" fontAlgn="b"/>
                      <a:r>
                        <a:rPr lang="en-US" sz="1300" b="1" i="0" u="none" strike="noStrike" dirty="0">
                          <a:effectLst/>
                          <a:latin typeface="Times New Roman"/>
                        </a:rPr>
                        <a:t>Total Water Diverted</a:t>
                      </a:r>
                    </a:p>
                  </a:txBody>
                  <a:tcPr marL="0" marR="0" marT="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2" vMerge="1">
                  <a:txBody>
                    <a:bodyPr/>
                    <a:lstStyle/>
                    <a:p>
                      <a:endParaRPr lang="en-US"/>
                    </a:p>
                  </a:txBody>
                  <a:tcPr/>
                </a:tc>
                <a:tc hMerge="1" v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2" vMerge="1">
                  <a:txBody>
                    <a:bodyPr/>
                    <a:lstStyle/>
                    <a:p>
                      <a:endParaRPr lang="en-US"/>
                    </a:p>
                  </a:txBody>
                  <a:tcPr/>
                </a:tc>
                <a:tc hMerge="1" v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3">
                  <a:txBody>
                    <a:bodyPr/>
                    <a:lstStyle/>
                    <a:p>
                      <a:pPr algn="l" fontAlgn="b"/>
                      <a:r>
                        <a:rPr lang="en-US" sz="500" b="0" i="0" u="none" strike="noStrike" dirty="0">
                          <a:effectLst/>
                          <a:latin typeface="Times New Roman"/>
                        </a:rPr>
                        <a:t>by Groundwater Management District</a:t>
                      </a:r>
                    </a:p>
                  </a:txBody>
                  <a:tcPr marL="0" marR="0" marT="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dirty="0">
                          <a:effectLst/>
                          <a:latin typeface="Times New Roman"/>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2">
                  <a:txBody>
                    <a:bodyPr/>
                    <a:lstStyle/>
                    <a:p>
                      <a:pPr algn="l" fontAlgn="b"/>
                      <a:r>
                        <a:rPr lang="en-US" sz="500" b="0" i="0" u="none" strike="noStrike" dirty="0">
                          <a:effectLst/>
                          <a:latin typeface="Times New Roman"/>
                        </a:rPr>
                        <a:t>      and outside GMD</a:t>
                      </a:r>
                    </a:p>
                  </a:txBody>
                  <a:tcPr marL="0" marR="0" marT="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500" b="0" i="0" u="none" strike="noStrike" dirty="0">
                          <a:effectLst/>
                          <a:latin typeface="Times New Roman"/>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Times New Roman"/>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8"/>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gridSpan="3">
                  <a:txBody>
                    <a:bodyPr/>
                    <a:lstStyle/>
                    <a:p>
                      <a:pPr algn="l" fontAlgn="b"/>
                      <a:r>
                        <a:rPr lang="en-US" sz="500" b="0" i="0" u="none" strike="noStrike" dirty="0">
                          <a:effectLst/>
                          <a:latin typeface="Times New Roman"/>
                        </a:rPr>
                        <a:t>All uses; all quantities in acre-feet</a:t>
                      </a:r>
                    </a:p>
                  </a:txBody>
                  <a:tcPr marL="0" marR="0" marT="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dirty="0">
                          <a:effectLst/>
                          <a:latin typeface="Times New Roman"/>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500" b="1" i="0" u="none" strike="noStrike" dirty="0">
                          <a:effectLst/>
                          <a:latin typeface="Times New Roman"/>
                        </a:rPr>
                        <a:t>2011 Water Use by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500" b="1" i="0" u="none" strike="noStrike" dirty="0">
                          <a:effectLst/>
                          <a:latin typeface="Times New Roman"/>
                        </a:rPr>
                        <a:t>Groundwater Management District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2"/>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GMD 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500" b="0" i="0" u="none" strike="noStrike" dirty="0">
                          <a:effectLst/>
                          <a:latin typeface="Times New Roman"/>
                        </a:rPr>
                        <a:t>216,456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500" b="0" i="0" u="none" strike="noStrike" dirty="0">
                          <a:effectLst/>
                          <a:latin typeface="Times New Roman"/>
                        </a:rPr>
                        <a:t>4.38%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3"/>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GMD 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246,978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5.00%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4"/>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GMD 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2,376,591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48.13%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5"/>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GMD 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434,545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8.80%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GMD 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687,511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500" b="0" i="0" u="none" strike="noStrike" dirty="0">
                          <a:effectLst/>
                          <a:latin typeface="Times New Roman"/>
                        </a:rPr>
                        <a:t>13.92%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OUTSIDE GMD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500" b="0" i="0" u="none" strike="noStrike" dirty="0">
                          <a:effectLst/>
                          <a:latin typeface="Times New Roman"/>
                        </a:rPr>
                        <a:t>975,902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500" b="0" i="0" u="none" strike="noStrike" dirty="0">
                          <a:effectLst/>
                          <a:latin typeface="Times New Roman"/>
                        </a:rPr>
                        <a:t>19.76%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8"/>
                  </a:ext>
                </a:extLst>
              </a:tr>
              <a:tr h="130969">
                <a:tc>
                  <a:txBody>
                    <a:bodyPr/>
                    <a:lstStyle/>
                    <a:p>
                      <a:pPr algn="l" fontAlgn="b"/>
                      <a:r>
                        <a:rPr lang="en-US" sz="500" b="0" i="0" u="none" strike="noStrike" dirty="0">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dirty="0">
                          <a:effectLst/>
                          <a:latin typeface="Times New Roman"/>
                        </a:rPr>
                        <a:t>Total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500" b="0" i="0" u="none" strike="noStrike" dirty="0">
                          <a:effectLst/>
                          <a:latin typeface="Times New Roman"/>
                        </a:rPr>
                        <a:t>4,937,983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500" b="0" i="0" u="none" strike="noStrike" dirty="0">
                          <a:effectLst/>
                          <a:latin typeface="Times New Roman"/>
                        </a:rPr>
                        <a:t>100.00%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19"/>
                  </a:ext>
                </a:extLst>
              </a:tr>
              <a:tr h="130969">
                <a:tc>
                  <a:txBody>
                    <a:bodyPr/>
                    <a:lstStyle/>
                    <a:p>
                      <a:pPr algn="l" fontAlgn="b"/>
                      <a:r>
                        <a:rPr lang="en-US" sz="500" b="0" i="0" u="none" strike="noStrike" dirty="0">
                          <a:effectLst/>
                          <a:latin typeface="Arial"/>
                        </a:rPr>
                        <a:t> </a:t>
                      </a:r>
                    </a:p>
                  </a:txBody>
                  <a:tcPr marL="0" marR="0" marT="0" marB="0">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0"/>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1"/>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2"/>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r"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r"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r"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r"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3"/>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4"/>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5"/>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6"/>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7"/>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8"/>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29"/>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0"/>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1"/>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2"/>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3"/>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4"/>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5"/>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6"/>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7"/>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8"/>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39"/>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0"/>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1"/>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2"/>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3"/>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4"/>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5"/>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6"/>
                  </a:ext>
                </a:extLst>
              </a:tr>
              <a:tr h="130969">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tc>
                  <a:txBody>
                    <a:bodyPr/>
                    <a:lstStyle/>
                    <a:p>
                      <a:pPr algn="l" fontAlgn="b"/>
                      <a:r>
                        <a:rPr lang="en-US" sz="500" b="0" i="0" u="none" strike="noStrike" dirty="0">
                          <a:effectLst/>
                          <a:latin typeface="Arial"/>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47"/>
                  </a:ext>
                </a:extLst>
              </a:tr>
            </a:tbl>
          </a:graphicData>
        </a:graphic>
      </p:graphicFrame>
      <p:graphicFrame>
        <p:nvGraphicFramePr>
          <p:cNvPr id="5" name="Chart 4"/>
          <p:cNvGraphicFramePr/>
          <p:nvPr>
            <p:extLst>
              <p:ext uri="{D42A27DB-BD31-4B8C-83A1-F6EECF244321}">
                <p14:modId xmlns:p14="http://schemas.microsoft.com/office/powerpoint/2010/main" val="2849173530"/>
              </p:ext>
            </p:extLst>
          </p:nvPr>
        </p:nvGraphicFramePr>
        <p:xfrm>
          <a:off x="1828801" y="1524000"/>
          <a:ext cx="5715000" cy="46482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chart"/>
          <p:cNvPicPr>
            <a:picLocks noChangeAspect="1"/>
          </p:cNvPicPr>
          <p:nvPr/>
        </p:nvPicPr>
        <p:blipFill>
          <a:blip r:embed="rId4" cstate="print"/>
          <a:stretch>
            <a:fillRect/>
          </a:stretch>
        </p:blipFill>
        <p:spPr>
          <a:xfrm>
            <a:off x="7772400" y="4572000"/>
            <a:ext cx="1038225" cy="1219200"/>
          </a:xfrm>
          <a:prstGeom prst="rect">
            <a:avLst/>
          </a:prstGeom>
        </p:spPr>
      </p:pic>
    </p:spTree>
    <p:extLst>
      <p:ext uri="{BB962C8B-B14F-4D97-AF65-F5344CB8AC3E}">
        <p14:creationId xmlns:p14="http://schemas.microsoft.com/office/powerpoint/2010/main" val="3061729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ells"/>
          <p:cNvPicPr>
            <a:picLocks noChangeAspect="1" noChangeArrowheads="1"/>
          </p:cNvPicPr>
          <p:nvPr/>
        </p:nvPicPr>
        <p:blipFill>
          <a:blip r:embed="rId2" cstate="print"/>
          <a:srcRect/>
          <a:stretch>
            <a:fillRect/>
          </a:stretch>
        </p:blipFill>
        <p:spPr bwMode="auto">
          <a:xfrm>
            <a:off x="-457200" y="0"/>
            <a:ext cx="10058400" cy="7772400"/>
          </a:xfrm>
          <a:prstGeom prst="rect">
            <a:avLst/>
          </a:prstGeom>
          <a:noFill/>
        </p:spPr>
      </p:pic>
    </p:spTree>
  </p:cSld>
  <p:clrMapOvr>
    <a:masterClrMapping/>
  </p:clrMapOvr>
  <p:transition advClick="0" advTm="13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76200"/>
            <a:ext cx="7543800" cy="609600"/>
          </a:xfrm>
          <a:noFill/>
        </p:spPr>
        <p:txBody>
          <a:bodyPr/>
          <a:lstStyle/>
          <a:p>
            <a:pPr algn="l" eaLnBrk="1" hangingPunct="1"/>
            <a:r>
              <a:rPr lang="en-US" sz="3200" b="1" dirty="0">
                <a:solidFill>
                  <a:srgbClr val="FFFF00"/>
                </a:solidFill>
                <a:latin typeface="Arial" charset="0"/>
                <a:cs typeface="Times New Roman" charset="0"/>
              </a:rPr>
              <a:t>Measuring a well</a:t>
            </a:r>
            <a:endParaRPr lang="en-US" sz="3200" b="1" dirty="0">
              <a:solidFill>
                <a:srgbClr val="FFFF00"/>
              </a:solidFill>
              <a:latin typeface="Arial" charset="0"/>
            </a:endParaRPr>
          </a:p>
        </p:txBody>
      </p:sp>
      <p:sp>
        <p:nvSpPr>
          <p:cNvPr id="315396" name="Rectangle 4"/>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pPr>
              <a:defRPr/>
            </a:pPr>
            <a:r>
              <a:rPr lang="en-US" sz="1000" i="1">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pic>
        <p:nvPicPr>
          <p:cNvPr id="13316" name="Picture 5" descr="tape"/>
          <p:cNvPicPr>
            <a:picLocks noChangeAspect="1" noChangeArrowheads="1"/>
          </p:cNvPicPr>
          <p:nvPr/>
        </p:nvPicPr>
        <p:blipFill>
          <a:blip r:embed="rId3" cstate="print"/>
          <a:srcRect/>
          <a:stretch>
            <a:fillRect/>
          </a:stretch>
        </p:blipFill>
        <p:spPr bwMode="auto">
          <a:xfrm>
            <a:off x="684874" y="3352800"/>
            <a:ext cx="1523595" cy="3140075"/>
          </a:xfrm>
          <a:prstGeom prst="rect">
            <a:avLst/>
          </a:prstGeom>
          <a:noFill/>
          <a:ln w="25400">
            <a:solidFill>
              <a:schemeClr val="tx1"/>
            </a:solidFill>
            <a:miter lim="800000"/>
            <a:headEnd/>
            <a:tailEnd/>
          </a:ln>
        </p:spPr>
      </p:pic>
      <p:sp>
        <p:nvSpPr>
          <p:cNvPr id="13319" name="Rectangle 5"/>
          <p:cNvSpPr>
            <a:spLocks noChangeArrowheads="1"/>
          </p:cNvSpPr>
          <p:nvPr/>
        </p:nvSpPr>
        <p:spPr bwMode="auto">
          <a:xfrm rot="10800000">
            <a:off x="152400" y="685801"/>
            <a:ext cx="8839200" cy="76200"/>
          </a:xfrm>
          <a:prstGeom prst="rect">
            <a:avLst/>
          </a:prstGeom>
          <a:gradFill rotWithShape="1">
            <a:gsLst>
              <a:gs pos="0">
                <a:srgbClr val="3333FF"/>
              </a:gs>
              <a:gs pos="100000">
                <a:srgbClr val="181876"/>
              </a:gs>
            </a:gsLst>
            <a:lin ang="0" scaled="1"/>
          </a:gradFill>
          <a:ln w="9525">
            <a:noFill/>
            <a:miter lim="800000"/>
            <a:headEnd/>
            <a:tailEnd/>
          </a:ln>
        </p:spPr>
        <p:txBody>
          <a:bodyPr wrap="none" anchor="ctr"/>
          <a:lstStyle/>
          <a:p>
            <a:pPr algn="ctr"/>
            <a:endParaRPr lang="en-US" sz="1600" b="1">
              <a:solidFill>
                <a:srgbClr val="0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800" y="990600"/>
            <a:ext cx="4368800" cy="3276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3474620"/>
            <a:ext cx="4364736" cy="3273552"/>
          </a:xfrm>
          <a:prstGeom prst="rect">
            <a:avLst/>
          </a:prstGeom>
        </p:spPr>
      </p:pic>
      <p:pic>
        <p:nvPicPr>
          <p:cNvPr id="8" name="Picture 7" descr="coop_monitoring_wells.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52400" y="914402"/>
            <a:ext cx="4123413" cy="2209798"/>
          </a:xfrm>
          <a:prstGeom prst="rect">
            <a:avLst/>
          </a:prstGeom>
        </p:spPr>
      </p:pic>
    </p:spTree>
    <p:extLst>
      <p:ext uri="{BB962C8B-B14F-4D97-AF65-F5344CB8AC3E}">
        <p14:creationId xmlns:p14="http://schemas.microsoft.com/office/powerpoint/2010/main" val="1169972104"/>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0" y="0"/>
            <a:ext cx="8001000" cy="533400"/>
          </a:xfrm>
          <a:noFill/>
          <a:ln/>
        </p:spPr>
        <p:txBody>
          <a:bodyPr/>
          <a:lstStyle/>
          <a:p>
            <a:pPr algn="l"/>
            <a:r>
              <a:rPr lang="en-US" sz="2600" b="1" dirty="0">
                <a:solidFill>
                  <a:srgbClr val="FFFF00"/>
                </a:solidFill>
                <a:latin typeface="Arial" charset="0"/>
                <a:cs typeface="Times New Roman" charset="0"/>
              </a:rPr>
              <a:t>Accumulated Water Level Change, 1996 to 2012</a:t>
            </a:r>
          </a:p>
        </p:txBody>
      </p:sp>
      <p:sp>
        <p:nvSpPr>
          <p:cNvPr id="183312" name="Rectangle 16"/>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000" i="1">
                <a:solidFill>
                  <a:srgbClr val="333399"/>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sp>
        <p:nvSpPr>
          <p:cNvPr id="10" name="Rectangle 5"/>
          <p:cNvSpPr>
            <a:spLocks noChangeArrowheads="1"/>
          </p:cNvSpPr>
          <p:nvPr/>
        </p:nvSpPr>
        <p:spPr bwMode="auto">
          <a:xfrm rot="10800000">
            <a:off x="152400" y="457201"/>
            <a:ext cx="8839200" cy="76200"/>
          </a:xfrm>
          <a:prstGeom prst="rect">
            <a:avLst/>
          </a:prstGeom>
          <a:gradFill rotWithShape="1">
            <a:gsLst>
              <a:gs pos="0">
                <a:srgbClr val="3333FF"/>
              </a:gs>
              <a:gs pos="100000">
                <a:srgbClr val="181876"/>
              </a:gs>
            </a:gsLst>
            <a:lin ang="0" scaled="1"/>
          </a:gradFill>
          <a:ln w="9525">
            <a:noFill/>
            <a:miter lim="800000"/>
            <a:headEnd/>
            <a:tailEnd/>
          </a:ln>
        </p:spPr>
        <p:txBody>
          <a:bodyPr wrap="none" anchor="ctr"/>
          <a:lstStyle/>
          <a:p>
            <a:pPr algn="ctr" fontAlgn="base">
              <a:spcBef>
                <a:spcPct val="0"/>
              </a:spcBef>
              <a:spcAft>
                <a:spcPct val="0"/>
              </a:spcAft>
            </a:pPr>
            <a:endParaRPr lang="en-US" sz="1600" b="1">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609600"/>
            <a:ext cx="7924800" cy="6123708"/>
          </a:xfrm>
          <a:prstGeom prst="rect">
            <a:avLst/>
          </a:prstGeom>
        </p:spPr>
      </p:pic>
    </p:spTree>
    <p:extLst>
      <p:ext uri="{BB962C8B-B14F-4D97-AF65-F5344CB8AC3E}">
        <p14:creationId xmlns:p14="http://schemas.microsoft.com/office/powerpoint/2010/main" val="40263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392" y="850392"/>
            <a:ext cx="7490550" cy="5788152"/>
          </a:xfrm>
          <a:prstGeom prst="rect">
            <a:avLst/>
          </a:prstGeom>
        </p:spPr>
      </p:pic>
      <p:sp>
        <p:nvSpPr>
          <p:cNvPr id="256002" name="Rectangle 2"/>
          <p:cNvSpPr>
            <a:spLocks noGrp="1" noChangeArrowheads="1"/>
          </p:cNvSpPr>
          <p:nvPr>
            <p:ph type="title"/>
          </p:nvPr>
        </p:nvSpPr>
        <p:spPr>
          <a:xfrm>
            <a:off x="152400" y="76200"/>
            <a:ext cx="8839200" cy="533400"/>
          </a:xfrm>
          <a:noFill/>
          <a:ln/>
        </p:spPr>
        <p:txBody>
          <a:bodyPr/>
          <a:lstStyle/>
          <a:p>
            <a:pPr algn="l"/>
            <a:r>
              <a:rPr lang="en-US" sz="2400" b="1" dirty="0">
                <a:solidFill>
                  <a:srgbClr val="FFFF00"/>
                </a:solidFill>
                <a:latin typeface="Arial" charset="0"/>
                <a:cs typeface="Times New Roman" charset="0"/>
              </a:rPr>
              <a:t>Static Versus Pumping Water Levels- Haskell Co Index Well</a:t>
            </a:r>
          </a:p>
        </p:txBody>
      </p:sp>
      <p:sp>
        <p:nvSpPr>
          <p:cNvPr id="256006" name="Rectangle 6"/>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r>
              <a:rPr lang="en-US" sz="1000" i="1">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sp>
        <p:nvSpPr>
          <p:cNvPr id="11" name="Rectangle 5"/>
          <p:cNvSpPr>
            <a:spLocks noChangeArrowheads="1"/>
          </p:cNvSpPr>
          <p:nvPr/>
        </p:nvSpPr>
        <p:spPr bwMode="auto">
          <a:xfrm rot="10800000">
            <a:off x="152400" y="609601"/>
            <a:ext cx="8839200" cy="76200"/>
          </a:xfrm>
          <a:prstGeom prst="rect">
            <a:avLst/>
          </a:prstGeom>
          <a:gradFill rotWithShape="1">
            <a:gsLst>
              <a:gs pos="0">
                <a:srgbClr val="3333FF"/>
              </a:gs>
              <a:gs pos="100000">
                <a:srgbClr val="181876"/>
              </a:gs>
            </a:gsLst>
            <a:lin ang="0" scaled="1"/>
          </a:gradFill>
          <a:ln w="9525">
            <a:noFill/>
            <a:miter lim="800000"/>
            <a:headEnd/>
            <a:tailEnd/>
          </a:ln>
        </p:spPr>
        <p:txBody>
          <a:bodyPr wrap="none" anchor="ctr"/>
          <a:lstStyle/>
          <a:p>
            <a:pPr algn="ctr"/>
            <a:endParaRPr lang="en-US" sz="1600" b="1">
              <a:solidFill>
                <a:srgbClr val="000000"/>
              </a:solidFill>
            </a:endParaRPr>
          </a:p>
        </p:txBody>
      </p:sp>
      <p:pic>
        <p:nvPicPr>
          <p:cNvPr id="1026" name="Picture 2" descr="S:\Common\Index Well project\2012\HS_8-15-12_for_BB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2162340"/>
            <a:ext cx="5105400" cy="458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1208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52400" y="76200"/>
            <a:ext cx="8839200" cy="533400"/>
          </a:xfrm>
          <a:noFill/>
          <a:ln/>
        </p:spPr>
        <p:txBody>
          <a:bodyPr/>
          <a:lstStyle/>
          <a:p>
            <a:pPr algn="l"/>
            <a:r>
              <a:rPr lang="en-US" sz="2400" b="1" dirty="0">
                <a:solidFill>
                  <a:srgbClr val="FFFF00"/>
                </a:solidFill>
                <a:latin typeface="Arial" charset="0"/>
                <a:cs typeface="Times New Roman" charset="0"/>
              </a:rPr>
              <a:t>Estimated Usable Lifetime-  400 </a:t>
            </a:r>
            <a:r>
              <a:rPr lang="en-US" sz="2400" b="1" dirty="0" err="1">
                <a:solidFill>
                  <a:srgbClr val="FFFF00"/>
                </a:solidFill>
                <a:latin typeface="Arial" charset="0"/>
                <a:cs typeface="Times New Roman" charset="0"/>
              </a:rPr>
              <a:t>gpm</a:t>
            </a:r>
            <a:r>
              <a:rPr lang="en-US" sz="2400" b="1" dirty="0">
                <a:solidFill>
                  <a:srgbClr val="FFFF00"/>
                </a:solidFill>
                <a:latin typeface="Arial" charset="0"/>
                <a:cs typeface="Times New Roman" charset="0"/>
              </a:rPr>
              <a:t> Well Yields Threshold</a:t>
            </a:r>
          </a:p>
        </p:txBody>
      </p:sp>
      <p:sp>
        <p:nvSpPr>
          <p:cNvPr id="256006" name="Rectangle 6"/>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r>
              <a:rPr lang="en-US" sz="1000" i="1">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sp>
        <p:nvSpPr>
          <p:cNvPr id="11" name="Rectangle 5"/>
          <p:cNvSpPr>
            <a:spLocks noChangeArrowheads="1"/>
          </p:cNvSpPr>
          <p:nvPr/>
        </p:nvSpPr>
        <p:spPr bwMode="auto">
          <a:xfrm rot="10800000">
            <a:off x="152400" y="609601"/>
            <a:ext cx="8839200" cy="76200"/>
          </a:xfrm>
          <a:prstGeom prst="rect">
            <a:avLst/>
          </a:prstGeom>
          <a:gradFill rotWithShape="1">
            <a:gsLst>
              <a:gs pos="0">
                <a:srgbClr val="3333FF"/>
              </a:gs>
              <a:gs pos="100000">
                <a:srgbClr val="181876"/>
              </a:gs>
            </a:gsLst>
            <a:lin ang="0" scaled="1"/>
          </a:gradFill>
          <a:ln w="9525">
            <a:noFill/>
            <a:miter lim="800000"/>
            <a:headEnd/>
            <a:tailEnd/>
          </a:ln>
        </p:spPr>
        <p:txBody>
          <a:bodyPr wrap="none" anchor="ctr"/>
          <a:lstStyle/>
          <a:p>
            <a:pPr algn="ctr"/>
            <a:endParaRPr lang="en-US" sz="1600" b="1">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392" y="850392"/>
            <a:ext cx="7490550" cy="5788152"/>
          </a:xfrm>
          <a:prstGeom prst="rect">
            <a:avLst/>
          </a:prstGeom>
        </p:spPr>
      </p:pic>
    </p:spTree>
    <p:extLst>
      <p:ext uri="{BB962C8B-B14F-4D97-AF65-F5344CB8AC3E}">
        <p14:creationId xmlns:p14="http://schemas.microsoft.com/office/powerpoint/2010/main" val="467094910"/>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well fig w-house"/>
          <p:cNvPicPr>
            <a:picLocks noChangeAspect="1" noChangeArrowheads="1"/>
          </p:cNvPicPr>
          <p:nvPr/>
        </p:nvPicPr>
        <p:blipFill>
          <a:blip r:embed="rId3" cstate="print"/>
          <a:srcRect/>
          <a:stretch>
            <a:fillRect/>
          </a:stretch>
        </p:blipFill>
        <p:spPr bwMode="auto">
          <a:xfrm>
            <a:off x="5486400" y="962025"/>
            <a:ext cx="3581400" cy="2366963"/>
          </a:xfrm>
          <a:prstGeom prst="rect">
            <a:avLst/>
          </a:prstGeom>
          <a:noFill/>
          <a:ln w="19050">
            <a:solidFill>
              <a:schemeClr val="tx1"/>
            </a:solidFill>
            <a:miter lim="800000"/>
            <a:headEnd/>
            <a:tailEnd/>
          </a:ln>
        </p:spPr>
      </p:pic>
      <p:sp>
        <p:nvSpPr>
          <p:cNvPr id="386051" name="Rectangle 3"/>
          <p:cNvSpPr>
            <a:spLocks noGrp="1" noChangeArrowheads="1"/>
          </p:cNvSpPr>
          <p:nvPr>
            <p:ph type="title"/>
          </p:nvPr>
        </p:nvSpPr>
        <p:spPr>
          <a:xfrm>
            <a:off x="76200" y="76200"/>
            <a:ext cx="7696200" cy="533400"/>
          </a:xfrm>
          <a:noFill/>
          <a:ln/>
        </p:spPr>
        <p:txBody>
          <a:bodyPr/>
          <a:lstStyle/>
          <a:p>
            <a:pPr algn="l"/>
            <a:r>
              <a:rPr lang="en-US" sz="2800" b="1">
                <a:solidFill>
                  <a:srgbClr val="FFFF00"/>
                </a:solidFill>
                <a:latin typeface="Arial" charset="0"/>
                <a:cs typeface="Times New Roman" pitchFamily="18" charset="0"/>
              </a:rPr>
              <a:t>Refining the Saturated Thickness Threshold</a:t>
            </a:r>
          </a:p>
        </p:txBody>
      </p:sp>
      <p:sp>
        <p:nvSpPr>
          <p:cNvPr id="386052" name="Rectangle 4"/>
          <p:cNvSpPr>
            <a:spLocks noChangeArrowheads="1"/>
          </p:cNvSpPr>
          <p:nvPr/>
        </p:nvSpPr>
        <p:spPr bwMode="auto">
          <a:xfrm>
            <a:off x="152400" y="609600"/>
            <a:ext cx="8839200" cy="76200"/>
          </a:xfrm>
          <a:prstGeom prst="rect">
            <a:avLst/>
          </a:prstGeom>
          <a:solidFill>
            <a:srgbClr val="33CCFF">
              <a:alpha val="50000"/>
            </a:srgbClr>
          </a:solidFill>
          <a:ln w="9525">
            <a:noFill/>
            <a:miter lim="800000"/>
            <a:headEnd/>
            <a:tailEnd/>
          </a:ln>
          <a:effectLst/>
        </p:spPr>
        <p:txBody>
          <a:bodyPr wrap="none" anchor="ctr"/>
          <a:lstStyle/>
          <a:p>
            <a:endParaRPr lang="en-US"/>
          </a:p>
        </p:txBody>
      </p:sp>
      <p:pic>
        <p:nvPicPr>
          <p:cNvPr id="386053" name="Picture 5" descr="usgs_hydraulic_cond"/>
          <p:cNvPicPr>
            <a:picLocks noChangeAspect="1" noChangeArrowheads="1"/>
          </p:cNvPicPr>
          <p:nvPr/>
        </p:nvPicPr>
        <p:blipFill>
          <a:blip r:embed="rId4" cstate="print"/>
          <a:srcRect/>
          <a:stretch>
            <a:fillRect/>
          </a:stretch>
        </p:blipFill>
        <p:spPr bwMode="auto">
          <a:xfrm>
            <a:off x="76200" y="962025"/>
            <a:ext cx="5334000" cy="3879850"/>
          </a:xfrm>
          <a:prstGeom prst="rect">
            <a:avLst/>
          </a:prstGeom>
          <a:noFill/>
          <a:ln w="19050">
            <a:solidFill>
              <a:schemeClr val="tx1"/>
            </a:solidFill>
            <a:miter lim="800000"/>
            <a:headEnd/>
            <a:tailEnd/>
          </a:ln>
        </p:spPr>
      </p:pic>
      <p:pic>
        <p:nvPicPr>
          <p:cNvPr id="386054" name="Picture 6" descr="yield_st"/>
          <p:cNvPicPr>
            <a:picLocks noChangeAspect="1" noChangeArrowheads="1"/>
          </p:cNvPicPr>
          <p:nvPr/>
        </p:nvPicPr>
        <p:blipFill>
          <a:blip r:embed="rId5" cstate="print"/>
          <a:srcRect/>
          <a:stretch>
            <a:fillRect/>
          </a:stretch>
        </p:blipFill>
        <p:spPr bwMode="auto">
          <a:xfrm>
            <a:off x="2286000" y="2638425"/>
            <a:ext cx="4724400" cy="3762375"/>
          </a:xfrm>
          <a:prstGeom prst="rect">
            <a:avLst/>
          </a:prstGeom>
          <a:noFill/>
          <a:ln w="19050">
            <a:solidFill>
              <a:schemeClr val="tx1"/>
            </a:solidFill>
            <a:miter lim="800000"/>
            <a:headEnd/>
            <a:tailEnd/>
          </a:ln>
        </p:spPr>
      </p:pic>
      <p:sp>
        <p:nvSpPr>
          <p:cNvPr id="386055" name="Rectangle 7"/>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r>
              <a:rPr lang="en-US" sz="1000" i="1">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spTree>
  </p:cSld>
  <p:clrMapOvr>
    <a:masterClrMapping/>
  </p:clrMapOvr>
  <p:transition advClick="0" advTm="1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990600" y="381000"/>
            <a:ext cx="6781800" cy="685800"/>
          </a:xfrm>
          <a:prstGeom prst="rect">
            <a:avLst/>
          </a:prstGeom>
          <a:noFill/>
          <a:ln w="9525">
            <a:noFill/>
            <a:miter lim="800000"/>
            <a:headEnd/>
            <a:tailEnd/>
          </a:ln>
          <a:effectLst/>
        </p:spPr>
        <p:txBody>
          <a:bodyPr anchor="ctr"/>
          <a:lstStyle/>
          <a:p>
            <a:pPr algn="ctr"/>
            <a:r>
              <a:rPr lang="en-US" sz="2800" b="1" dirty="0">
                <a:solidFill>
                  <a:schemeClr val="bg1"/>
                </a:solidFill>
                <a:latin typeface="Helvetica" charset="0"/>
              </a:rPr>
              <a:t>Practical Saturated </a:t>
            </a:r>
            <a:r>
              <a:rPr lang="en-US" sz="2800" b="1" dirty="0">
                <a:solidFill>
                  <a:schemeClr val="bg1"/>
                </a:solidFill>
              </a:rPr>
              <a:t>Thickness</a:t>
            </a:r>
            <a:r>
              <a:rPr lang="en-US" sz="2800" b="1" dirty="0">
                <a:solidFill>
                  <a:schemeClr val="bg1"/>
                </a:solidFill>
                <a:latin typeface="Helvetica" charset="0"/>
              </a:rPr>
              <a:t> (PST) </a:t>
            </a:r>
          </a:p>
        </p:txBody>
      </p:sp>
      <p:sp>
        <p:nvSpPr>
          <p:cNvPr id="54275" name="Text Box 3"/>
          <p:cNvSpPr txBox="1">
            <a:spLocks noChangeArrowheads="1"/>
          </p:cNvSpPr>
          <p:nvPr/>
        </p:nvSpPr>
        <p:spPr bwMode="auto">
          <a:xfrm>
            <a:off x="762000" y="1371600"/>
            <a:ext cx="7712075" cy="1006475"/>
          </a:xfrm>
          <a:prstGeom prst="rect">
            <a:avLst/>
          </a:prstGeom>
          <a:noFill/>
          <a:ln w="9525">
            <a:noFill/>
            <a:miter lim="800000"/>
            <a:headEnd/>
            <a:tailEnd/>
          </a:ln>
          <a:effectLst/>
        </p:spPr>
        <p:txBody>
          <a:bodyPr>
            <a:spAutoFit/>
          </a:bodyPr>
          <a:lstStyle/>
          <a:p>
            <a:pPr eaLnBrk="0" hangingPunct="0"/>
            <a:r>
              <a:rPr lang="en-US" sz="2000" u="sng" dirty="0">
                <a:solidFill>
                  <a:schemeClr val="bg1"/>
                </a:solidFill>
                <a:latin typeface="Helvetica" charset="0"/>
              </a:rPr>
              <a:t>Definition:</a:t>
            </a:r>
            <a:r>
              <a:rPr lang="en-US" sz="2000" dirty="0">
                <a:solidFill>
                  <a:schemeClr val="bg1"/>
                </a:solidFill>
                <a:latin typeface="Helvetica" charset="0"/>
              </a:rPr>
              <a:t> The saturated highly permeable portion of a 			heterogeneous aquifer that yields water to pumping wells 	at significant rates.</a:t>
            </a:r>
            <a:endParaRPr lang="en-US" sz="2000" u="sng" dirty="0">
              <a:solidFill>
                <a:schemeClr val="bg1"/>
              </a:solidFill>
              <a:latin typeface="Helvetica" charset="0"/>
            </a:endParaRPr>
          </a:p>
        </p:txBody>
      </p:sp>
      <p:grpSp>
        <p:nvGrpSpPr>
          <p:cNvPr id="2" name="Group 4"/>
          <p:cNvGrpSpPr>
            <a:grpSpLocks/>
          </p:cNvGrpSpPr>
          <p:nvPr/>
        </p:nvGrpSpPr>
        <p:grpSpPr bwMode="auto">
          <a:xfrm>
            <a:off x="1981200" y="2895600"/>
            <a:ext cx="5410200" cy="2743200"/>
            <a:chOff x="816" y="1824"/>
            <a:chExt cx="3408" cy="1728"/>
          </a:xfrm>
        </p:grpSpPr>
        <p:sp>
          <p:nvSpPr>
            <p:cNvPr id="54277" name="Text Box 5"/>
            <p:cNvSpPr txBox="1">
              <a:spLocks noChangeAspect="1" noChangeArrowheads="1"/>
            </p:cNvSpPr>
            <p:nvPr/>
          </p:nvSpPr>
          <p:spPr bwMode="auto">
            <a:xfrm>
              <a:off x="1804" y="3302"/>
              <a:ext cx="659" cy="233"/>
            </a:xfrm>
            <a:prstGeom prst="rect">
              <a:avLst/>
            </a:prstGeom>
            <a:noFill/>
            <a:ln w="9525">
              <a:noFill/>
              <a:miter lim="800000"/>
              <a:headEnd/>
              <a:tailEnd/>
            </a:ln>
          </p:spPr>
          <p:txBody>
            <a:bodyPr wrap="none">
              <a:spAutoFit/>
            </a:bodyPr>
            <a:lstStyle/>
            <a:p>
              <a:pPr eaLnBrk="0" hangingPunct="0"/>
              <a:r>
                <a:rPr lang="en-US" dirty="0">
                  <a:cs typeface="Times New Roman" pitchFamily="18" charset="0"/>
                </a:rPr>
                <a:t>Silt/clay</a:t>
              </a:r>
              <a:endParaRPr lang="en-US" dirty="0"/>
            </a:p>
          </p:txBody>
        </p:sp>
        <p:sp>
          <p:nvSpPr>
            <p:cNvPr id="54278" name="Line 6"/>
            <p:cNvSpPr>
              <a:spLocks noChangeAspect="1" noChangeShapeType="1"/>
            </p:cNvSpPr>
            <p:nvPr/>
          </p:nvSpPr>
          <p:spPr bwMode="auto">
            <a:xfrm>
              <a:off x="988" y="2621"/>
              <a:ext cx="1180" cy="0"/>
            </a:xfrm>
            <a:prstGeom prst="line">
              <a:avLst/>
            </a:prstGeom>
            <a:noFill/>
            <a:ln w="28575">
              <a:solidFill>
                <a:srgbClr val="000000"/>
              </a:solidFill>
              <a:round/>
              <a:headEnd/>
              <a:tailEnd/>
            </a:ln>
          </p:spPr>
          <p:txBody>
            <a:bodyPr/>
            <a:lstStyle/>
            <a:p>
              <a:endParaRPr lang="en-US" dirty="0"/>
            </a:p>
          </p:txBody>
        </p:sp>
        <p:sp>
          <p:nvSpPr>
            <p:cNvPr id="54279" name="Text Box 7"/>
            <p:cNvSpPr txBox="1">
              <a:spLocks noChangeAspect="1" noChangeArrowheads="1"/>
            </p:cNvSpPr>
            <p:nvPr/>
          </p:nvSpPr>
          <p:spPr bwMode="auto">
            <a:xfrm>
              <a:off x="1645" y="2437"/>
              <a:ext cx="917" cy="233"/>
            </a:xfrm>
            <a:prstGeom prst="rect">
              <a:avLst/>
            </a:prstGeom>
            <a:noFill/>
            <a:ln w="9525">
              <a:noFill/>
              <a:miter lim="800000"/>
              <a:headEnd/>
              <a:tailEnd/>
            </a:ln>
          </p:spPr>
          <p:txBody>
            <a:bodyPr wrap="none">
              <a:spAutoFit/>
            </a:bodyPr>
            <a:lstStyle/>
            <a:p>
              <a:pPr eaLnBrk="0" hangingPunct="0"/>
              <a:r>
                <a:rPr lang="en-US" dirty="0">
                  <a:cs typeface="Times New Roman" pitchFamily="18" charset="0"/>
                </a:rPr>
                <a:t>Water Table</a:t>
              </a:r>
              <a:endParaRPr lang="en-US" dirty="0"/>
            </a:p>
          </p:txBody>
        </p:sp>
        <p:sp>
          <p:nvSpPr>
            <p:cNvPr id="54280" name="Line 8"/>
            <p:cNvSpPr>
              <a:spLocks noChangeAspect="1" noChangeShapeType="1"/>
            </p:cNvSpPr>
            <p:nvPr/>
          </p:nvSpPr>
          <p:spPr bwMode="auto">
            <a:xfrm>
              <a:off x="992" y="2218"/>
              <a:ext cx="1180" cy="0"/>
            </a:xfrm>
            <a:prstGeom prst="line">
              <a:avLst/>
            </a:prstGeom>
            <a:noFill/>
            <a:ln w="28575">
              <a:solidFill>
                <a:srgbClr val="000000"/>
              </a:solidFill>
              <a:round/>
              <a:headEnd/>
              <a:tailEnd/>
            </a:ln>
          </p:spPr>
          <p:txBody>
            <a:bodyPr/>
            <a:lstStyle/>
            <a:p>
              <a:endParaRPr lang="en-US" dirty="0"/>
            </a:p>
          </p:txBody>
        </p:sp>
        <p:sp>
          <p:nvSpPr>
            <p:cNvPr id="54281" name="Text Box 9"/>
            <p:cNvSpPr txBox="1">
              <a:spLocks noChangeAspect="1" noChangeArrowheads="1"/>
            </p:cNvSpPr>
            <p:nvPr/>
          </p:nvSpPr>
          <p:spPr bwMode="auto">
            <a:xfrm>
              <a:off x="1626" y="2034"/>
              <a:ext cx="972" cy="231"/>
            </a:xfrm>
            <a:prstGeom prst="rect">
              <a:avLst/>
            </a:prstGeom>
            <a:noFill/>
            <a:ln w="9525">
              <a:noFill/>
              <a:miter lim="800000"/>
              <a:headEnd/>
              <a:tailEnd/>
            </a:ln>
          </p:spPr>
          <p:txBody>
            <a:bodyPr wrap="none">
              <a:spAutoFit/>
            </a:bodyPr>
            <a:lstStyle/>
            <a:p>
              <a:pPr eaLnBrk="0" hangingPunct="0"/>
              <a:r>
                <a:rPr lang="en-US" dirty="0">
                  <a:cs typeface="Times New Roman" pitchFamily="18" charset="0"/>
                </a:rPr>
                <a:t>Land Surface</a:t>
              </a:r>
              <a:endParaRPr lang="en-US" dirty="0"/>
            </a:p>
          </p:txBody>
        </p:sp>
        <p:sp>
          <p:nvSpPr>
            <p:cNvPr id="54282" name="Freeform 10"/>
            <p:cNvSpPr>
              <a:spLocks noChangeAspect="1"/>
            </p:cNvSpPr>
            <p:nvPr/>
          </p:nvSpPr>
          <p:spPr bwMode="auto">
            <a:xfrm>
              <a:off x="988" y="3085"/>
              <a:ext cx="1180" cy="96"/>
            </a:xfrm>
            <a:custGeom>
              <a:avLst/>
              <a:gdLst/>
              <a:ahLst/>
              <a:cxnLst>
                <a:cxn ang="0">
                  <a:pos x="0" y="96"/>
                </a:cxn>
                <a:cxn ang="0">
                  <a:pos x="288" y="48"/>
                </a:cxn>
                <a:cxn ang="0">
                  <a:pos x="432" y="0"/>
                </a:cxn>
                <a:cxn ang="0">
                  <a:pos x="576" y="48"/>
                </a:cxn>
                <a:cxn ang="0">
                  <a:pos x="720" y="96"/>
                </a:cxn>
                <a:cxn ang="0">
                  <a:pos x="960" y="144"/>
                </a:cxn>
                <a:cxn ang="0">
                  <a:pos x="1104" y="144"/>
                </a:cxn>
                <a:cxn ang="0">
                  <a:pos x="1248" y="48"/>
                </a:cxn>
                <a:cxn ang="0">
                  <a:pos x="1392" y="48"/>
                </a:cxn>
                <a:cxn ang="0">
                  <a:pos x="1488" y="96"/>
                </a:cxn>
                <a:cxn ang="0">
                  <a:pos x="1680" y="144"/>
                </a:cxn>
                <a:cxn ang="0">
                  <a:pos x="1872" y="96"/>
                </a:cxn>
              </a:cxnLst>
              <a:rect l="0" t="0" r="r" b="b"/>
              <a:pathLst>
                <a:path w="1872" h="160">
                  <a:moveTo>
                    <a:pt x="0" y="96"/>
                  </a:moveTo>
                  <a:cubicBezTo>
                    <a:pt x="108" y="80"/>
                    <a:pt x="216" y="64"/>
                    <a:pt x="288" y="48"/>
                  </a:cubicBezTo>
                  <a:cubicBezTo>
                    <a:pt x="360" y="32"/>
                    <a:pt x="384" y="0"/>
                    <a:pt x="432" y="0"/>
                  </a:cubicBezTo>
                  <a:cubicBezTo>
                    <a:pt x="480" y="0"/>
                    <a:pt x="528" y="32"/>
                    <a:pt x="576" y="48"/>
                  </a:cubicBezTo>
                  <a:cubicBezTo>
                    <a:pt x="624" y="64"/>
                    <a:pt x="656" y="80"/>
                    <a:pt x="720" y="96"/>
                  </a:cubicBezTo>
                  <a:cubicBezTo>
                    <a:pt x="784" y="112"/>
                    <a:pt x="896" y="136"/>
                    <a:pt x="960" y="144"/>
                  </a:cubicBezTo>
                  <a:cubicBezTo>
                    <a:pt x="1024" y="152"/>
                    <a:pt x="1056" y="160"/>
                    <a:pt x="1104" y="144"/>
                  </a:cubicBezTo>
                  <a:cubicBezTo>
                    <a:pt x="1152" y="128"/>
                    <a:pt x="1200" y="64"/>
                    <a:pt x="1248" y="48"/>
                  </a:cubicBezTo>
                  <a:cubicBezTo>
                    <a:pt x="1296" y="32"/>
                    <a:pt x="1352" y="40"/>
                    <a:pt x="1392" y="48"/>
                  </a:cubicBezTo>
                  <a:cubicBezTo>
                    <a:pt x="1432" y="56"/>
                    <a:pt x="1440" y="80"/>
                    <a:pt x="1488" y="96"/>
                  </a:cubicBezTo>
                  <a:cubicBezTo>
                    <a:pt x="1536" y="112"/>
                    <a:pt x="1616" y="144"/>
                    <a:pt x="1680" y="144"/>
                  </a:cubicBezTo>
                  <a:cubicBezTo>
                    <a:pt x="1744" y="144"/>
                    <a:pt x="1840" y="104"/>
                    <a:pt x="1872" y="96"/>
                  </a:cubicBezTo>
                </a:path>
              </a:pathLst>
            </a:custGeom>
            <a:noFill/>
            <a:ln w="38100">
              <a:solidFill>
                <a:srgbClr val="000000"/>
              </a:solidFill>
              <a:round/>
              <a:headEnd/>
              <a:tailEnd/>
            </a:ln>
          </p:spPr>
          <p:txBody>
            <a:bodyPr/>
            <a:lstStyle/>
            <a:p>
              <a:endParaRPr lang="en-US" dirty="0"/>
            </a:p>
          </p:txBody>
        </p:sp>
        <p:sp>
          <p:nvSpPr>
            <p:cNvPr id="54283" name="Text Box 11"/>
            <p:cNvSpPr txBox="1">
              <a:spLocks noChangeAspect="1" noChangeArrowheads="1"/>
            </p:cNvSpPr>
            <p:nvPr/>
          </p:nvSpPr>
          <p:spPr bwMode="auto">
            <a:xfrm>
              <a:off x="1212" y="1953"/>
              <a:ext cx="417" cy="233"/>
            </a:xfrm>
            <a:prstGeom prst="rect">
              <a:avLst/>
            </a:prstGeom>
            <a:noFill/>
            <a:ln w="9525">
              <a:noFill/>
              <a:miter lim="800000"/>
              <a:headEnd/>
              <a:tailEnd/>
            </a:ln>
          </p:spPr>
          <p:txBody>
            <a:bodyPr wrap="none">
              <a:spAutoFit/>
            </a:bodyPr>
            <a:lstStyle/>
            <a:p>
              <a:pPr eaLnBrk="0" hangingPunct="0"/>
              <a:r>
                <a:rPr lang="en-US" dirty="0">
                  <a:cs typeface="Times New Roman" pitchFamily="18" charset="0"/>
                </a:rPr>
                <a:t>Well</a:t>
              </a:r>
              <a:endParaRPr lang="en-US" dirty="0"/>
            </a:p>
          </p:txBody>
        </p:sp>
        <p:sp>
          <p:nvSpPr>
            <p:cNvPr id="54284" name="Oval 12"/>
            <p:cNvSpPr>
              <a:spLocks noChangeAspect="1" noChangeArrowheads="1"/>
            </p:cNvSpPr>
            <p:nvPr/>
          </p:nvSpPr>
          <p:spPr bwMode="auto">
            <a:xfrm>
              <a:off x="1056" y="2678"/>
              <a:ext cx="1094" cy="29"/>
            </a:xfrm>
            <a:prstGeom prst="ellipse">
              <a:avLst/>
            </a:prstGeom>
            <a:solidFill>
              <a:srgbClr val="CC9900"/>
            </a:solidFill>
            <a:ln w="9525">
              <a:solidFill>
                <a:srgbClr val="000000"/>
              </a:solidFill>
              <a:round/>
              <a:headEnd/>
              <a:tailEnd/>
            </a:ln>
          </p:spPr>
          <p:txBody>
            <a:bodyPr wrap="none" anchor="ctr"/>
            <a:lstStyle/>
            <a:p>
              <a:endParaRPr lang="en-US" dirty="0"/>
            </a:p>
          </p:txBody>
        </p:sp>
        <p:sp>
          <p:nvSpPr>
            <p:cNvPr id="54285" name="Oval 13"/>
            <p:cNvSpPr>
              <a:spLocks noChangeAspect="1" noChangeArrowheads="1"/>
            </p:cNvSpPr>
            <p:nvPr/>
          </p:nvSpPr>
          <p:spPr bwMode="auto">
            <a:xfrm>
              <a:off x="912" y="2765"/>
              <a:ext cx="1267" cy="28"/>
            </a:xfrm>
            <a:prstGeom prst="ellipse">
              <a:avLst/>
            </a:prstGeom>
            <a:solidFill>
              <a:srgbClr val="CC9900"/>
            </a:solidFill>
            <a:ln w="9525">
              <a:solidFill>
                <a:srgbClr val="000000"/>
              </a:solidFill>
              <a:round/>
              <a:headEnd/>
              <a:tailEnd/>
            </a:ln>
          </p:spPr>
          <p:txBody>
            <a:bodyPr wrap="none" anchor="ctr"/>
            <a:lstStyle/>
            <a:p>
              <a:endParaRPr lang="en-US" dirty="0"/>
            </a:p>
          </p:txBody>
        </p:sp>
        <p:sp>
          <p:nvSpPr>
            <p:cNvPr id="54286" name="Oval 14"/>
            <p:cNvSpPr>
              <a:spLocks noChangeAspect="1" noChangeArrowheads="1"/>
            </p:cNvSpPr>
            <p:nvPr/>
          </p:nvSpPr>
          <p:spPr bwMode="auto">
            <a:xfrm>
              <a:off x="970" y="2851"/>
              <a:ext cx="1267" cy="29"/>
            </a:xfrm>
            <a:prstGeom prst="ellipse">
              <a:avLst/>
            </a:prstGeom>
            <a:solidFill>
              <a:srgbClr val="CC9900"/>
            </a:solidFill>
            <a:ln w="9525">
              <a:solidFill>
                <a:srgbClr val="000000"/>
              </a:solidFill>
              <a:round/>
              <a:headEnd/>
              <a:tailEnd/>
            </a:ln>
          </p:spPr>
          <p:txBody>
            <a:bodyPr wrap="none" anchor="ctr"/>
            <a:lstStyle/>
            <a:p>
              <a:endParaRPr lang="en-US" dirty="0"/>
            </a:p>
          </p:txBody>
        </p:sp>
        <p:sp>
          <p:nvSpPr>
            <p:cNvPr id="54287" name="Oval 15"/>
            <p:cNvSpPr>
              <a:spLocks noChangeAspect="1" noChangeArrowheads="1"/>
            </p:cNvSpPr>
            <p:nvPr/>
          </p:nvSpPr>
          <p:spPr bwMode="auto">
            <a:xfrm>
              <a:off x="941" y="2736"/>
              <a:ext cx="1238" cy="29"/>
            </a:xfrm>
            <a:prstGeom prst="ellipse">
              <a:avLst/>
            </a:prstGeom>
            <a:solidFill>
              <a:srgbClr val="CC9900"/>
            </a:solidFill>
            <a:ln w="9525">
              <a:solidFill>
                <a:srgbClr val="000000"/>
              </a:solidFill>
              <a:round/>
              <a:headEnd/>
              <a:tailEnd/>
            </a:ln>
          </p:spPr>
          <p:txBody>
            <a:bodyPr wrap="none" anchor="ctr"/>
            <a:lstStyle/>
            <a:p>
              <a:endParaRPr lang="en-US" dirty="0"/>
            </a:p>
          </p:txBody>
        </p:sp>
        <p:sp>
          <p:nvSpPr>
            <p:cNvPr id="54288" name="Oval 16"/>
            <p:cNvSpPr>
              <a:spLocks noChangeAspect="1" noChangeArrowheads="1"/>
            </p:cNvSpPr>
            <p:nvPr/>
          </p:nvSpPr>
          <p:spPr bwMode="auto">
            <a:xfrm>
              <a:off x="970" y="2995"/>
              <a:ext cx="1267" cy="29"/>
            </a:xfrm>
            <a:prstGeom prst="ellipse">
              <a:avLst/>
            </a:prstGeom>
            <a:solidFill>
              <a:srgbClr val="CC9900"/>
            </a:solidFill>
            <a:ln w="9525">
              <a:solidFill>
                <a:srgbClr val="000000"/>
              </a:solidFill>
              <a:round/>
              <a:headEnd/>
              <a:tailEnd/>
            </a:ln>
          </p:spPr>
          <p:txBody>
            <a:bodyPr wrap="none" anchor="ctr"/>
            <a:lstStyle/>
            <a:p>
              <a:endParaRPr lang="en-US" dirty="0"/>
            </a:p>
          </p:txBody>
        </p:sp>
        <p:sp>
          <p:nvSpPr>
            <p:cNvPr id="54289" name="Rectangle 17"/>
            <p:cNvSpPr>
              <a:spLocks noChangeAspect="1" noChangeArrowheads="1"/>
            </p:cNvSpPr>
            <p:nvPr/>
          </p:nvSpPr>
          <p:spPr bwMode="auto">
            <a:xfrm>
              <a:off x="1402" y="2160"/>
              <a:ext cx="29" cy="979"/>
            </a:xfrm>
            <a:prstGeom prst="rect">
              <a:avLst/>
            </a:prstGeom>
            <a:solidFill>
              <a:srgbClr val="00CC99"/>
            </a:solidFill>
            <a:ln w="9525">
              <a:solidFill>
                <a:srgbClr val="000000"/>
              </a:solidFill>
              <a:miter lim="800000"/>
              <a:headEnd/>
              <a:tailEnd/>
            </a:ln>
          </p:spPr>
          <p:txBody>
            <a:bodyPr wrap="none" anchor="ctr"/>
            <a:lstStyle/>
            <a:p>
              <a:endParaRPr lang="en-US" dirty="0"/>
            </a:p>
          </p:txBody>
        </p:sp>
        <p:sp>
          <p:nvSpPr>
            <p:cNvPr id="54290" name="Rectangle 18"/>
            <p:cNvSpPr>
              <a:spLocks noChangeAspect="1" noChangeArrowheads="1"/>
            </p:cNvSpPr>
            <p:nvPr/>
          </p:nvSpPr>
          <p:spPr bwMode="auto">
            <a:xfrm>
              <a:off x="1555" y="3417"/>
              <a:ext cx="201" cy="58"/>
            </a:xfrm>
            <a:prstGeom prst="rect">
              <a:avLst/>
            </a:prstGeom>
            <a:solidFill>
              <a:srgbClr val="CC9900"/>
            </a:solidFill>
            <a:ln w="9525">
              <a:solidFill>
                <a:srgbClr val="000000"/>
              </a:solidFill>
              <a:miter lim="800000"/>
              <a:headEnd/>
              <a:tailEnd/>
            </a:ln>
          </p:spPr>
          <p:txBody>
            <a:bodyPr wrap="none" anchor="ctr"/>
            <a:lstStyle/>
            <a:p>
              <a:endParaRPr lang="en-US" dirty="0"/>
            </a:p>
          </p:txBody>
        </p:sp>
        <p:sp>
          <p:nvSpPr>
            <p:cNvPr id="54291" name="Text Box 19"/>
            <p:cNvSpPr txBox="1">
              <a:spLocks noChangeAspect="1" noChangeArrowheads="1"/>
            </p:cNvSpPr>
            <p:nvPr/>
          </p:nvSpPr>
          <p:spPr bwMode="auto">
            <a:xfrm>
              <a:off x="1008" y="3167"/>
              <a:ext cx="674" cy="233"/>
            </a:xfrm>
            <a:prstGeom prst="rect">
              <a:avLst/>
            </a:prstGeom>
            <a:noFill/>
            <a:ln w="9525">
              <a:noFill/>
              <a:miter lim="800000"/>
              <a:headEnd/>
              <a:tailEnd/>
            </a:ln>
          </p:spPr>
          <p:txBody>
            <a:bodyPr wrap="none">
              <a:spAutoFit/>
            </a:bodyPr>
            <a:lstStyle/>
            <a:p>
              <a:pPr eaLnBrk="0" hangingPunct="0"/>
              <a:r>
                <a:rPr lang="en-US" dirty="0">
                  <a:cs typeface="Times New Roman" pitchFamily="18" charset="0"/>
                </a:rPr>
                <a:t>Bedrock</a:t>
              </a:r>
              <a:endParaRPr lang="en-US" dirty="0"/>
            </a:p>
          </p:txBody>
        </p:sp>
        <p:sp>
          <p:nvSpPr>
            <p:cNvPr id="54292" name="Rectangle 20"/>
            <p:cNvSpPr>
              <a:spLocks noChangeAspect="1" noChangeArrowheads="1"/>
            </p:cNvSpPr>
            <p:nvPr/>
          </p:nvSpPr>
          <p:spPr bwMode="auto">
            <a:xfrm>
              <a:off x="2851" y="2621"/>
              <a:ext cx="201" cy="518"/>
            </a:xfrm>
            <a:prstGeom prst="rect">
              <a:avLst/>
            </a:prstGeom>
            <a:noFill/>
            <a:ln w="28575">
              <a:solidFill>
                <a:srgbClr val="000000"/>
              </a:solidFill>
              <a:miter lim="800000"/>
              <a:headEnd/>
              <a:tailEnd/>
            </a:ln>
          </p:spPr>
          <p:txBody>
            <a:bodyPr wrap="none" anchor="ctr"/>
            <a:lstStyle/>
            <a:p>
              <a:endParaRPr lang="en-US" dirty="0"/>
            </a:p>
          </p:txBody>
        </p:sp>
        <p:sp>
          <p:nvSpPr>
            <p:cNvPr id="54293" name="Line 21"/>
            <p:cNvSpPr>
              <a:spLocks noChangeAspect="1" noChangeShapeType="1"/>
            </p:cNvSpPr>
            <p:nvPr/>
          </p:nvSpPr>
          <p:spPr bwMode="auto">
            <a:xfrm>
              <a:off x="2160" y="2621"/>
              <a:ext cx="1536" cy="0"/>
            </a:xfrm>
            <a:prstGeom prst="line">
              <a:avLst/>
            </a:prstGeom>
            <a:noFill/>
            <a:ln w="9525">
              <a:solidFill>
                <a:srgbClr val="000000"/>
              </a:solidFill>
              <a:prstDash val="dash"/>
              <a:round/>
              <a:headEnd/>
              <a:tailEnd/>
            </a:ln>
          </p:spPr>
          <p:txBody>
            <a:bodyPr/>
            <a:lstStyle/>
            <a:p>
              <a:endParaRPr lang="en-US" dirty="0"/>
            </a:p>
          </p:txBody>
        </p:sp>
        <p:sp>
          <p:nvSpPr>
            <p:cNvPr id="54294" name="Line 22"/>
            <p:cNvSpPr>
              <a:spLocks noChangeAspect="1" noChangeShapeType="1"/>
            </p:cNvSpPr>
            <p:nvPr/>
          </p:nvSpPr>
          <p:spPr bwMode="auto">
            <a:xfrm>
              <a:off x="1872" y="3139"/>
              <a:ext cx="1824" cy="0"/>
            </a:xfrm>
            <a:prstGeom prst="line">
              <a:avLst/>
            </a:prstGeom>
            <a:noFill/>
            <a:ln w="9525">
              <a:solidFill>
                <a:srgbClr val="000000"/>
              </a:solidFill>
              <a:prstDash val="dash"/>
              <a:round/>
              <a:headEnd/>
              <a:tailEnd/>
            </a:ln>
          </p:spPr>
          <p:txBody>
            <a:bodyPr/>
            <a:lstStyle/>
            <a:p>
              <a:endParaRPr lang="en-US" dirty="0"/>
            </a:p>
          </p:txBody>
        </p:sp>
        <p:sp>
          <p:nvSpPr>
            <p:cNvPr id="54295" name="Rectangle 23"/>
            <p:cNvSpPr>
              <a:spLocks noChangeAspect="1" noChangeArrowheads="1"/>
            </p:cNvSpPr>
            <p:nvPr/>
          </p:nvSpPr>
          <p:spPr bwMode="auto">
            <a:xfrm>
              <a:off x="3683" y="2851"/>
              <a:ext cx="191" cy="284"/>
            </a:xfrm>
            <a:prstGeom prst="rect">
              <a:avLst/>
            </a:prstGeom>
            <a:solidFill>
              <a:srgbClr val="CC9900"/>
            </a:solidFill>
            <a:ln w="9525">
              <a:noFill/>
              <a:miter lim="800000"/>
              <a:headEnd/>
              <a:tailEnd/>
            </a:ln>
          </p:spPr>
          <p:txBody>
            <a:bodyPr wrap="none" anchor="ctr"/>
            <a:lstStyle/>
            <a:p>
              <a:endParaRPr lang="en-US" dirty="0"/>
            </a:p>
          </p:txBody>
        </p:sp>
        <p:sp>
          <p:nvSpPr>
            <p:cNvPr id="54296" name="Line 24"/>
            <p:cNvSpPr>
              <a:spLocks noChangeAspect="1" noChangeShapeType="1"/>
            </p:cNvSpPr>
            <p:nvPr/>
          </p:nvSpPr>
          <p:spPr bwMode="auto">
            <a:xfrm flipV="1">
              <a:off x="2951" y="3139"/>
              <a:ext cx="0" cy="147"/>
            </a:xfrm>
            <a:prstGeom prst="line">
              <a:avLst/>
            </a:prstGeom>
            <a:noFill/>
            <a:ln w="9525">
              <a:solidFill>
                <a:srgbClr val="000000"/>
              </a:solidFill>
              <a:round/>
              <a:headEnd/>
              <a:tailEnd type="triangle" w="med" len="med"/>
            </a:ln>
          </p:spPr>
          <p:txBody>
            <a:bodyPr/>
            <a:lstStyle/>
            <a:p>
              <a:endParaRPr lang="en-US" dirty="0"/>
            </a:p>
          </p:txBody>
        </p:sp>
        <p:sp>
          <p:nvSpPr>
            <p:cNvPr id="54297" name="Line 25"/>
            <p:cNvSpPr>
              <a:spLocks noChangeAspect="1" noChangeShapeType="1"/>
            </p:cNvSpPr>
            <p:nvPr/>
          </p:nvSpPr>
          <p:spPr bwMode="auto">
            <a:xfrm>
              <a:off x="2948" y="2390"/>
              <a:ext cx="0" cy="231"/>
            </a:xfrm>
            <a:prstGeom prst="line">
              <a:avLst/>
            </a:prstGeom>
            <a:noFill/>
            <a:ln w="9525">
              <a:solidFill>
                <a:srgbClr val="000000"/>
              </a:solidFill>
              <a:round/>
              <a:headEnd/>
              <a:tailEnd type="triangle" w="med" len="med"/>
            </a:ln>
          </p:spPr>
          <p:txBody>
            <a:bodyPr/>
            <a:lstStyle/>
            <a:p>
              <a:endParaRPr lang="en-US" dirty="0"/>
            </a:p>
          </p:txBody>
        </p:sp>
        <p:sp>
          <p:nvSpPr>
            <p:cNvPr id="54298" name="Line 26"/>
            <p:cNvSpPr>
              <a:spLocks noChangeAspect="1" noChangeShapeType="1"/>
            </p:cNvSpPr>
            <p:nvPr/>
          </p:nvSpPr>
          <p:spPr bwMode="auto">
            <a:xfrm flipV="1">
              <a:off x="3777" y="2851"/>
              <a:ext cx="0" cy="147"/>
            </a:xfrm>
            <a:prstGeom prst="line">
              <a:avLst/>
            </a:prstGeom>
            <a:noFill/>
            <a:ln w="9525">
              <a:solidFill>
                <a:srgbClr val="000000"/>
              </a:solidFill>
              <a:round/>
              <a:headEnd/>
              <a:tailEnd type="triangle" w="med" len="med"/>
            </a:ln>
          </p:spPr>
          <p:txBody>
            <a:bodyPr/>
            <a:lstStyle/>
            <a:p>
              <a:endParaRPr lang="en-US" dirty="0"/>
            </a:p>
          </p:txBody>
        </p:sp>
        <p:sp>
          <p:nvSpPr>
            <p:cNvPr id="54299" name="Line 27"/>
            <p:cNvSpPr>
              <a:spLocks noChangeAspect="1" noChangeShapeType="1"/>
            </p:cNvSpPr>
            <p:nvPr/>
          </p:nvSpPr>
          <p:spPr bwMode="auto">
            <a:xfrm>
              <a:off x="3777" y="2390"/>
              <a:ext cx="0" cy="231"/>
            </a:xfrm>
            <a:prstGeom prst="line">
              <a:avLst/>
            </a:prstGeom>
            <a:noFill/>
            <a:ln w="9525">
              <a:solidFill>
                <a:srgbClr val="000000"/>
              </a:solidFill>
              <a:round/>
              <a:headEnd/>
              <a:tailEnd type="triangle" w="med" len="med"/>
            </a:ln>
          </p:spPr>
          <p:txBody>
            <a:bodyPr/>
            <a:lstStyle/>
            <a:p>
              <a:endParaRPr lang="en-US" dirty="0"/>
            </a:p>
          </p:txBody>
        </p:sp>
        <p:sp>
          <p:nvSpPr>
            <p:cNvPr id="54300" name="Text Box 28"/>
            <p:cNvSpPr txBox="1">
              <a:spLocks noChangeAspect="1" noChangeArrowheads="1"/>
            </p:cNvSpPr>
            <p:nvPr/>
          </p:nvSpPr>
          <p:spPr bwMode="auto">
            <a:xfrm>
              <a:off x="2640" y="2006"/>
              <a:ext cx="789" cy="407"/>
            </a:xfrm>
            <a:prstGeom prst="rect">
              <a:avLst/>
            </a:prstGeom>
            <a:noFill/>
            <a:ln w="9525">
              <a:noFill/>
              <a:miter lim="800000"/>
              <a:headEnd/>
              <a:tailEnd/>
            </a:ln>
          </p:spPr>
          <p:txBody>
            <a:bodyPr wrap="none">
              <a:spAutoFit/>
            </a:bodyPr>
            <a:lstStyle/>
            <a:p>
              <a:pPr eaLnBrk="0" hangingPunct="0"/>
              <a:r>
                <a:rPr lang="en-US" dirty="0">
                  <a:cs typeface="Times New Roman" pitchFamily="18" charset="0"/>
                </a:rPr>
                <a:t>Saturated</a:t>
              </a:r>
            </a:p>
            <a:p>
              <a:pPr eaLnBrk="0" hangingPunct="0"/>
              <a:r>
                <a:rPr lang="en-US" dirty="0">
                  <a:cs typeface="Times New Roman" pitchFamily="18" charset="0"/>
                </a:rPr>
                <a:t>Thickness</a:t>
              </a:r>
              <a:endParaRPr lang="en-US" dirty="0"/>
            </a:p>
          </p:txBody>
        </p:sp>
        <p:sp>
          <p:nvSpPr>
            <p:cNvPr id="54301" name="Text Box 29"/>
            <p:cNvSpPr txBox="1">
              <a:spLocks noChangeAspect="1" noChangeArrowheads="1"/>
            </p:cNvSpPr>
            <p:nvPr/>
          </p:nvSpPr>
          <p:spPr bwMode="auto">
            <a:xfrm>
              <a:off x="3456" y="1824"/>
              <a:ext cx="768" cy="756"/>
            </a:xfrm>
            <a:prstGeom prst="rect">
              <a:avLst/>
            </a:prstGeom>
            <a:noFill/>
            <a:ln w="9525">
              <a:noFill/>
              <a:miter lim="800000"/>
              <a:headEnd/>
              <a:tailEnd/>
            </a:ln>
          </p:spPr>
          <p:txBody>
            <a:bodyPr>
              <a:spAutoFit/>
            </a:bodyPr>
            <a:lstStyle/>
            <a:p>
              <a:pPr eaLnBrk="0" hangingPunct="0"/>
              <a:r>
                <a:rPr lang="en-US" dirty="0">
                  <a:cs typeface="Times New Roman" pitchFamily="18" charset="0"/>
                </a:rPr>
                <a:t>Practical </a:t>
              </a:r>
            </a:p>
            <a:p>
              <a:pPr eaLnBrk="0" hangingPunct="0"/>
              <a:r>
                <a:rPr lang="en-US" dirty="0">
                  <a:cs typeface="Times New Roman" pitchFamily="18" charset="0"/>
                </a:rPr>
                <a:t>Saturated</a:t>
              </a:r>
            </a:p>
            <a:p>
              <a:pPr eaLnBrk="0" hangingPunct="0"/>
              <a:r>
                <a:rPr lang="en-US" dirty="0">
                  <a:cs typeface="Times New Roman" pitchFamily="18" charset="0"/>
                </a:rPr>
                <a:t>Thicknes</a:t>
              </a:r>
              <a:r>
                <a:rPr lang="en-US" dirty="0">
                  <a:solidFill>
                    <a:srgbClr val="000000"/>
                  </a:solidFill>
                  <a:cs typeface="Times New Roman" pitchFamily="18" charset="0"/>
                </a:rPr>
                <a:t>s</a:t>
              </a:r>
              <a:endParaRPr lang="en-US" dirty="0"/>
            </a:p>
          </p:txBody>
        </p:sp>
        <p:sp>
          <p:nvSpPr>
            <p:cNvPr id="54302" name="Rectangle 30"/>
            <p:cNvSpPr>
              <a:spLocks noChangeAspect="1" noChangeArrowheads="1"/>
            </p:cNvSpPr>
            <p:nvPr/>
          </p:nvSpPr>
          <p:spPr bwMode="auto">
            <a:xfrm>
              <a:off x="816" y="1824"/>
              <a:ext cx="3408" cy="1728"/>
            </a:xfrm>
            <a:prstGeom prst="rect">
              <a:avLst/>
            </a:prstGeom>
            <a:noFill/>
            <a:ln w="38100">
              <a:solidFill>
                <a:srgbClr val="000000"/>
              </a:solidFill>
              <a:miter lim="800000"/>
              <a:headEnd/>
              <a:tailEnd/>
            </a:ln>
          </p:spPr>
          <p:txBody>
            <a:bodyPr wrap="none" anchor="ctr"/>
            <a:lstStyle/>
            <a:p>
              <a:endParaRPr lang="en-US" dirty="0">
                <a:solidFill>
                  <a:srgbClr val="FFC000"/>
                </a:solidFill>
              </a:endParaRPr>
            </a:p>
          </p:txBody>
        </p:sp>
        <p:sp>
          <p:nvSpPr>
            <p:cNvPr id="54303" name="Rectangle 31"/>
            <p:cNvSpPr>
              <a:spLocks noChangeAspect="1" noChangeArrowheads="1"/>
            </p:cNvSpPr>
            <p:nvPr/>
          </p:nvSpPr>
          <p:spPr bwMode="auto">
            <a:xfrm>
              <a:off x="3676" y="2621"/>
              <a:ext cx="202" cy="518"/>
            </a:xfrm>
            <a:prstGeom prst="rect">
              <a:avLst/>
            </a:prstGeom>
            <a:noFill/>
            <a:ln w="28575">
              <a:solidFill>
                <a:srgbClr val="000000"/>
              </a:solidFill>
              <a:miter lim="800000"/>
              <a:headEnd/>
              <a:tailEnd/>
            </a:ln>
          </p:spPr>
          <p:txBody>
            <a:bodyPr wrap="none" anchor="ctr"/>
            <a:lstStyle/>
            <a:p>
              <a:endParaRPr lang="en-US" dirty="0"/>
            </a:p>
          </p:txBody>
        </p:sp>
      </p:grpSp>
      <p:sp>
        <p:nvSpPr>
          <p:cNvPr id="54304" name="Rectangle 32"/>
          <p:cNvSpPr>
            <a:spLocks noChangeArrowheads="1"/>
          </p:cNvSpPr>
          <p:nvPr/>
        </p:nvSpPr>
        <p:spPr bwMode="auto">
          <a:xfrm>
            <a:off x="0" y="1831975"/>
            <a:ext cx="9144000" cy="639763"/>
          </a:xfrm>
          <a:prstGeom prst="rect">
            <a:avLst/>
          </a:prstGeom>
          <a:noFill/>
          <a:ln w="9525">
            <a:noFill/>
            <a:miter lim="800000"/>
            <a:headEnd/>
            <a:tailEnd/>
          </a:ln>
          <a:effectLst/>
        </p:spPr>
        <p:txBody>
          <a:bodyPr>
            <a:spAutoFit/>
          </a:bodyPr>
          <a:lstStyle/>
          <a:p>
            <a:pPr eaLnBrk="0" hangingPunct="0"/>
            <a:r>
              <a:rPr lang="en-US" sz="1200" dirty="0">
                <a:latin typeface="Times" pitchFamily="18" charset="0"/>
                <a:cs typeface="Times New Roman" pitchFamily="18" charset="0"/>
              </a:rPr>
              <a:t> </a:t>
            </a:r>
          </a:p>
          <a:p>
            <a:pPr eaLnBrk="0" hangingPunct="0"/>
            <a:endParaRPr lang="en-US" sz="2400" dirty="0">
              <a:latin typeface="Times" pitchFamily="18" charset="0"/>
            </a:endParaRPr>
          </a:p>
        </p:txBody>
      </p:sp>
      <p:sp>
        <p:nvSpPr>
          <p:cNvPr id="54305" name="Rectangle 33"/>
          <p:cNvSpPr>
            <a:spLocks noChangeArrowheads="1"/>
          </p:cNvSpPr>
          <p:nvPr/>
        </p:nvSpPr>
        <p:spPr bwMode="auto">
          <a:xfrm>
            <a:off x="152400" y="1066800"/>
            <a:ext cx="8839200" cy="76200"/>
          </a:xfrm>
          <a:prstGeom prst="rect">
            <a:avLst/>
          </a:prstGeom>
          <a:gradFill rotWithShape="0">
            <a:gsLst>
              <a:gs pos="0">
                <a:srgbClr val="FFF200"/>
              </a:gs>
              <a:gs pos="45000">
                <a:srgbClr val="FF7A00"/>
              </a:gs>
              <a:gs pos="70000">
                <a:srgbClr val="FF0300"/>
              </a:gs>
              <a:gs pos="100000">
                <a:srgbClr val="4D0808"/>
              </a:gs>
            </a:gsLst>
            <a:lin ang="0" scaled="1"/>
          </a:gradFill>
          <a:ln w="9525">
            <a:noFill/>
            <a:miter lim="800000"/>
            <a:headEnd/>
            <a:tailEnd/>
          </a:ln>
          <a:effectLst/>
        </p:spPr>
        <p:txBody>
          <a:bodyPr wrap="none" anchor="ctr"/>
          <a:lstStyle/>
          <a:p>
            <a:endParaRPr lang="en-US" dirty="0"/>
          </a:p>
        </p:txBody>
      </p:sp>
    </p:spTree>
  </p:cSld>
  <p:clrMapOvr>
    <a:masterClrMapping/>
  </p:clrMapOvr>
  <p:transition advClick="0" advTm="13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0"/>
            <a:ext cx="4876800" cy="3657600"/>
          </a:xfrm>
          <a:prstGeom prst="rect">
            <a:avLst/>
          </a:prstGeom>
          <a:noFill/>
          <a:ln w="9525">
            <a:noFill/>
            <a:miter lim="800000"/>
            <a:headEnd/>
            <a:tailEnd/>
          </a:ln>
          <a:effectLst/>
        </p:spPr>
      </p:pic>
      <p:pic>
        <p:nvPicPr>
          <p:cNvPr id="63491" name="Picture 3"/>
          <p:cNvPicPr>
            <a:picLocks noChangeAspect="1" noChangeArrowheads="1"/>
          </p:cNvPicPr>
          <p:nvPr/>
        </p:nvPicPr>
        <p:blipFill>
          <a:blip r:embed="rId4" cstate="print"/>
          <a:srcRect/>
          <a:stretch>
            <a:fillRect/>
          </a:stretch>
        </p:blipFill>
        <p:spPr bwMode="auto">
          <a:xfrm>
            <a:off x="4267200" y="3200400"/>
            <a:ext cx="4876800" cy="3657600"/>
          </a:xfrm>
          <a:prstGeom prst="rect">
            <a:avLst/>
          </a:prstGeom>
          <a:noFill/>
          <a:ln w="9525">
            <a:noFill/>
            <a:miter lim="800000"/>
            <a:headEnd/>
            <a:tailEnd/>
          </a:ln>
          <a:effectLst/>
        </p:spPr>
      </p:pic>
      <p:sp>
        <p:nvSpPr>
          <p:cNvPr id="6" name="Right Arrow 5"/>
          <p:cNvSpPr/>
          <p:nvPr/>
        </p:nvSpPr>
        <p:spPr>
          <a:xfrm flipH="1">
            <a:off x="5410200" y="381000"/>
            <a:ext cx="1066800" cy="83820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2971800" y="4495800"/>
            <a:ext cx="990600" cy="99060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8" name="TextBox 7"/>
          <p:cNvSpPr txBox="1"/>
          <p:nvPr/>
        </p:nvSpPr>
        <p:spPr>
          <a:xfrm>
            <a:off x="6705600" y="381000"/>
            <a:ext cx="1905000" cy="2308324"/>
          </a:xfrm>
          <a:prstGeom prst="rect">
            <a:avLst/>
          </a:prstGeom>
          <a:noFill/>
        </p:spPr>
        <p:txBody>
          <a:bodyPr wrap="square" rtlCol="0">
            <a:spAutoFit/>
          </a:bodyPr>
          <a:lstStyle/>
          <a:p>
            <a:r>
              <a:rPr lang="en-US" dirty="0"/>
              <a:t>Moisture on </a:t>
            </a:r>
          </a:p>
          <a:p>
            <a:r>
              <a:rPr lang="en-US" dirty="0"/>
              <a:t>Flowmeter  lens</a:t>
            </a:r>
          </a:p>
          <a:p>
            <a:endParaRPr lang="en-US" dirty="0"/>
          </a:p>
          <a:p>
            <a:r>
              <a:rPr lang="en-US" dirty="0"/>
              <a:t>Needs maintenance</a:t>
            </a:r>
          </a:p>
          <a:p>
            <a:r>
              <a:rPr lang="en-US" dirty="0"/>
              <a:t>immediately</a:t>
            </a:r>
          </a:p>
          <a:p>
            <a:endParaRPr lang="en-US" dirty="0"/>
          </a:p>
          <a:p>
            <a:endParaRPr lang="en-US" dirty="0"/>
          </a:p>
        </p:txBody>
      </p:sp>
      <p:sp>
        <p:nvSpPr>
          <p:cNvPr id="10" name="TextBox 9"/>
          <p:cNvSpPr txBox="1"/>
          <p:nvPr/>
        </p:nvSpPr>
        <p:spPr>
          <a:xfrm>
            <a:off x="381000" y="4648200"/>
            <a:ext cx="2514600" cy="646331"/>
          </a:xfrm>
          <a:prstGeom prst="rect">
            <a:avLst/>
          </a:prstGeom>
          <a:noFill/>
        </p:spPr>
        <p:txBody>
          <a:bodyPr wrap="square" rtlCol="0">
            <a:spAutoFit/>
          </a:bodyPr>
          <a:lstStyle/>
          <a:p>
            <a:pPr algn="r"/>
            <a:r>
              <a:rPr lang="en-US" dirty="0"/>
              <a:t>A Well Maintained </a:t>
            </a:r>
          </a:p>
          <a:p>
            <a:pPr algn="r"/>
            <a:r>
              <a:rPr lang="en-US" dirty="0"/>
              <a:t>Flowmeter</a:t>
            </a:r>
          </a:p>
        </p:txBody>
      </p:sp>
    </p:spTree>
  </p:cSld>
  <p:clrMapOvr>
    <a:masterClrMapping/>
  </p:clrMapOvr>
  <p:transition advClick="0" advTm="1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5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sz="half" idx="1"/>
          </p:nvPr>
        </p:nvSpPr>
        <p:spPr>
          <a:xfrm>
            <a:off x="457200" y="381000"/>
            <a:ext cx="5334000" cy="1447800"/>
          </a:xfrm>
        </p:spPr>
        <p:txBody>
          <a:bodyPr/>
          <a:lstStyle/>
          <a:p>
            <a:pPr marL="1588" indent="-1588" algn="ctr">
              <a:lnSpc>
                <a:spcPct val="90000"/>
              </a:lnSpc>
              <a:buFontTx/>
              <a:buNone/>
            </a:pPr>
            <a:r>
              <a:rPr lang="en-US" i="1" dirty="0">
                <a:latin typeface="+mj-lt"/>
              </a:rPr>
              <a:t>Helping Kansas maintain an adequate water supply for its citizens</a:t>
            </a:r>
          </a:p>
          <a:p>
            <a:pPr marL="1588" indent="-1588">
              <a:lnSpc>
                <a:spcPct val="90000"/>
              </a:lnSpc>
              <a:buFontTx/>
              <a:buNone/>
            </a:pPr>
            <a:endParaRPr lang="en-US" i="1" dirty="0"/>
          </a:p>
        </p:txBody>
      </p:sp>
      <p:pic>
        <p:nvPicPr>
          <p:cNvPr id="37893" name="Picture 5" descr="faucet"/>
          <p:cNvPicPr>
            <a:picLocks noChangeAspect="1" noChangeArrowheads="1"/>
          </p:cNvPicPr>
          <p:nvPr/>
        </p:nvPicPr>
        <p:blipFill>
          <a:blip r:embed="rId3" cstate="print"/>
          <a:srcRect/>
          <a:stretch>
            <a:fillRect/>
          </a:stretch>
        </p:blipFill>
        <p:spPr bwMode="auto">
          <a:xfrm>
            <a:off x="6324600" y="381000"/>
            <a:ext cx="2381250" cy="2381250"/>
          </a:xfrm>
          <a:prstGeom prst="rect">
            <a:avLst/>
          </a:prstGeom>
          <a:noFill/>
        </p:spPr>
      </p:pic>
      <p:pic>
        <p:nvPicPr>
          <p:cNvPr id="37895" name="Picture 7" descr="irrigation2"/>
          <p:cNvPicPr>
            <a:picLocks noChangeAspect="1" noChangeArrowheads="1"/>
          </p:cNvPicPr>
          <p:nvPr/>
        </p:nvPicPr>
        <p:blipFill>
          <a:blip r:embed="rId4" cstate="print">
            <a:lum bright="12000"/>
          </a:blip>
          <a:srcRect/>
          <a:stretch>
            <a:fillRect/>
          </a:stretch>
        </p:blipFill>
        <p:spPr bwMode="auto">
          <a:xfrm>
            <a:off x="2590800" y="1905000"/>
            <a:ext cx="3590925" cy="2562225"/>
          </a:xfrm>
          <a:prstGeom prst="rect">
            <a:avLst/>
          </a:prstGeom>
          <a:noFill/>
        </p:spPr>
      </p:pic>
      <p:pic>
        <p:nvPicPr>
          <p:cNvPr id="37901" name="Picture 13"/>
          <p:cNvPicPr>
            <a:picLocks noChangeAspect="1" noChangeArrowheads="1"/>
          </p:cNvPicPr>
          <p:nvPr/>
        </p:nvPicPr>
        <p:blipFill>
          <a:blip r:embed="rId5" cstate="print"/>
          <a:srcRect/>
          <a:stretch>
            <a:fillRect/>
          </a:stretch>
        </p:blipFill>
        <p:spPr bwMode="auto">
          <a:xfrm>
            <a:off x="381000" y="4267200"/>
            <a:ext cx="3505200" cy="2305050"/>
          </a:xfrm>
          <a:prstGeom prst="rect">
            <a:avLst/>
          </a:prstGeom>
          <a:noFill/>
          <a:ln w="9525">
            <a:noFill/>
            <a:miter lim="800000"/>
            <a:headEnd/>
            <a:tailEnd/>
          </a:ln>
          <a:effectLst/>
        </p:spPr>
      </p:pic>
      <p:pic>
        <p:nvPicPr>
          <p:cNvPr id="37902" name="Picture 14" descr="confined cattle"/>
          <p:cNvPicPr>
            <a:picLocks noChangeAspect="1" noChangeArrowheads="1"/>
          </p:cNvPicPr>
          <p:nvPr/>
        </p:nvPicPr>
        <p:blipFill>
          <a:blip r:embed="rId6" cstate="print"/>
          <a:srcRect/>
          <a:stretch>
            <a:fillRect/>
          </a:stretch>
        </p:blipFill>
        <p:spPr bwMode="auto">
          <a:xfrm>
            <a:off x="4800600" y="4267200"/>
            <a:ext cx="3581400" cy="2192338"/>
          </a:xfrm>
          <a:prstGeom prst="rect">
            <a:avLst/>
          </a:prstGeom>
          <a:noFill/>
        </p:spPr>
      </p:pic>
    </p:spTree>
  </p:cSld>
  <p:clrMapOvr>
    <a:masterClrMapping/>
  </p:clrMapOvr>
  <p:transition advClick="0" advTm="13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Monitoring Assistance </a:t>
            </a:r>
          </a:p>
        </p:txBody>
      </p:sp>
      <p:pic>
        <p:nvPicPr>
          <p:cNvPr id="48131" name="Picture 3" descr="C:\Documents and Settings\jasonn\My Documents\2011_CPIATalk\pictures\Calculator_print 001.jpg"/>
          <p:cNvPicPr>
            <a:picLocks noChangeAspect="1" noChangeArrowheads="1"/>
          </p:cNvPicPr>
          <p:nvPr/>
        </p:nvPicPr>
        <p:blipFill>
          <a:blip r:embed="rId2" cstate="print"/>
          <a:srcRect/>
          <a:stretch>
            <a:fillRect/>
          </a:stretch>
        </p:blipFill>
        <p:spPr bwMode="auto">
          <a:xfrm>
            <a:off x="152400" y="1447800"/>
            <a:ext cx="6762751" cy="5181600"/>
          </a:xfrm>
          <a:prstGeom prst="rect">
            <a:avLst/>
          </a:prstGeom>
          <a:noFill/>
        </p:spPr>
      </p:pic>
      <p:sp>
        <p:nvSpPr>
          <p:cNvPr id="9" name="TextBox 8"/>
          <p:cNvSpPr txBox="1"/>
          <p:nvPr/>
        </p:nvSpPr>
        <p:spPr>
          <a:xfrm>
            <a:off x="7239000" y="2438400"/>
            <a:ext cx="1752600" cy="2585323"/>
          </a:xfrm>
          <a:prstGeom prst="rect">
            <a:avLst/>
          </a:prstGeom>
          <a:noFill/>
        </p:spPr>
        <p:txBody>
          <a:bodyPr wrap="square" rtlCol="0">
            <a:spAutoFit/>
          </a:bodyPr>
          <a:lstStyle/>
          <a:p>
            <a:r>
              <a:rPr lang="en-US" dirty="0"/>
              <a:t>We have also developed a flowmeter calculator that will assist the water user in determining when their limit is reached</a:t>
            </a:r>
          </a:p>
        </p:txBody>
      </p:sp>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457200" y="1600201"/>
            <a:ext cx="8229600" cy="2209800"/>
          </a:xfrm>
        </p:spPr>
        <p:txBody>
          <a:bodyPr>
            <a:normAutofit/>
          </a:bodyPr>
          <a:lstStyle/>
          <a:p>
            <a:pPr algn="ctr"/>
            <a:r>
              <a:rPr lang="en-US" sz="4000" b="1" dirty="0">
                <a:solidFill>
                  <a:schemeClr val="bg1"/>
                </a:solidFill>
              </a:rPr>
              <a:t>Goal = over 2,000 wells/year</a:t>
            </a:r>
          </a:p>
          <a:p>
            <a:pPr algn="ctr"/>
            <a:r>
              <a:rPr lang="en-US" sz="4000" b="1" dirty="0">
                <a:solidFill>
                  <a:schemeClr val="bg1"/>
                </a:solidFill>
              </a:rPr>
              <a:t>In Compliance =  95 %</a:t>
            </a:r>
          </a:p>
          <a:p>
            <a:pPr algn="ctr"/>
            <a:r>
              <a:rPr lang="en-US" sz="4000" b="1" dirty="0">
                <a:solidFill>
                  <a:schemeClr val="bg1"/>
                </a:solidFill>
              </a:rPr>
              <a:t>Out of Compliance = 5 %  </a:t>
            </a:r>
          </a:p>
        </p:txBody>
      </p:sp>
      <p:sp>
        <p:nvSpPr>
          <p:cNvPr id="113666" name="Rectangle 2"/>
          <p:cNvSpPr>
            <a:spLocks noGrp="1" noChangeArrowheads="1"/>
          </p:cNvSpPr>
          <p:nvPr>
            <p:ph type="title"/>
          </p:nvPr>
        </p:nvSpPr>
        <p:spPr>
          <a:xfrm>
            <a:off x="457200" y="152400"/>
            <a:ext cx="8229600" cy="1265238"/>
          </a:xfrm>
        </p:spPr>
        <p:txBody>
          <a:bodyPr>
            <a:noAutofit/>
          </a:bodyPr>
          <a:lstStyle/>
          <a:p>
            <a:pPr algn="ctr"/>
            <a:r>
              <a:rPr lang="en-US" sz="3200" dirty="0">
                <a:solidFill>
                  <a:schemeClr val="bg1"/>
                </a:solidFill>
              </a:rPr>
              <a:t> </a:t>
            </a:r>
            <a:r>
              <a:rPr lang="en-US" sz="3200" b="1" u="sng" dirty="0">
                <a:solidFill>
                  <a:schemeClr val="bg1"/>
                </a:solidFill>
              </a:rPr>
              <a:t>Contract Meter Inspections Summary</a:t>
            </a:r>
          </a:p>
        </p:txBody>
      </p:sp>
      <p:pic>
        <p:nvPicPr>
          <p:cNvPr id="4" name="Picture 4" descr="22774_test"/>
          <p:cNvPicPr>
            <a:picLocks noChangeAspect="1" noChangeArrowheads="1"/>
          </p:cNvPicPr>
          <p:nvPr/>
        </p:nvPicPr>
        <p:blipFill>
          <a:blip r:embed="rId3" cstate="print"/>
          <a:srcRect/>
          <a:stretch>
            <a:fillRect/>
          </a:stretch>
        </p:blipFill>
        <p:spPr bwMode="auto">
          <a:xfrm>
            <a:off x="609600" y="3886200"/>
            <a:ext cx="3657600" cy="2819400"/>
          </a:xfrm>
          <a:prstGeom prst="rect">
            <a:avLst/>
          </a:prstGeom>
          <a:noFill/>
        </p:spPr>
      </p:pic>
      <p:pic>
        <p:nvPicPr>
          <p:cNvPr id="5" name="Picture 4" descr="10292_34"/>
          <p:cNvPicPr>
            <a:picLocks noChangeAspect="1" noChangeArrowheads="1"/>
          </p:cNvPicPr>
          <p:nvPr/>
        </p:nvPicPr>
        <p:blipFill>
          <a:blip r:embed="rId4" cstate="print"/>
          <a:srcRect/>
          <a:stretch>
            <a:fillRect/>
          </a:stretch>
        </p:blipFill>
        <p:spPr bwMode="auto">
          <a:xfrm>
            <a:off x="4800600" y="3886200"/>
            <a:ext cx="3810000" cy="2819400"/>
          </a:xfrm>
          <a:prstGeom prst="rect">
            <a:avLst/>
          </a:prstGeom>
          <a:noFill/>
        </p:spPr>
      </p:pic>
    </p:spTree>
  </p:cSld>
  <p:clrMapOvr>
    <a:masterClrMapping/>
  </p:clrMapOvr>
  <p:transition advClick="0" advTm="13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en-US" sz="5400" b="1" dirty="0">
                <a:ln w="3200">
                  <a:solidFill>
                    <a:schemeClr val="bg1">
                      <a:alpha val="53000"/>
                    </a:schemeClr>
                  </a:solidFill>
                  <a:prstDash val="solid"/>
                  <a:round/>
                </a:ln>
                <a:solidFill>
                  <a:schemeClr val="bg1"/>
                </a:solidFill>
              </a:rPr>
              <a:t>Soil Moisture Probes</a:t>
            </a:r>
          </a:p>
        </p:txBody>
      </p:sp>
      <p:pic>
        <p:nvPicPr>
          <p:cNvPr id="4" name="Content Placeholder 3" descr="44593 equipment 2.JPG"/>
          <p:cNvPicPr>
            <a:picLocks noGrp="1" noChangeAspect="1"/>
          </p:cNvPicPr>
          <p:nvPr>
            <p:ph idx="1"/>
          </p:nvPr>
        </p:nvPicPr>
        <p:blipFill>
          <a:blip r:embed="rId2" cstate="print"/>
          <a:stretch>
            <a:fillRect/>
          </a:stretch>
        </p:blipFill>
        <p:spPr>
          <a:xfrm>
            <a:off x="1600200" y="1752600"/>
            <a:ext cx="6217920" cy="4663440"/>
          </a:xfrm>
        </p:spPr>
      </p:pic>
    </p:spTree>
  </p:cSld>
  <p:clrMapOvr>
    <a:masterClrMapping/>
  </p:clrMapOvr>
  <p:transition advTm="13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95400"/>
          </a:xfrm>
        </p:spPr>
        <p:txBody>
          <a:bodyPr>
            <a:normAutofit fontScale="90000"/>
          </a:bodyPr>
          <a:lstStyle/>
          <a:p>
            <a:pPr algn="ctr"/>
            <a:r>
              <a:rPr lang="en-US" sz="4800" b="1" dirty="0">
                <a:ln w="3200">
                  <a:solidFill>
                    <a:schemeClr val="bg2">
                      <a:shade val="75000"/>
                      <a:alpha val="42000"/>
                    </a:schemeClr>
                  </a:solidFill>
                  <a:prstDash val="solid"/>
                  <a:round/>
                </a:ln>
                <a:solidFill>
                  <a:schemeClr val="bg1"/>
                </a:solidFill>
              </a:rPr>
              <a:t>Pressure Transducers</a:t>
            </a:r>
            <a:br>
              <a:rPr lang="en-US" sz="4800" b="1" dirty="0">
                <a:ln w="3200">
                  <a:solidFill>
                    <a:schemeClr val="bg2">
                      <a:shade val="75000"/>
                      <a:alpha val="42000"/>
                    </a:schemeClr>
                  </a:solidFill>
                  <a:prstDash val="solid"/>
                  <a:round/>
                </a:ln>
                <a:solidFill>
                  <a:schemeClr val="bg1"/>
                </a:solidFill>
              </a:rPr>
            </a:br>
            <a:r>
              <a:rPr lang="en-US" sz="4800" b="1" dirty="0">
                <a:ln w="3200">
                  <a:solidFill>
                    <a:schemeClr val="bg2">
                      <a:shade val="75000"/>
                      <a:alpha val="42000"/>
                    </a:schemeClr>
                  </a:solidFill>
                  <a:prstDash val="solid"/>
                  <a:round/>
                </a:ln>
                <a:solidFill>
                  <a:schemeClr val="bg1"/>
                </a:solidFill>
              </a:rPr>
              <a:t>Meade Co.</a:t>
            </a:r>
          </a:p>
        </p:txBody>
      </p:sp>
      <p:pic>
        <p:nvPicPr>
          <p:cNvPr id="4" name="Content Placeholder 3" descr="P1010001.JPG"/>
          <p:cNvPicPr>
            <a:picLocks noGrp="1" noChangeAspect="1"/>
          </p:cNvPicPr>
          <p:nvPr>
            <p:ph idx="1"/>
          </p:nvPr>
        </p:nvPicPr>
        <p:blipFill>
          <a:blip r:embed="rId2" cstate="print"/>
          <a:stretch>
            <a:fillRect/>
          </a:stretch>
        </p:blipFill>
        <p:spPr>
          <a:xfrm>
            <a:off x="1645708" y="1935163"/>
            <a:ext cx="5852583" cy="4389437"/>
          </a:xfrm>
        </p:spPr>
      </p:pic>
    </p:spTree>
  </p:cSld>
  <p:clrMapOvr>
    <a:masterClrMapping/>
  </p:clrMapOvr>
  <p:transition advTm="13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normAutofit/>
          </a:bodyPr>
          <a:lstStyle/>
          <a:p>
            <a:endParaRPr lang="en-US" dirty="0">
              <a:solidFill>
                <a:srgbClr val="FFFF00"/>
              </a:solidFill>
            </a:endParaRPr>
          </a:p>
          <a:p>
            <a:r>
              <a:rPr lang="en-US" dirty="0">
                <a:solidFill>
                  <a:schemeClr val="bg1"/>
                </a:solidFill>
              </a:rPr>
              <a:t>A Hydrologic Model to predict budget  and use affects on future supply.</a:t>
            </a:r>
          </a:p>
          <a:p>
            <a:pPr>
              <a:buFontTx/>
              <a:buNone/>
            </a:pPr>
            <a:endParaRPr lang="en-US" dirty="0">
              <a:solidFill>
                <a:schemeClr val="bg1"/>
              </a:solidFill>
            </a:endParaRPr>
          </a:p>
          <a:p>
            <a:r>
              <a:rPr lang="en-US" dirty="0">
                <a:solidFill>
                  <a:schemeClr val="bg1"/>
                </a:solidFill>
              </a:rPr>
              <a:t>An Economic Model linked to hydrologic model to evaluate the economic changes.</a:t>
            </a:r>
          </a:p>
          <a:p>
            <a:pPr>
              <a:buFontTx/>
              <a:buNone/>
            </a:pPr>
            <a:endParaRPr lang="en-US" dirty="0">
              <a:solidFill>
                <a:schemeClr val="bg1"/>
              </a:solidFill>
            </a:endParaRPr>
          </a:p>
          <a:p>
            <a:r>
              <a:rPr lang="en-US" dirty="0">
                <a:solidFill>
                  <a:schemeClr val="bg1"/>
                </a:solidFill>
              </a:rPr>
              <a:t>Opportunities for sub-unit management incentive: EQIP, Water TAP, CREP</a:t>
            </a:r>
          </a:p>
        </p:txBody>
      </p:sp>
      <p:sp>
        <p:nvSpPr>
          <p:cNvPr id="53250" name="Rectangle 2"/>
          <p:cNvSpPr>
            <a:spLocks noGrp="1" noChangeArrowheads="1"/>
          </p:cNvSpPr>
          <p:nvPr>
            <p:ph type="title"/>
          </p:nvPr>
        </p:nvSpPr>
        <p:spPr>
          <a:xfrm>
            <a:off x="457200" y="381000"/>
            <a:ext cx="8229600" cy="1219200"/>
          </a:xfrm>
        </p:spPr>
        <p:txBody>
          <a:bodyPr>
            <a:normAutofit fontScale="90000"/>
          </a:bodyPr>
          <a:lstStyle/>
          <a:p>
            <a:pPr algn="ctr"/>
            <a:r>
              <a:rPr lang="en-US" sz="4000" dirty="0">
                <a:solidFill>
                  <a:schemeClr val="bg1"/>
                </a:solidFill>
              </a:rPr>
              <a:t>Collaborative Activity</a:t>
            </a:r>
            <a:br>
              <a:rPr lang="en-US" sz="4000" dirty="0">
                <a:solidFill>
                  <a:schemeClr val="bg1"/>
                </a:solidFill>
              </a:rPr>
            </a:br>
            <a:r>
              <a:rPr lang="en-US" sz="4000" dirty="0">
                <a:solidFill>
                  <a:schemeClr val="bg1"/>
                </a:solidFill>
              </a:rPr>
              <a:t>Models for Water Management</a:t>
            </a:r>
          </a:p>
        </p:txBody>
      </p:sp>
    </p:spTree>
  </p:cSld>
  <p:clrMapOvr>
    <a:masterClrMapping/>
  </p:clrMapOvr>
  <p:transition advClick="0" advTm="13000">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EB8E76BE-8693-4470-B315-E5F42C0DC79B}"/>
              </a:ext>
            </a:extLst>
          </p:cNvPr>
          <p:cNvSpPr>
            <a:spLocks noGrp="1"/>
          </p:cNvSpPr>
          <p:nvPr>
            <p:ph type="title"/>
          </p:nvPr>
        </p:nvSpPr>
        <p:spPr>
          <a:xfrm>
            <a:off x="395653" y="4424729"/>
            <a:ext cx="8354891" cy="697835"/>
          </a:xfrm>
        </p:spPr>
        <p:txBody>
          <a:bodyPr vert="horz" lIns="68580" tIns="34290" rIns="68580" bIns="34290" rtlCol="0" anchor="b">
            <a:normAutofit/>
          </a:bodyPr>
          <a:lstStyle/>
          <a:p>
            <a:pPr algn="ctr"/>
            <a:r>
              <a:rPr lang="en-US" sz="4050" dirty="0">
                <a:solidFill>
                  <a:srgbClr val="FFFFFF"/>
                </a:solidFill>
              </a:rPr>
              <a:t>GMD3 Ark River Management Program</a:t>
            </a:r>
          </a:p>
        </p:txBody>
      </p:sp>
      <p:pic>
        <p:nvPicPr>
          <p:cNvPr id="6" name="Picture 5" descr="A screenshot of a cell phone&#10;&#10;Description automatically generated">
            <a:extLst>
              <a:ext uri="{FF2B5EF4-FFF2-40B4-BE49-F238E27FC236}">
                <a16:creationId xmlns:a16="http://schemas.microsoft.com/office/drawing/2014/main" id="{862D9313-192B-49F0-8264-1F6EF718C30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182850" y="1551313"/>
            <a:ext cx="2876284" cy="1877687"/>
          </a:xfrm>
          <a:prstGeom prst="rect">
            <a:avLst/>
          </a:prstGeom>
          <a:noFill/>
        </p:spPr>
      </p:pic>
      <p:cxnSp>
        <p:nvCxnSpPr>
          <p:cNvPr id="23" name="Straight Connector 22">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map&#10;&#10;Description automatically generated">
            <a:extLst>
              <a:ext uri="{FF2B5EF4-FFF2-40B4-BE49-F238E27FC236}">
                <a16:creationId xmlns:a16="http://schemas.microsoft.com/office/drawing/2014/main" id="{5A002C08-9CF7-4615-8E30-82BCA65EEF93}"/>
              </a:ext>
            </a:extLst>
          </p:cNvPr>
          <p:cNvPicPr/>
          <p:nvPr/>
        </p:nvPicPr>
        <p:blipFill rotWithShape="1">
          <a:blip r:embed="rId3"/>
          <a:srcRect t="9287" b="28978"/>
          <a:stretch/>
        </p:blipFill>
        <p:spPr bwMode="auto">
          <a:xfrm>
            <a:off x="1" y="1799192"/>
            <a:ext cx="2993345" cy="1484204"/>
          </a:xfrm>
          <a:prstGeom prst="rect">
            <a:avLst/>
          </a:prstGeom>
          <a:extLst>
            <a:ext uri="{53640926-AAD7-44D8-BBD7-CCE9431645EC}">
              <a14:shadowObscured xmlns:a14="http://schemas.microsoft.com/office/drawing/2010/main"/>
            </a:ext>
          </a:extLst>
        </p:spPr>
      </p:pic>
      <p:cxnSp>
        <p:nvCxnSpPr>
          <p:cNvPr id="25" name="Straight Connector 24">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01054A1-9F08-475F-9B01-5B0092A6C0AA}"/>
              </a:ext>
            </a:extLst>
          </p:cNvPr>
          <p:cNvPicPr>
            <a:picLocks noChangeAspect="1"/>
          </p:cNvPicPr>
          <p:nvPr/>
        </p:nvPicPr>
        <p:blipFill>
          <a:blip r:embed="rId4"/>
          <a:stretch>
            <a:fillRect/>
          </a:stretch>
        </p:blipFill>
        <p:spPr>
          <a:xfrm>
            <a:off x="6304541" y="1029052"/>
            <a:ext cx="2558105" cy="2313269"/>
          </a:xfrm>
          <a:prstGeom prst="rect">
            <a:avLst/>
          </a:prstGeom>
        </p:spPr>
      </p:pic>
      <p:sp>
        <p:nvSpPr>
          <p:cNvPr id="10" name="TextBox 9">
            <a:extLst>
              <a:ext uri="{FF2B5EF4-FFF2-40B4-BE49-F238E27FC236}">
                <a16:creationId xmlns:a16="http://schemas.microsoft.com/office/drawing/2014/main" id="{D300AEF0-6F0C-465D-A5AF-E29DED22D557}"/>
              </a:ext>
            </a:extLst>
          </p:cNvPr>
          <p:cNvSpPr txBox="1"/>
          <p:nvPr/>
        </p:nvSpPr>
        <p:spPr>
          <a:xfrm>
            <a:off x="6360446" y="3739372"/>
            <a:ext cx="2502192"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2019 - HR 6018 &amp; SR 1729 </a:t>
            </a:r>
          </a:p>
        </p:txBody>
      </p:sp>
      <p:sp>
        <p:nvSpPr>
          <p:cNvPr id="11" name="TextBox 10">
            <a:extLst>
              <a:ext uri="{FF2B5EF4-FFF2-40B4-BE49-F238E27FC236}">
                <a16:creationId xmlns:a16="http://schemas.microsoft.com/office/drawing/2014/main" id="{DE66AFDC-5D60-4A44-9570-308FA5604840}"/>
              </a:ext>
            </a:extLst>
          </p:cNvPr>
          <p:cNvSpPr txBox="1"/>
          <p:nvPr/>
        </p:nvSpPr>
        <p:spPr>
          <a:xfrm>
            <a:off x="3294663" y="3739372"/>
            <a:ext cx="2574989"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Flows enter but don’t leave GMD3</a:t>
            </a:r>
          </a:p>
        </p:txBody>
      </p:sp>
      <p:sp>
        <p:nvSpPr>
          <p:cNvPr id="13" name="TextBox 12">
            <a:extLst>
              <a:ext uri="{FF2B5EF4-FFF2-40B4-BE49-F238E27FC236}">
                <a16:creationId xmlns:a16="http://schemas.microsoft.com/office/drawing/2014/main" id="{232103B0-E2A1-4196-8AFD-0C3CC4E3F89D}"/>
              </a:ext>
            </a:extLst>
          </p:cNvPr>
          <p:cNvSpPr txBox="1"/>
          <p:nvPr/>
        </p:nvSpPr>
        <p:spPr>
          <a:xfrm>
            <a:off x="3577728" y="1273171"/>
            <a:ext cx="2214386" cy="369332"/>
          </a:xfrm>
          <a:prstGeom prst="rect">
            <a:avLst/>
          </a:prstGeom>
          <a:noFill/>
        </p:spPr>
        <p:txBody>
          <a:bodyPr wrap="square" rtlCol="0">
            <a:spAutoFit/>
          </a:bodyPr>
          <a:lstStyle/>
          <a:p>
            <a:pPr defTabSz="685800">
              <a:defRPr/>
            </a:pPr>
            <a:r>
              <a:rPr lang="en-US" dirty="0">
                <a:solidFill>
                  <a:prstClr val="black"/>
                </a:solidFill>
                <a:latin typeface="Calibri" panose="020F0502020204030204"/>
              </a:rPr>
              <a:t>Years</a:t>
            </a:r>
            <a:r>
              <a:rPr lang="en-US" sz="1350" dirty="0">
                <a:solidFill>
                  <a:prstClr val="black"/>
                </a:solidFill>
                <a:latin typeface="Calibri" panose="020F0502020204030204"/>
              </a:rPr>
              <a:t> </a:t>
            </a:r>
          </a:p>
        </p:txBody>
      </p:sp>
      <p:pic>
        <p:nvPicPr>
          <p:cNvPr id="17" name="Graphic 16" descr="Arrow: Slight curve">
            <a:extLst>
              <a:ext uri="{FF2B5EF4-FFF2-40B4-BE49-F238E27FC236}">
                <a16:creationId xmlns:a16="http://schemas.microsoft.com/office/drawing/2014/main" id="{51A79BB0-679E-4BCE-9107-ABDA43C64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1971" y="1325034"/>
            <a:ext cx="685800" cy="276999"/>
          </a:xfrm>
          <a:prstGeom prst="rect">
            <a:avLst/>
          </a:prstGeom>
        </p:spPr>
      </p:pic>
      <p:sp>
        <p:nvSpPr>
          <p:cNvPr id="3" name="TextBox 2">
            <a:extLst>
              <a:ext uri="{FF2B5EF4-FFF2-40B4-BE49-F238E27FC236}">
                <a16:creationId xmlns:a16="http://schemas.microsoft.com/office/drawing/2014/main" id="{EFA8BFFE-6862-4D99-B728-870F2BF67DDC}"/>
              </a:ext>
            </a:extLst>
          </p:cNvPr>
          <p:cNvSpPr txBox="1"/>
          <p:nvPr/>
        </p:nvSpPr>
        <p:spPr>
          <a:xfrm>
            <a:off x="367486" y="3739372"/>
            <a:ext cx="2520313"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Ark River basin is shared with Colorado</a:t>
            </a:r>
          </a:p>
        </p:txBody>
      </p:sp>
    </p:spTree>
    <p:extLst>
      <p:ext uri="{BB962C8B-B14F-4D97-AF65-F5344CB8AC3E}">
        <p14:creationId xmlns:p14="http://schemas.microsoft.com/office/powerpoint/2010/main" val="2950659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normAutofit fontScale="90000"/>
          </a:bodyPr>
          <a:lstStyle/>
          <a:p>
            <a:r>
              <a:rPr lang="en-US" dirty="0">
                <a:solidFill>
                  <a:schemeClr val="bg1"/>
                </a:solidFill>
              </a:rPr>
              <a:t>Target Groundwater Quality Sample Sites for KGS analysis</a:t>
            </a:r>
          </a:p>
        </p:txBody>
      </p:sp>
      <p:sp>
        <p:nvSpPr>
          <p:cNvPr id="3" name="Subtitle 2"/>
          <p:cNvSpPr>
            <a:spLocks noGrp="1"/>
          </p:cNvSpPr>
          <p:nvPr>
            <p:ph type="subTitle" idx="1"/>
          </p:nvPr>
        </p:nvSpPr>
        <p:spPr/>
        <p:txBody>
          <a:bodyPr/>
          <a:lstStyle/>
          <a:p>
            <a:endParaRPr lang="en-US"/>
          </a:p>
        </p:txBody>
      </p:sp>
      <p:pic>
        <p:nvPicPr>
          <p:cNvPr id="4" name="Picture 3" descr="Points of Interest.jpg"/>
          <p:cNvPicPr>
            <a:picLocks noChangeAspect="1"/>
          </p:cNvPicPr>
          <p:nvPr/>
        </p:nvPicPr>
        <p:blipFill>
          <a:blip r:embed="rId2" cstate="print"/>
          <a:srcRect b="46000"/>
          <a:stretch>
            <a:fillRect/>
          </a:stretch>
        </p:blipFill>
        <p:spPr>
          <a:xfrm>
            <a:off x="0" y="2362200"/>
            <a:ext cx="9284758" cy="2362200"/>
          </a:xfrm>
          <a:prstGeom prst="rect">
            <a:avLst/>
          </a:prstGeom>
        </p:spPr>
      </p:pic>
    </p:spTree>
  </p:cSld>
  <p:clrMapOvr>
    <a:masterClrMapping/>
  </p:clrMapOvr>
  <p:transition advClick="0" advTm="13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990600" y="381000"/>
            <a:ext cx="7086600" cy="584775"/>
          </a:xfrm>
          <a:prstGeom prst="rect">
            <a:avLst/>
          </a:prstGeom>
          <a:noFill/>
        </p:spPr>
        <p:txBody>
          <a:bodyPr wrap="square" rtlCol="0">
            <a:spAutoFit/>
          </a:bodyPr>
          <a:lstStyle/>
          <a:p>
            <a:pPr algn="ctr"/>
            <a:r>
              <a:rPr lang="en-US" sz="3200" dirty="0">
                <a:solidFill>
                  <a:schemeClr val="bg1"/>
                </a:solidFill>
              </a:rPr>
              <a:t>River Supply Management</a:t>
            </a:r>
          </a:p>
        </p:txBody>
      </p:sp>
    </p:spTree>
  </p:cSld>
  <p:clrMapOvr>
    <a:masterClrMapping/>
  </p:clrMapOvr>
  <p:transition advClick="0" advTm="13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366"/>
            <a:ext cx="9047163"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pPr algn="ctr"/>
            <a:r>
              <a:rPr lang="en-US" dirty="0"/>
              <a:t>35 Years Ago</a:t>
            </a:r>
            <a:br>
              <a:rPr lang="en-US" dirty="0"/>
            </a:br>
            <a:endParaRPr lang="en-US" dirty="0"/>
          </a:p>
        </p:txBody>
      </p:sp>
      <p:sp>
        <p:nvSpPr>
          <p:cNvPr id="3" name="Content Placeholder 2"/>
          <p:cNvSpPr>
            <a:spLocks noGrp="1"/>
          </p:cNvSpPr>
          <p:nvPr>
            <p:ph idx="1"/>
          </p:nvPr>
        </p:nvSpPr>
        <p:spPr>
          <a:xfrm>
            <a:off x="408781" y="1524000"/>
            <a:ext cx="8229600" cy="4620204"/>
          </a:xfrm>
          <a:solidFill>
            <a:schemeClr val="bg1"/>
          </a:solidFill>
        </p:spPr>
        <p:txBody>
          <a:bodyPr>
            <a:normAutofit fontScale="77500" lnSpcReduction="20000"/>
          </a:bodyPr>
          <a:lstStyle/>
          <a:p>
            <a:r>
              <a:rPr lang="en-US" dirty="0">
                <a:latin typeface="Times New Roman" pitchFamily="18" charset="0"/>
                <a:cs typeface="Times New Roman" pitchFamily="18" charset="0"/>
              </a:rPr>
              <a:t>1976 Public Law for the High Plains Study (HPS)</a:t>
            </a:r>
          </a:p>
          <a:p>
            <a:pPr lvl="1"/>
            <a:r>
              <a:rPr lang="en-US" dirty="0">
                <a:latin typeface="Times New Roman" pitchFamily="18" charset="0"/>
                <a:cs typeface="Times New Roman" pitchFamily="18" charset="0"/>
              </a:rPr>
              <a:t>Section 193 of the 1976 Water Resource Development Act (Public Law  94-587) authorizes and directs the Secretary of Commerce to study the impacts of depletion of water resources of the Ogallala Aquifer and to develop plans to increase water supplies in the area.</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Resulting 1982 HPS Report to the Secretary of Commerce.</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Five progressive aquifer management elements evaluated:</a:t>
            </a:r>
          </a:p>
          <a:p>
            <a:pPr lvl="1"/>
            <a:r>
              <a:rPr lang="en-US" dirty="0">
                <a:latin typeface="Times New Roman" pitchFamily="18" charset="0"/>
                <a:cs typeface="Times New Roman" pitchFamily="18" charset="0"/>
              </a:rPr>
              <a:t> Kansas has implemented all but the fifth element; a major water transfer.</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U.S. Army Corp of Engineers was directed by Congress to examine the engineering feasibility of transferring water from the east to the High Plains.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Kansas Water Transfer south route was found engineering feasible and the least expensive route identified.</a:t>
            </a:r>
          </a:p>
          <a:p>
            <a:endParaRPr lang="en-US" dirty="0"/>
          </a:p>
          <a:p>
            <a:endParaRPr lang="en-US" dirty="0"/>
          </a:p>
        </p:txBody>
      </p:sp>
    </p:spTree>
    <p:extLst>
      <p:ext uri="{BB962C8B-B14F-4D97-AF65-F5344CB8AC3E}">
        <p14:creationId xmlns:p14="http://schemas.microsoft.com/office/powerpoint/2010/main" val="346180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461294" y="152400"/>
            <a:ext cx="6248400" cy="914400"/>
          </a:xfrm>
        </p:spPr>
        <p:txBody>
          <a:bodyPr/>
          <a:lstStyle/>
          <a:p>
            <a:pPr eaLnBrk="1" hangingPunct="1"/>
            <a:r>
              <a:rPr lang="en-US" sz="3200" dirty="0"/>
              <a:t>Kansas surface water supplies</a:t>
            </a:r>
          </a:p>
        </p:txBody>
      </p:sp>
      <p:pic>
        <p:nvPicPr>
          <p:cNvPr id="36867" name="Content Placeholder 4" descr="strm_flow_med_0210.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202094"/>
            <a:ext cx="8866188" cy="5638800"/>
          </a:xfrm>
        </p:spPr>
      </p:pic>
    </p:spTree>
    <p:extLst>
      <p:ext uri="{BB962C8B-B14F-4D97-AF65-F5344CB8AC3E}">
        <p14:creationId xmlns:p14="http://schemas.microsoft.com/office/powerpoint/2010/main" val="290498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Kansas Water Agencies with Water Governance Responsibilities</a:t>
            </a:r>
          </a:p>
        </p:txBody>
      </p:sp>
      <p:sp>
        <p:nvSpPr>
          <p:cNvPr id="3" name="Content Placeholder 2"/>
          <p:cNvSpPr>
            <a:spLocks noGrp="1"/>
          </p:cNvSpPr>
          <p:nvPr>
            <p:ph idx="1"/>
          </p:nvPr>
        </p:nvSpPr>
        <p:spPr>
          <a:xfrm>
            <a:off x="457200" y="1935480"/>
            <a:ext cx="8458200" cy="4770120"/>
          </a:xfrm>
        </p:spPr>
        <p:txBody>
          <a:bodyPr>
            <a:normAutofit fontScale="92500" lnSpcReduction="10000"/>
          </a:bodyPr>
          <a:lstStyle/>
          <a:p>
            <a:r>
              <a:rPr lang="en-US" dirty="0"/>
              <a:t>Kansas Water Office/Water Authority </a:t>
            </a:r>
          </a:p>
          <a:p>
            <a:pPr marL="393192" lvl="1" indent="0">
              <a:buNone/>
            </a:pPr>
            <a:r>
              <a:rPr lang="en-US" dirty="0"/>
              <a:t>	- </a:t>
            </a:r>
            <a:r>
              <a:rPr lang="en-US" sz="2200" dirty="0"/>
              <a:t>Kansas Water Plan and Surface Water Assurance.</a:t>
            </a:r>
          </a:p>
          <a:p>
            <a:r>
              <a:rPr lang="en-US" dirty="0"/>
              <a:t>Department of Agriculture :  </a:t>
            </a:r>
            <a:r>
              <a:rPr lang="en-US" sz="2200" dirty="0"/>
              <a:t>Water Rights &amp; Interstate Compacts</a:t>
            </a:r>
          </a:p>
          <a:p>
            <a:r>
              <a:rPr lang="en-US" dirty="0"/>
              <a:t>Department of Health and Environment:  </a:t>
            </a:r>
            <a:r>
              <a:rPr lang="en-US" sz="2200" dirty="0"/>
              <a:t>Clean Water</a:t>
            </a:r>
          </a:p>
          <a:p>
            <a:r>
              <a:rPr lang="en-US" dirty="0"/>
              <a:t>Groundwater Management Districts (GMDs)</a:t>
            </a:r>
          </a:p>
          <a:p>
            <a:r>
              <a:rPr lang="en-US" dirty="0"/>
              <a:t>Water Distribution Districts:</a:t>
            </a:r>
          </a:p>
          <a:p>
            <a:pPr marL="393192" lvl="1" indent="0">
              <a:buNone/>
            </a:pPr>
            <a:r>
              <a:rPr lang="en-US" dirty="0"/>
              <a:t>	- Rural Water Supply Districts</a:t>
            </a:r>
          </a:p>
          <a:p>
            <a:pPr marL="393192" lvl="1" indent="0">
              <a:buNone/>
            </a:pPr>
            <a:r>
              <a:rPr lang="en-US" dirty="0"/>
              <a:t>	- Irrigation Districts</a:t>
            </a:r>
          </a:p>
          <a:p>
            <a:pPr marL="393192" lvl="1" indent="0">
              <a:buNone/>
            </a:pPr>
            <a:r>
              <a:rPr lang="en-US" dirty="0"/>
              <a:t>	- Public Wholesale Water Supply Districts (PWWSD)</a:t>
            </a:r>
          </a:p>
          <a:p>
            <a:pPr marL="393192" lvl="1" indent="0">
              <a:buNone/>
            </a:pPr>
            <a:endParaRPr lang="en-US" dirty="0"/>
          </a:p>
          <a:p>
            <a:pPr marL="393192" lvl="1" indent="0">
              <a:buNone/>
            </a:pPr>
            <a:r>
              <a:rPr lang="en-US" sz="3000" dirty="0">
                <a:solidFill>
                  <a:srgbClr val="0070C0"/>
                </a:solidFill>
              </a:rPr>
              <a:t>A special state agency or public authority (like a PWWSD) is necessary for an Aqueduct project</a:t>
            </a:r>
          </a:p>
          <a:p>
            <a:pPr lvl="1"/>
            <a:endParaRPr lang="en-US" dirty="0"/>
          </a:p>
        </p:txBody>
      </p:sp>
    </p:spTree>
    <p:extLst>
      <p:ext uri="{BB962C8B-B14F-4D97-AF65-F5344CB8AC3E}">
        <p14:creationId xmlns:p14="http://schemas.microsoft.com/office/powerpoint/2010/main" val="1878689048"/>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2" y="-304800"/>
            <a:ext cx="9047163"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381000"/>
            <a:ext cx="8229600" cy="972312"/>
          </a:xfrm>
        </p:spPr>
        <p:txBody>
          <a:bodyPr>
            <a:normAutofit fontScale="90000"/>
          </a:bodyPr>
          <a:lstStyle/>
          <a:p>
            <a:pPr algn="ctr"/>
            <a:r>
              <a:rPr lang="en-US" dirty="0"/>
              <a:t>High Plains Study, </a:t>
            </a:r>
            <a:br>
              <a:rPr lang="en-US" dirty="0"/>
            </a:br>
            <a:r>
              <a:rPr lang="en-US" dirty="0"/>
              <a:t>water transfer element, 1982</a:t>
            </a:r>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56264"/>
            <a:ext cx="8991600"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995495"/>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0"/>
            <a:ext cx="90487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dirty="0"/>
              <a:t>Potential for supply benefits all across Kansas</a:t>
            </a:r>
            <a:br>
              <a:rPr lang="en-US" sz="3200" dirty="0"/>
            </a:br>
            <a:endParaRPr lang="en-US" sz="3200"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6400800" y="1371600"/>
            <a:ext cx="22098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86400" y="2590800"/>
            <a:ext cx="22098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62200" y="2971800"/>
            <a:ext cx="32766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77000" y="2057400"/>
            <a:ext cx="1713354" cy="369332"/>
          </a:xfrm>
          <a:prstGeom prst="rect">
            <a:avLst/>
          </a:prstGeom>
          <a:noFill/>
        </p:spPr>
        <p:txBody>
          <a:bodyPr wrap="none" rtlCol="0">
            <a:spAutoFit/>
          </a:bodyPr>
          <a:lstStyle/>
          <a:p>
            <a:r>
              <a:rPr lang="en-US" dirty="0"/>
              <a:t>The Perry Loop</a:t>
            </a:r>
          </a:p>
        </p:txBody>
      </p:sp>
      <p:sp>
        <p:nvSpPr>
          <p:cNvPr id="9" name="TextBox 8"/>
          <p:cNvSpPr txBox="1"/>
          <p:nvPr/>
        </p:nvSpPr>
        <p:spPr>
          <a:xfrm>
            <a:off x="5791200" y="3484474"/>
            <a:ext cx="2057400" cy="338554"/>
          </a:xfrm>
          <a:prstGeom prst="rect">
            <a:avLst/>
          </a:prstGeom>
          <a:noFill/>
        </p:spPr>
        <p:txBody>
          <a:bodyPr wrap="square" rtlCol="0">
            <a:spAutoFit/>
          </a:bodyPr>
          <a:lstStyle/>
          <a:p>
            <a:r>
              <a:rPr lang="en-US" sz="1600" dirty="0"/>
              <a:t>Flint Hills Ridgeline</a:t>
            </a:r>
          </a:p>
        </p:txBody>
      </p:sp>
      <p:sp>
        <p:nvSpPr>
          <p:cNvPr id="10" name="TextBox 9"/>
          <p:cNvSpPr txBox="1"/>
          <p:nvPr/>
        </p:nvSpPr>
        <p:spPr>
          <a:xfrm>
            <a:off x="2993622" y="4252574"/>
            <a:ext cx="2013756" cy="369332"/>
          </a:xfrm>
          <a:prstGeom prst="rect">
            <a:avLst/>
          </a:prstGeom>
          <a:noFill/>
        </p:spPr>
        <p:txBody>
          <a:bodyPr wrap="none" rtlCol="0">
            <a:spAutoFit/>
          </a:bodyPr>
          <a:lstStyle/>
          <a:p>
            <a:r>
              <a:rPr lang="en-US" dirty="0"/>
              <a:t>Western Ridgeline</a:t>
            </a:r>
          </a:p>
        </p:txBody>
      </p:sp>
    </p:spTree>
    <p:extLst>
      <p:ext uri="{BB962C8B-B14F-4D97-AF65-F5344CB8AC3E}">
        <p14:creationId xmlns:p14="http://schemas.microsoft.com/office/powerpoint/2010/main" val="263274791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1538769"/>
            <a:ext cx="4550749" cy="2437105"/>
          </a:xfrm>
          <a:prstGeom prst="rect">
            <a:avLst/>
          </a:prstGeom>
        </p:spPr>
      </p:pic>
      <p:sp>
        <p:nvSpPr>
          <p:cNvPr id="3" name="Rectangle 2"/>
          <p:cNvSpPr/>
          <p:nvPr/>
        </p:nvSpPr>
        <p:spPr>
          <a:xfrm>
            <a:off x="1200150" y="3738593"/>
            <a:ext cx="6800850" cy="2285241"/>
          </a:xfrm>
          <a:prstGeom prst="rect">
            <a:avLst/>
          </a:prstGeom>
        </p:spPr>
        <p:txBody>
          <a:bodyPr wrap="square">
            <a:spAutoFit/>
          </a:bodyPr>
          <a:lstStyle/>
          <a:p>
            <a:r>
              <a:rPr lang="en-US" sz="1350" dirty="0">
                <a:solidFill>
                  <a:prstClr val="black"/>
                </a:solidFill>
              </a:rPr>
              <a:t>Kansas - Oklahoma Compact</a:t>
            </a:r>
          </a:p>
          <a:p>
            <a:r>
              <a:rPr lang="en-US" sz="1050" dirty="0">
                <a:solidFill>
                  <a:prstClr val="black"/>
                </a:solidFill>
              </a:rPr>
              <a:t>Arkansas River </a:t>
            </a:r>
            <a:r>
              <a:rPr lang="en-US" sz="1050" dirty="0" err="1">
                <a:solidFill>
                  <a:prstClr val="black"/>
                </a:solidFill>
              </a:rPr>
              <a:t>Subbasin</a:t>
            </a:r>
            <a:r>
              <a:rPr lang="en-US" sz="900" dirty="0">
                <a:solidFill>
                  <a:prstClr val="black"/>
                </a:solidFill>
              </a:rPr>
              <a:t>,     	</a:t>
            </a:r>
            <a:r>
              <a:rPr lang="en-US" sz="1050" dirty="0">
                <a:solidFill>
                  <a:prstClr val="black"/>
                </a:solidFill>
              </a:rPr>
              <a:t> Conservation Storage Allocation</a:t>
            </a:r>
            <a:r>
              <a:rPr lang="en-US" sz="900" dirty="0">
                <a:solidFill>
                  <a:prstClr val="black"/>
                </a:solidFill>
              </a:rPr>
              <a:t>,    	</a:t>
            </a:r>
            <a:r>
              <a:rPr lang="en-US" sz="1050" dirty="0">
                <a:solidFill>
                  <a:prstClr val="black"/>
                </a:solidFill>
              </a:rPr>
              <a:t>Remaining Storage Allocation</a:t>
            </a:r>
          </a:p>
          <a:p>
            <a:endParaRPr lang="en-US" sz="1350" dirty="0">
              <a:solidFill>
                <a:prstClr val="black"/>
              </a:solidFill>
            </a:endParaRPr>
          </a:p>
          <a:p>
            <a:r>
              <a:rPr lang="en-US" sz="1050" dirty="0">
                <a:solidFill>
                  <a:prstClr val="black"/>
                </a:solidFill>
              </a:rPr>
              <a:t>Grand-Neosho River Basin 	</a:t>
            </a:r>
            <a:r>
              <a:rPr lang="en-US" sz="1350" dirty="0">
                <a:solidFill>
                  <a:prstClr val="black"/>
                </a:solidFill>
              </a:rPr>
              <a:t>650,000 acre-feet 		513,028 acre-feet </a:t>
            </a:r>
          </a:p>
          <a:p>
            <a:r>
              <a:rPr lang="en-US" sz="1350" dirty="0">
                <a:solidFill>
                  <a:prstClr val="black"/>
                </a:solidFill>
              </a:rPr>
              <a:t>Verdigris River </a:t>
            </a:r>
            <a:r>
              <a:rPr lang="en-US" sz="1350" dirty="0" err="1">
                <a:solidFill>
                  <a:prstClr val="black"/>
                </a:solidFill>
              </a:rPr>
              <a:t>Subbasin</a:t>
            </a:r>
            <a:r>
              <a:rPr lang="en-US" sz="1350" dirty="0">
                <a:solidFill>
                  <a:prstClr val="black"/>
                </a:solidFill>
              </a:rPr>
              <a:t> 	300,000 acre-feet 		1,214,930 acre-feet </a:t>
            </a:r>
          </a:p>
          <a:p>
            <a:r>
              <a:rPr lang="en-US" sz="1350" dirty="0">
                <a:solidFill>
                  <a:prstClr val="black"/>
                </a:solidFill>
              </a:rPr>
              <a:t>Mainstem Arkansas River	600,000 acre-feet 		598,515 acre-feet </a:t>
            </a:r>
          </a:p>
          <a:p>
            <a:r>
              <a:rPr lang="en-US" sz="1350" dirty="0">
                <a:solidFill>
                  <a:prstClr val="black"/>
                </a:solidFill>
              </a:rPr>
              <a:t>Salt Fork River </a:t>
            </a:r>
            <a:r>
              <a:rPr lang="en-US" sz="1350" dirty="0" err="1">
                <a:solidFill>
                  <a:prstClr val="black"/>
                </a:solidFill>
              </a:rPr>
              <a:t>Subbasin</a:t>
            </a:r>
            <a:r>
              <a:rPr lang="en-US" sz="1350" dirty="0">
                <a:solidFill>
                  <a:prstClr val="black"/>
                </a:solidFill>
              </a:rPr>
              <a:t> 	300,000 acre-feet 		295,967 acre-feet </a:t>
            </a:r>
          </a:p>
          <a:p>
            <a:r>
              <a:rPr lang="en-US" sz="1350" dirty="0">
                <a:solidFill>
                  <a:prstClr val="black"/>
                </a:solidFill>
              </a:rPr>
              <a:t>Cimarron River </a:t>
            </a:r>
            <a:r>
              <a:rPr lang="en-US" sz="1350" dirty="0" err="1">
                <a:solidFill>
                  <a:prstClr val="black"/>
                </a:solidFill>
              </a:rPr>
              <a:t>Subbasin</a:t>
            </a:r>
            <a:r>
              <a:rPr lang="en-US" sz="1350" dirty="0">
                <a:solidFill>
                  <a:prstClr val="black"/>
                </a:solidFill>
              </a:rPr>
              <a:t>	5,000 acre-feet		5,000 acre-feet </a:t>
            </a:r>
          </a:p>
          <a:p>
            <a:endParaRPr lang="en-US" sz="1350" dirty="0">
              <a:solidFill>
                <a:prstClr val="black"/>
              </a:solidFill>
            </a:endParaRPr>
          </a:p>
          <a:p>
            <a:r>
              <a:rPr lang="en-US" sz="1200" dirty="0">
                <a:solidFill>
                  <a:prstClr val="black"/>
                </a:solidFill>
              </a:rPr>
              <a:t>The Verdigris </a:t>
            </a:r>
            <a:r>
              <a:rPr lang="en-US" sz="1200" dirty="0" err="1">
                <a:solidFill>
                  <a:prstClr val="black"/>
                </a:solidFill>
              </a:rPr>
              <a:t>subbasin</a:t>
            </a:r>
            <a:r>
              <a:rPr lang="en-US" sz="1200" dirty="0">
                <a:solidFill>
                  <a:prstClr val="black"/>
                </a:solidFill>
              </a:rPr>
              <a:t> has an allocation above that allocated by the compact because it has been credited additional storage as a result of conservation storage constructed in Oklahoma.</a:t>
            </a:r>
          </a:p>
        </p:txBody>
      </p:sp>
      <p:sp>
        <p:nvSpPr>
          <p:cNvPr id="5" name="Title 4"/>
          <p:cNvSpPr>
            <a:spLocks noGrp="1"/>
          </p:cNvSpPr>
          <p:nvPr>
            <p:ph type="title"/>
          </p:nvPr>
        </p:nvSpPr>
        <p:spPr>
          <a:xfrm>
            <a:off x="1428750" y="971550"/>
            <a:ext cx="6852125" cy="857250"/>
          </a:xfrm>
        </p:spPr>
        <p:txBody>
          <a:bodyPr>
            <a:normAutofit fontScale="90000"/>
          </a:bodyPr>
          <a:lstStyle/>
          <a:p>
            <a:br>
              <a:rPr lang="en-US" dirty="0"/>
            </a:br>
            <a:r>
              <a:rPr lang="en-US" sz="3000" dirty="0"/>
              <a:t>Potential appropriations of surface water for transfers to multiple uses in Kansas. </a:t>
            </a:r>
            <a:r>
              <a:rPr lang="en-US" sz="1500" dirty="0"/>
              <a:t>S SUB HB1059</a:t>
            </a:r>
            <a:br>
              <a:rPr lang="en-US" sz="1500" dirty="0"/>
            </a:br>
            <a:br>
              <a:rPr lang="en-US" sz="1500" dirty="0"/>
            </a:br>
            <a:endParaRPr lang="en-US" sz="1500" dirty="0"/>
          </a:p>
        </p:txBody>
      </p:sp>
      <p:pic>
        <p:nvPicPr>
          <p:cNvPr id="10" name="Picture 9"/>
          <p:cNvPicPr>
            <a:picLocks noChangeAspect="1"/>
          </p:cNvPicPr>
          <p:nvPr/>
        </p:nvPicPr>
        <p:blipFill>
          <a:blip r:embed="rId3"/>
          <a:stretch>
            <a:fillRect/>
          </a:stretch>
        </p:blipFill>
        <p:spPr>
          <a:xfrm>
            <a:off x="5314950" y="1885951"/>
            <a:ext cx="2912786" cy="1852643"/>
          </a:xfrm>
          <a:prstGeom prst="rect">
            <a:avLst/>
          </a:prstGeom>
        </p:spPr>
      </p:pic>
      <p:sp>
        <p:nvSpPr>
          <p:cNvPr id="11" name="TextBox 10"/>
          <p:cNvSpPr txBox="1"/>
          <p:nvPr/>
        </p:nvSpPr>
        <p:spPr>
          <a:xfrm>
            <a:off x="5390982" y="1965229"/>
            <a:ext cx="2610018" cy="507831"/>
          </a:xfrm>
          <a:prstGeom prst="rect">
            <a:avLst/>
          </a:prstGeom>
          <a:noFill/>
        </p:spPr>
        <p:txBody>
          <a:bodyPr wrap="square" rtlCol="0">
            <a:spAutoFit/>
          </a:bodyPr>
          <a:lstStyle/>
          <a:p>
            <a:r>
              <a:rPr lang="en-US" sz="1350" dirty="0">
                <a:solidFill>
                  <a:prstClr val="black"/>
                </a:solidFill>
              </a:rPr>
              <a:t>No Missouri River Basin</a:t>
            </a:r>
          </a:p>
          <a:p>
            <a:r>
              <a:rPr lang="en-US" sz="1350" dirty="0">
                <a:solidFill>
                  <a:prstClr val="black"/>
                </a:solidFill>
              </a:rPr>
              <a:t>Compact Yet</a:t>
            </a:r>
          </a:p>
        </p:txBody>
      </p:sp>
    </p:spTree>
    <p:extLst>
      <p:ext uri="{BB962C8B-B14F-4D97-AF65-F5344CB8AC3E}">
        <p14:creationId xmlns:p14="http://schemas.microsoft.com/office/powerpoint/2010/main" val="667387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531" y="304800"/>
            <a:ext cx="7772400" cy="1143000"/>
          </a:xfrm>
        </p:spPr>
        <p:txBody>
          <a:bodyPr/>
          <a:lstStyle/>
          <a:p>
            <a:r>
              <a:rPr lang="en-US" dirty="0"/>
              <a:t>We’re off to see the Wizard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202288"/>
            <a:ext cx="7783138" cy="4606115"/>
          </a:xfrm>
        </p:spPr>
      </p:pic>
      <p:pic>
        <p:nvPicPr>
          <p:cNvPr id="5" name="Picture 4"/>
          <p:cNvPicPr>
            <a:picLocks noChangeAspect="1"/>
          </p:cNvPicPr>
          <p:nvPr/>
        </p:nvPicPr>
        <p:blipFill>
          <a:blip r:embed="rId3"/>
          <a:stretch>
            <a:fillRect/>
          </a:stretch>
        </p:blipFill>
        <p:spPr>
          <a:xfrm>
            <a:off x="0" y="4987129"/>
            <a:ext cx="2743200" cy="1843431"/>
          </a:xfrm>
          <a:prstGeom prst="rect">
            <a:avLst/>
          </a:prstGeom>
        </p:spPr>
      </p:pic>
      <p:sp>
        <p:nvSpPr>
          <p:cNvPr id="7" name="TextBox 6"/>
          <p:cNvSpPr txBox="1"/>
          <p:nvPr/>
        </p:nvSpPr>
        <p:spPr>
          <a:xfrm>
            <a:off x="3048000" y="5943600"/>
            <a:ext cx="3429000" cy="523220"/>
          </a:xfrm>
          <a:prstGeom prst="rect">
            <a:avLst/>
          </a:prstGeom>
          <a:noFill/>
        </p:spPr>
        <p:txBody>
          <a:bodyPr wrap="square" rtlCol="0">
            <a:spAutoFit/>
          </a:bodyPr>
          <a:lstStyle/>
          <a:p>
            <a:pPr fontAlgn="base">
              <a:spcBef>
                <a:spcPct val="0"/>
              </a:spcBef>
              <a:spcAft>
                <a:spcPct val="0"/>
              </a:spcAft>
            </a:pPr>
            <a:r>
              <a:rPr lang="it-IT" sz="1400" dirty="0">
                <a:solidFill>
                  <a:srgbClr val="000000"/>
                </a:solidFill>
                <a:latin typeface="Arial" charset="0"/>
              </a:rPr>
              <a:t>http://www.kansasaqueductcoalition.com/</a:t>
            </a:r>
          </a:p>
          <a:p>
            <a:pPr fontAlgn="base">
              <a:spcBef>
                <a:spcPct val="0"/>
              </a:spcBef>
              <a:spcAft>
                <a:spcPct val="0"/>
              </a:spcAft>
            </a:pPr>
            <a:r>
              <a:rPr lang="it-IT" sz="1400" dirty="0">
                <a:solidFill>
                  <a:srgbClr val="000000"/>
                </a:solidFill>
                <a:latin typeface="Arial" charset="0"/>
              </a:rPr>
              <a:t>View the 45 minute documentary. </a:t>
            </a:r>
          </a:p>
        </p:txBody>
      </p:sp>
      <p:pic>
        <p:nvPicPr>
          <p:cNvPr id="8" name="Picture 7"/>
          <p:cNvPicPr>
            <a:picLocks noChangeAspect="1"/>
          </p:cNvPicPr>
          <p:nvPr/>
        </p:nvPicPr>
        <p:blipFill rotWithShape="1">
          <a:blip r:embed="rId4"/>
          <a:srcRect t="14492" r="4561" b="14347"/>
          <a:stretch/>
        </p:blipFill>
        <p:spPr>
          <a:xfrm>
            <a:off x="6399137" y="5326119"/>
            <a:ext cx="2693950" cy="1527095"/>
          </a:xfrm>
          <a:prstGeom prst="rect">
            <a:avLst/>
          </a:prstGeom>
        </p:spPr>
      </p:pic>
    </p:spTree>
    <p:extLst>
      <p:ext uri="{BB962C8B-B14F-4D97-AF65-F5344CB8AC3E}">
        <p14:creationId xmlns:p14="http://schemas.microsoft.com/office/powerpoint/2010/main" val="4015196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04800"/>
            <a:ext cx="7467600" cy="1143000"/>
          </a:xfrm>
        </p:spPr>
        <p:txBody>
          <a:bodyPr/>
          <a:lstStyle/>
          <a:p>
            <a:r>
              <a:rPr lang="en-US" dirty="0"/>
              <a:t>Central Kansas Water Bank</a:t>
            </a:r>
            <a:br>
              <a:rPr lang="en-US" dirty="0"/>
            </a:br>
            <a:r>
              <a:rPr lang="en-US" sz="2800" dirty="0"/>
              <a:t>GMD5 area</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3000" y="1412295"/>
            <a:ext cx="7239000" cy="544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2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Quivira National Wildlife Area Water Right Impairment</a:t>
            </a:r>
          </a:p>
        </p:txBody>
      </p:sp>
      <p:sp>
        <p:nvSpPr>
          <p:cNvPr id="4" name="Rectangle 3"/>
          <p:cNvSpPr/>
          <p:nvPr/>
        </p:nvSpPr>
        <p:spPr>
          <a:xfrm>
            <a:off x="592989" y="5530062"/>
            <a:ext cx="8212684" cy="646331"/>
          </a:xfrm>
          <a:prstGeom prst="rect">
            <a:avLst/>
          </a:prstGeom>
        </p:spPr>
        <p:txBody>
          <a:bodyPr wrap="square">
            <a:spAutoFit/>
          </a:bodyPr>
          <a:lstStyle/>
          <a:p>
            <a:pPr algn="ctr" fontAlgn="base">
              <a:spcBef>
                <a:spcPct val="0"/>
              </a:spcBef>
              <a:spcAft>
                <a:spcPct val="0"/>
              </a:spcAft>
            </a:pPr>
            <a:r>
              <a:rPr lang="en-US" b="1" i="1" dirty="0">
                <a:solidFill>
                  <a:srgbClr val="000000"/>
                </a:solidFill>
                <a:latin typeface="Arial" charset="0"/>
              </a:rPr>
              <a:t>Vision: Locally driven solutions have the highest opportunity for long-term success</a:t>
            </a:r>
          </a:p>
        </p:txBody>
      </p:sp>
      <p:pic>
        <p:nvPicPr>
          <p:cNvPr id="5" name="Picture 2" descr="\\ag-dwr\files\Impairments\Quivira\RSC_PD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6016" y="2115370"/>
            <a:ext cx="4229531" cy="326827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r="33165"/>
          <a:stretch>
            <a:fillRect/>
          </a:stretch>
        </p:blipFill>
        <p:spPr>
          <a:xfrm>
            <a:off x="5884933" y="1910874"/>
            <a:ext cx="2344667" cy="3556565"/>
          </a:xfrm>
          <a:prstGeom prst="rect">
            <a:avLst/>
          </a:prstGeom>
        </p:spPr>
      </p:pic>
    </p:spTree>
    <p:extLst>
      <p:ext uri="{BB962C8B-B14F-4D97-AF65-F5344CB8AC3E}">
        <p14:creationId xmlns:p14="http://schemas.microsoft.com/office/powerpoint/2010/main" val="651578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City of Hays/R9 Ranch Water Transfer</a:t>
            </a:r>
          </a:p>
        </p:txBody>
      </p:sp>
      <p:sp>
        <p:nvSpPr>
          <p:cNvPr id="4" name="Rectangle 3"/>
          <p:cNvSpPr/>
          <p:nvPr/>
        </p:nvSpPr>
        <p:spPr>
          <a:xfrm>
            <a:off x="636423" y="5556751"/>
            <a:ext cx="8306410" cy="646331"/>
          </a:xfrm>
          <a:prstGeom prst="rect">
            <a:avLst/>
          </a:prstGeom>
        </p:spPr>
        <p:txBody>
          <a:bodyPr wrap="square">
            <a:spAutoFit/>
          </a:bodyPr>
          <a:lstStyle/>
          <a:p>
            <a:pPr algn="ctr" fontAlgn="base">
              <a:spcBef>
                <a:spcPct val="0"/>
              </a:spcBef>
              <a:spcAft>
                <a:spcPct val="0"/>
              </a:spcAft>
            </a:pPr>
            <a:r>
              <a:rPr lang="en-US" b="1" i="1" dirty="0">
                <a:solidFill>
                  <a:srgbClr val="000000"/>
                </a:solidFill>
                <a:latin typeface="Arial" charset="0"/>
              </a:rPr>
              <a:t>Vision: Allow for the transfer of water supplies between basins where feasible and cost effective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92" y="2019681"/>
            <a:ext cx="5547513" cy="3503282"/>
          </a:xfrm>
          <a:prstGeom prst="rect">
            <a:avLst/>
          </a:prstGeom>
        </p:spPr>
      </p:pic>
    </p:spTree>
    <p:extLst>
      <p:ext uri="{BB962C8B-B14F-4D97-AF65-F5344CB8AC3E}">
        <p14:creationId xmlns:p14="http://schemas.microsoft.com/office/powerpoint/2010/main" val="4259740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Water Conservation Areas (WCAs)</a:t>
            </a:r>
            <a:br>
              <a:rPr lang="en-US" b="1" dirty="0"/>
            </a:br>
            <a:br>
              <a:rPr lang="en-US" b="1" dirty="0"/>
            </a:br>
            <a:r>
              <a:rPr lang="en-US" b="1" dirty="0"/>
              <a:t>A state idea and initiative</a:t>
            </a:r>
          </a:p>
        </p:txBody>
      </p:sp>
      <p:sp>
        <p:nvSpPr>
          <p:cNvPr id="3" name="Content Placeholder 2"/>
          <p:cNvSpPr>
            <a:spLocks noGrp="1"/>
          </p:cNvSpPr>
          <p:nvPr>
            <p:ph idx="1"/>
          </p:nvPr>
        </p:nvSpPr>
        <p:spPr/>
        <p:txBody>
          <a:bodyPr/>
          <a:lstStyle/>
          <a:p>
            <a:r>
              <a:rPr lang="en-US" dirty="0"/>
              <a:t>Voluntary water conservation program for individual or groups of water right owners</a:t>
            </a:r>
          </a:p>
          <a:p>
            <a:r>
              <a:rPr lang="en-US" dirty="0"/>
              <a:t>Three completed consent agreements </a:t>
            </a:r>
          </a:p>
          <a:p>
            <a:r>
              <a:rPr lang="en-US" dirty="0"/>
              <a:t>Seeking adjustments to WCA statute in 2017 Legislative Session to clarify opportunities for water right flexibilities for those who enroll in WCAs</a:t>
            </a:r>
          </a:p>
          <a:p>
            <a:pPr lvl="1"/>
            <a:r>
              <a:rPr lang="en-US" dirty="0"/>
              <a:t>Controversy with GMD’s, will state implementation overshadow GMD Act?</a:t>
            </a:r>
          </a:p>
          <a:p>
            <a:r>
              <a:rPr lang="en-US" dirty="0"/>
              <a:t>How to provide use flexibility in exchange for water conservation in a rapidly declining prior appropriation aquifer without someone's ox getting gored?? </a:t>
            </a:r>
          </a:p>
        </p:txBody>
      </p:sp>
      <p:sp>
        <p:nvSpPr>
          <p:cNvPr id="4" name="Rectangle 3"/>
          <p:cNvSpPr/>
          <p:nvPr/>
        </p:nvSpPr>
        <p:spPr>
          <a:xfrm>
            <a:off x="620421" y="5343526"/>
            <a:ext cx="8404707" cy="507831"/>
          </a:xfrm>
          <a:prstGeom prst="rect">
            <a:avLst/>
          </a:prstGeom>
        </p:spPr>
        <p:txBody>
          <a:bodyPr wrap="square">
            <a:spAutoFit/>
          </a:bodyPr>
          <a:lstStyle/>
          <a:p>
            <a:pPr algn="ctr" defTabSz="342900"/>
            <a:r>
              <a:rPr lang="en-US" sz="1350" b="1" i="1" dirty="0">
                <a:solidFill>
                  <a:prstClr val="black"/>
                </a:solidFill>
              </a:rPr>
              <a:t>Vision: Expand the LEMA concept so a proposal can come forward to the Chief Engineer from either GMDs, directly from local water right holders or other entities such as county conservation districts</a:t>
            </a:r>
          </a:p>
        </p:txBody>
      </p:sp>
    </p:spTree>
    <p:extLst>
      <p:ext uri="{BB962C8B-B14F-4D97-AF65-F5344CB8AC3E}">
        <p14:creationId xmlns:p14="http://schemas.microsoft.com/office/powerpoint/2010/main" val="1328502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581603-3471-48FD-96BA-EC6B82A04703}"/>
              </a:ext>
            </a:extLst>
          </p:cNvPr>
          <p:cNvSpPr>
            <a:spLocks noGrp="1"/>
          </p:cNvSpPr>
          <p:nvPr>
            <p:ph type="title"/>
          </p:nvPr>
        </p:nvSpPr>
        <p:spPr>
          <a:xfrm>
            <a:off x="457200" y="152400"/>
            <a:ext cx="8229600" cy="838200"/>
          </a:xfrm>
        </p:spPr>
        <p:txBody>
          <a:bodyPr/>
          <a:lstStyle/>
          <a:p>
            <a:r>
              <a:rPr lang="en-US" dirty="0"/>
              <a:t>Well to Well Analysis</a:t>
            </a:r>
          </a:p>
        </p:txBody>
      </p:sp>
      <p:graphicFrame>
        <p:nvGraphicFramePr>
          <p:cNvPr id="7" name="Content Placeholder 6">
            <a:extLst>
              <a:ext uri="{FF2B5EF4-FFF2-40B4-BE49-F238E27FC236}">
                <a16:creationId xmlns:a16="http://schemas.microsoft.com/office/drawing/2014/main" id="{D0519FA3-BF7D-4776-BFBC-2E81548B001C}"/>
              </a:ext>
            </a:extLst>
          </p:cNvPr>
          <p:cNvGraphicFramePr>
            <a:graphicFrameLocks noGrp="1" noChangeAspect="1"/>
          </p:cNvGraphicFramePr>
          <p:nvPr>
            <p:ph sz="half" idx="2"/>
            <p:extLst>
              <p:ext uri="{D42A27DB-BD31-4B8C-83A1-F6EECF244321}">
                <p14:modId xmlns:p14="http://schemas.microsoft.com/office/powerpoint/2010/main" val="4068002783"/>
              </p:ext>
            </p:extLst>
          </p:nvPr>
        </p:nvGraphicFramePr>
        <p:xfrm>
          <a:off x="5153024" y="1138237"/>
          <a:ext cx="3533776" cy="5300665"/>
        </p:xfrm>
        <a:graphic>
          <a:graphicData uri="http://schemas.openxmlformats.org/presentationml/2006/ole">
            <mc:AlternateContent xmlns:mc="http://schemas.openxmlformats.org/markup-compatibility/2006">
              <mc:Choice xmlns:v="urn:schemas-microsoft-com:vml" Requires="v">
                <p:oleObj name="Acrobat Document" r:id="rId2" imgW="16459200" imgH="24688800" progId="AcroExch.Document.DC">
                  <p:embed/>
                </p:oleObj>
              </mc:Choice>
              <mc:Fallback>
                <p:oleObj name="Acrobat Document" r:id="rId2" imgW="16459200" imgH="24688800" progId="AcroExch.Document.DC">
                  <p:embed/>
                  <p:pic>
                    <p:nvPicPr>
                      <p:cNvPr id="0" name=""/>
                      <p:cNvPicPr/>
                      <p:nvPr/>
                    </p:nvPicPr>
                    <p:blipFill>
                      <a:blip r:embed="rId3"/>
                      <a:stretch>
                        <a:fillRect/>
                      </a:stretch>
                    </p:blipFill>
                    <p:spPr>
                      <a:xfrm>
                        <a:off x="5153024" y="1138237"/>
                        <a:ext cx="3533776" cy="5300665"/>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4A06933C-1D6E-4FFC-8DCB-AABD08245D7E}"/>
              </a:ext>
            </a:extLst>
          </p:cNvPr>
          <p:cNvGraphicFramePr>
            <a:graphicFrameLocks noGrp="1" noChangeAspect="1"/>
          </p:cNvGraphicFramePr>
          <p:nvPr>
            <p:ph sz="half" idx="1"/>
            <p:extLst>
              <p:ext uri="{D42A27DB-BD31-4B8C-83A1-F6EECF244321}">
                <p14:modId xmlns:p14="http://schemas.microsoft.com/office/powerpoint/2010/main" val="85207736"/>
              </p:ext>
            </p:extLst>
          </p:nvPr>
        </p:nvGraphicFramePr>
        <p:xfrm>
          <a:off x="428626" y="1138237"/>
          <a:ext cx="3581400" cy="5372101"/>
        </p:xfrm>
        <a:graphic>
          <a:graphicData uri="http://schemas.openxmlformats.org/presentationml/2006/ole">
            <mc:AlternateContent xmlns:mc="http://schemas.openxmlformats.org/markup-compatibility/2006">
              <mc:Choice xmlns:v="urn:schemas-microsoft-com:vml" Requires="v">
                <p:oleObj name="Acrobat Document" r:id="rId4" imgW="16459200" imgH="24688800" progId="AcroExch.Document.DC">
                  <p:embed/>
                </p:oleObj>
              </mc:Choice>
              <mc:Fallback>
                <p:oleObj name="Acrobat Document" r:id="rId4" imgW="16459200" imgH="24688800" progId="AcroExch.Document.DC">
                  <p:embed/>
                  <p:pic>
                    <p:nvPicPr>
                      <p:cNvPr id="0" name=""/>
                      <p:cNvPicPr/>
                      <p:nvPr/>
                    </p:nvPicPr>
                    <p:blipFill>
                      <a:blip r:embed="rId5"/>
                      <a:stretch>
                        <a:fillRect/>
                      </a:stretch>
                    </p:blipFill>
                    <p:spPr>
                      <a:xfrm>
                        <a:off x="428626" y="1138237"/>
                        <a:ext cx="3581400" cy="5372101"/>
                      </a:xfrm>
                      <a:prstGeom prst="rect">
                        <a:avLst/>
                      </a:prstGeom>
                    </p:spPr>
                  </p:pic>
                </p:oleObj>
              </mc:Fallback>
            </mc:AlternateContent>
          </a:graphicData>
        </a:graphic>
      </p:graphicFrame>
    </p:spTree>
    <p:extLst>
      <p:ext uri="{BB962C8B-B14F-4D97-AF65-F5344CB8AC3E}">
        <p14:creationId xmlns:p14="http://schemas.microsoft.com/office/powerpoint/2010/main" val="3912054631"/>
      </p:ext>
    </p:extLst>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BB30-4E03-4042-BC89-D9FEBA8BC220}"/>
              </a:ext>
            </a:extLst>
          </p:cNvPr>
          <p:cNvSpPr>
            <a:spLocks noGrp="1"/>
          </p:cNvSpPr>
          <p:nvPr>
            <p:ph type="title"/>
          </p:nvPr>
        </p:nvSpPr>
        <p:spPr/>
        <p:txBody>
          <a:bodyPr/>
          <a:lstStyle/>
          <a:p>
            <a:r>
              <a:rPr lang="en-US" dirty="0"/>
              <a:t>Educational outreach</a:t>
            </a:r>
          </a:p>
        </p:txBody>
      </p:sp>
      <p:sp>
        <p:nvSpPr>
          <p:cNvPr id="4" name="Text Placeholder 3">
            <a:extLst>
              <a:ext uri="{FF2B5EF4-FFF2-40B4-BE49-F238E27FC236}">
                <a16:creationId xmlns:a16="http://schemas.microsoft.com/office/drawing/2014/main" id="{F1386C48-913C-4A1D-B905-CC4A2BB6B177}"/>
              </a:ext>
            </a:extLst>
          </p:cNvPr>
          <p:cNvSpPr>
            <a:spLocks noGrp="1"/>
          </p:cNvSpPr>
          <p:nvPr>
            <p:ph type="body" sz="half" idx="1"/>
          </p:nvPr>
        </p:nvSpPr>
        <p:spPr/>
        <p:txBody>
          <a:bodyPr/>
          <a:lstStyle/>
          <a:p>
            <a:r>
              <a:rPr lang="en-US" dirty="0" err="1"/>
              <a:t>Earthday</a:t>
            </a:r>
            <a:endParaRPr lang="en-US" dirty="0"/>
          </a:p>
          <a:p>
            <a:r>
              <a:rPr lang="en-US" dirty="0"/>
              <a:t>School demonstrations</a:t>
            </a:r>
          </a:p>
          <a:p>
            <a:r>
              <a:rPr lang="en-US" dirty="0"/>
              <a:t>Radio:  every Friday @ 7:30 &amp; 3</a:t>
            </a:r>
            <a:r>
              <a:rPr lang="en-US" baseline="30000" dirty="0"/>
              <a:t>rd</a:t>
            </a:r>
            <a:r>
              <a:rPr lang="en-US" dirty="0"/>
              <a:t> Thursday @ 8:30</a:t>
            </a:r>
          </a:p>
          <a:p>
            <a:r>
              <a:rPr lang="en-US" dirty="0"/>
              <a:t>Local organizations</a:t>
            </a:r>
          </a:p>
        </p:txBody>
      </p:sp>
      <p:pic>
        <p:nvPicPr>
          <p:cNvPr id="8" name="Content Placeholder 7" descr="A group of people in a park&#10;&#10;Description automatically generated">
            <a:extLst>
              <a:ext uri="{FF2B5EF4-FFF2-40B4-BE49-F238E27FC236}">
                <a16:creationId xmlns:a16="http://schemas.microsoft.com/office/drawing/2014/main" id="{2592D35C-5AAB-472C-ABD9-0EC25EC2089F}"/>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210174" y="1407319"/>
            <a:ext cx="3171825" cy="2378869"/>
          </a:xfrm>
        </p:spPr>
      </p:pic>
      <p:pic>
        <p:nvPicPr>
          <p:cNvPr id="10" name="Content Placeholder 9" descr="A person in a room&#10;&#10;Description automatically generated">
            <a:extLst>
              <a:ext uri="{FF2B5EF4-FFF2-40B4-BE49-F238E27FC236}">
                <a16:creationId xmlns:a16="http://schemas.microsoft.com/office/drawing/2014/main" id="{C455E56F-C7C5-4E4B-BCE5-54F9EF817480}"/>
              </a:ext>
            </a:extLst>
          </p:cNvPr>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6052244" y="3938588"/>
            <a:ext cx="1643955" cy="2922589"/>
          </a:xfrm>
        </p:spPr>
      </p:pic>
    </p:spTree>
    <p:extLst>
      <p:ext uri="{BB962C8B-B14F-4D97-AF65-F5344CB8AC3E}">
        <p14:creationId xmlns:p14="http://schemas.microsoft.com/office/powerpoint/2010/main" val="3654928743"/>
      </p:ext>
    </p:extLst>
  </p:cSld>
  <p:clrMapOvr>
    <a:masterClrMapping/>
  </p:clrMapOvr>
  <p:transition advClick="0" advTm="6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 name="Object 0"/>
          <p:cNvGraphicFramePr>
            <a:graphicFrameLocks noChangeAspect="1"/>
          </p:cNvGraphicFramePr>
          <p:nvPr/>
        </p:nvGraphicFramePr>
        <p:xfrm>
          <a:off x="685800" y="457200"/>
          <a:ext cx="7848600" cy="5854700"/>
        </p:xfrm>
        <a:graphic>
          <a:graphicData uri="http://schemas.openxmlformats.org/presentationml/2006/ole">
            <mc:AlternateContent xmlns:mc="http://schemas.openxmlformats.org/markup-compatibility/2006">
              <mc:Choice xmlns:v="urn:schemas-microsoft-com:vml" Requires="v">
                <p:oleObj name="Slide" r:id="rId3" imgW="4533840" imgH="3390840" progId="PowerPoint.Slide.8">
                  <p:embed/>
                </p:oleObj>
              </mc:Choice>
              <mc:Fallback>
                <p:oleObj name="Slide" r:id="rId3" imgW="4533840" imgH="3390840" progId="PowerPoint.Slid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
                        <a:ext cx="7848600" cy="58547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advTm="13000">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cstate="print"/>
          <a:srcRect/>
          <a:stretch>
            <a:fillRect/>
          </a:stretch>
        </p:blipFill>
        <p:spPr bwMode="auto">
          <a:xfrm>
            <a:off x="152400" y="152400"/>
            <a:ext cx="3962400" cy="3276600"/>
          </a:xfrm>
          <a:prstGeom prst="rect">
            <a:avLst/>
          </a:prstGeom>
          <a:noFill/>
          <a:ln w="9525">
            <a:noFill/>
            <a:miter lim="800000"/>
            <a:headEnd/>
            <a:tailEnd/>
          </a:ln>
          <a:effectLst/>
        </p:spPr>
      </p:pic>
      <p:pic>
        <p:nvPicPr>
          <p:cNvPr id="26629" name="Picture 5"/>
          <p:cNvPicPr>
            <a:picLocks noChangeAspect="1" noChangeArrowheads="1"/>
          </p:cNvPicPr>
          <p:nvPr/>
        </p:nvPicPr>
        <p:blipFill>
          <a:blip r:embed="rId4" cstate="print"/>
          <a:srcRect/>
          <a:stretch>
            <a:fillRect/>
          </a:stretch>
        </p:blipFill>
        <p:spPr bwMode="auto">
          <a:xfrm>
            <a:off x="1981200" y="3429000"/>
            <a:ext cx="6629400" cy="3200400"/>
          </a:xfrm>
          <a:prstGeom prst="rect">
            <a:avLst/>
          </a:prstGeom>
          <a:noFill/>
          <a:ln w="9525">
            <a:noFill/>
            <a:miter lim="800000"/>
            <a:headEnd/>
            <a:tailEnd/>
          </a:ln>
          <a:effectLst/>
        </p:spPr>
      </p:pic>
      <p:sp>
        <p:nvSpPr>
          <p:cNvPr id="6" name="TextBox 5"/>
          <p:cNvSpPr txBox="1"/>
          <p:nvPr/>
        </p:nvSpPr>
        <p:spPr>
          <a:xfrm>
            <a:off x="4724400" y="304800"/>
            <a:ext cx="3962400" cy="369332"/>
          </a:xfrm>
          <a:prstGeom prst="rect">
            <a:avLst/>
          </a:prstGeom>
          <a:noFill/>
        </p:spPr>
        <p:txBody>
          <a:bodyPr wrap="square" rtlCol="0">
            <a:spAutoFit/>
          </a:bodyPr>
          <a:lstStyle/>
          <a:p>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TextBox 6"/>
          <p:cNvSpPr txBox="1"/>
          <p:nvPr/>
        </p:nvSpPr>
        <p:spPr>
          <a:xfrm>
            <a:off x="4419600" y="838200"/>
            <a:ext cx="4038600" cy="1569660"/>
          </a:xfrm>
          <a:prstGeom prst="rect">
            <a:avLst/>
          </a:prstGeom>
          <a:noFill/>
        </p:spPr>
        <p:txBody>
          <a:bodyPr wrap="square" rtlCol="0">
            <a:spAutoFit/>
          </a:bodyPr>
          <a:lstStyle/>
          <a:p>
            <a:pPr algn="ctr"/>
            <a:r>
              <a:rPr lang="en-US" sz="2400" b="1" dirty="0"/>
              <a:t>Groundwater </a:t>
            </a:r>
          </a:p>
          <a:p>
            <a:pPr algn="ctr"/>
            <a:r>
              <a:rPr lang="en-US" sz="2400" b="1" dirty="0"/>
              <a:t>Display at the </a:t>
            </a:r>
          </a:p>
          <a:p>
            <a:pPr algn="ctr"/>
            <a:r>
              <a:rPr lang="en-US" sz="2400" b="1" dirty="0"/>
              <a:t>Lee Richardson Zoo</a:t>
            </a:r>
          </a:p>
          <a:p>
            <a:pPr algn="ctr"/>
            <a:r>
              <a:rPr lang="en-US" sz="2400" b="1" dirty="0"/>
              <a:t>Garden City, Ks </a:t>
            </a:r>
          </a:p>
        </p:txBody>
      </p:sp>
    </p:spTree>
  </p:cSld>
  <p:clrMapOvr>
    <a:masterClrMapping/>
  </p:clrMapOvr>
  <p:transition advClick="0" advTm="1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DB5AAD-05EF-4EF6-B740-C429FF7CAA32}"/>
              </a:ext>
            </a:extLst>
          </p:cNvPr>
          <p:cNvSpPr>
            <a:spLocks noGrp="1"/>
          </p:cNvSpPr>
          <p:nvPr>
            <p:ph type="title"/>
          </p:nvPr>
        </p:nvSpPr>
        <p:spPr/>
        <p:txBody>
          <a:bodyPr/>
          <a:lstStyle/>
          <a:p>
            <a:r>
              <a:rPr lang="en-US" dirty="0"/>
              <a:t>State Legislation Activity</a:t>
            </a:r>
          </a:p>
        </p:txBody>
      </p:sp>
      <p:sp>
        <p:nvSpPr>
          <p:cNvPr id="5" name="Text Placeholder 4">
            <a:extLst>
              <a:ext uri="{FF2B5EF4-FFF2-40B4-BE49-F238E27FC236}">
                <a16:creationId xmlns:a16="http://schemas.microsoft.com/office/drawing/2014/main" id="{F318F952-1838-42C0-BC45-770C26115A7D}"/>
              </a:ext>
            </a:extLst>
          </p:cNvPr>
          <p:cNvSpPr>
            <a:spLocks noGrp="1"/>
          </p:cNvSpPr>
          <p:nvPr>
            <p:ph type="body" sz="half" idx="1"/>
          </p:nvPr>
        </p:nvSpPr>
        <p:spPr/>
        <p:txBody>
          <a:bodyPr/>
          <a:lstStyle/>
          <a:p>
            <a:r>
              <a:rPr lang="en-US" dirty="0"/>
              <a:t>Work on bills needed for the area</a:t>
            </a:r>
          </a:p>
          <a:p>
            <a:r>
              <a:rPr lang="en-US" dirty="0"/>
              <a:t>Possibly lobby against bills that are not beneficial to area</a:t>
            </a:r>
          </a:p>
          <a:p>
            <a:r>
              <a:rPr lang="en-US" dirty="0"/>
              <a:t>HR6019 &amp; SR1729: went straight to floor, not committees, passed</a:t>
            </a:r>
          </a:p>
          <a:p>
            <a:r>
              <a:rPr lang="en-US" dirty="0"/>
              <a:t>Annual retreat with all GMDs</a:t>
            </a:r>
          </a:p>
        </p:txBody>
      </p:sp>
      <p:pic>
        <p:nvPicPr>
          <p:cNvPr id="9" name="Content Placeholder 8" descr="A group of people standing in a room&#10;&#10;Description automatically generated">
            <a:extLst>
              <a:ext uri="{FF2B5EF4-FFF2-40B4-BE49-F238E27FC236}">
                <a16:creationId xmlns:a16="http://schemas.microsoft.com/office/drawing/2014/main" id="{B371FFEB-F3DB-4240-8F38-E155515EB36C}"/>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210174" y="1407319"/>
            <a:ext cx="3171825" cy="2378869"/>
          </a:xfrm>
        </p:spPr>
      </p:pic>
      <p:sp>
        <p:nvSpPr>
          <p:cNvPr id="7" name="Content Placeholder 6">
            <a:extLst>
              <a:ext uri="{FF2B5EF4-FFF2-40B4-BE49-F238E27FC236}">
                <a16:creationId xmlns:a16="http://schemas.microsoft.com/office/drawing/2014/main" id="{4BD12C5C-3CF1-45F4-8BED-44B70745A716}"/>
              </a:ext>
            </a:extLst>
          </p:cNvPr>
          <p:cNvSpPr>
            <a:spLocks noGrp="1"/>
          </p:cNvSpPr>
          <p:nvPr>
            <p:ph sz="quarter" idx="3"/>
          </p:nvPr>
        </p:nvSpPr>
        <p:spPr/>
        <p:txBody>
          <a:bodyPr/>
          <a:lstStyle/>
          <a:p>
            <a:endParaRPr lang="en-US"/>
          </a:p>
        </p:txBody>
      </p:sp>
    </p:spTree>
    <p:extLst>
      <p:ext uri="{BB962C8B-B14F-4D97-AF65-F5344CB8AC3E}">
        <p14:creationId xmlns:p14="http://schemas.microsoft.com/office/powerpoint/2010/main" val="3343829507"/>
      </p:ext>
    </p:extLst>
  </p:cSld>
  <p:clrMapOvr>
    <a:masterClrMapping/>
  </p:clrMapOvr>
  <p:transition advClick="0" advTm="6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48E5-5845-419A-8BFC-3B056CF2247B}"/>
              </a:ext>
            </a:extLst>
          </p:cNvPr>
          <p:cNvSpPr>
            <a:spLocks noGrp="1"/>
          </p:cNvSpPr>
          <p:nvPr>
            <p:ph type="title"/>
          </p:nvPr>
        </p:nvSpPr>
        <p:spPr>
          <a:xfrm>
            <a:off x="457200" y="274638"/>
            <a:ext cx="8229600" cy="715962"/>
          </a:xfrm>
        </p:spPr>
        <p:txBody>
          <a:bodyPr>
            <a:normAutofit fontScale="90000"/>
          </a:bodyPr>
          <a:lstStyle/>
          <a:p>
            <a:r>
              <a:rPr lang="en-US" dirty="0"/>
              <a:t>State Relationships</a:t>
            </a:r>
          </a:p>
        </p:txBody>
      </p:sp>
      <p:sp>
        <p:nvSpPr>
          <p:cNvPr id="3" name="Text Placeholder 2">
            <a:extLst>
              <a:ext uri="{FF2B5EF4-FFF2-40B4-BE49-F238E27FC236}">
                <a16:creationId xmlns:a16="http://schemas.microsoft.com/office/drawing/2014/main" id="{2D2E4D09-B2A6-4611-A9C9-E08F0D3F0901}"/>
              </a:ext>
            </a:extLst>
          </p:cNvPr>
          <p:cNvSpPr>
            <a:spLocks noGrp="1"/>
          </p:cNvSpPr>
          <p:nvPr>
            <p:ph type="body" sz="half" idx="1"/>
          </p:nvPr>
        </p:nvSpPr>
        <p:spPr/>
        <p:txBody>
          <a:bodyPr/>
          <a:lstStyle/>
          <a:p>
            <a:r>
              <a:rPr lang="en-US" dirty="0"/>
              <a:t>Members of GMDA</a:t>
            </a:r>
          </a:p>
          <a:p>
            <a:r>
              <a:rPr lang="en-US" dirty="0"/>
              <a:t>GMDA is the Water Caucus for NWRA</a:t>
            </a:r>
          </a:p>
          <a:p>
            <a:r>
              <a:rPr lang="en-US" dirty="0"/>
              <a:t>Multi-state organization</a:t>
            </a:r>
          </a:p>
          <a:p>
            <a:r>
              <a:rPr lang="en-US" dirty="0"/>
              <a:t>Meet twice a year</a:t>
            </a:r>
          </a:p>
          <a:p>
            <a:r>
              <a:rPr lang="en-US" dirty="0"/>
              <a:t>Kansas GMDs hosting 2019 Summer conference in Salt Lake City</a:t>
            </a:r>
          </a:p>
        </p:txBody>
      </p:sp>
      <p:pic>
        <p:nvPicPr>
          <p:cNvPr id="7" name="Content Placeholder 6" descr="A group of people standing in front of a crowd posing for the camera&#10;&#10;Description automatically generated">
            <a:extLst>
              <a:ext uri="{FF2B5EF4-FFF2-40B4-BE49-F238E27FC236}">
                <a16:creationId xmlns:a16="http://schemas.microsoft.com/office/drawing/2014/main" id="{D3208991-FBE6-4C4C-B82B-3E0309860353}"/>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210175" y="1066800"/>
            <a:ext cx="3625850" cy="2719388"/>
          </a:xfrm>
        </p:spPr>
      </p:pic>
      <p:pic>
        <p:nvPicPr>
          <p:cNvPr id="9" name="Content Placeholder 8" descr="A group of people standing on a beach&#10;&#10;Description automatically generated">
            <a:extLst>
              <a:ext uri="{FF2B5EF4-FFF2-40B4-BE49-F238E27FC236}">
                <a16:creationId xmlns:a16="http://schemas.microsoft.com/office/drawing/2014/main" id="{ECCF447E-E5E7-4777-A552-600D1908D942}"/>
              </a:ext>
            </a:extLst>
          </p:cNvPr>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5031929" y="3938588"/>
            <a:ext cx="3804095" cy="2543989"/>
          </a:xfrm>
        </p:spPr>
      </p:pic>
    </p:spTree>
    <p:extLst>
      <p:ext uri="{BB962C8B-B14F-4D97-AF65-F5344CB8AC3E}">
        <p14:creationId xmlns:p14="http://schemas.microsoft.com/office/powerpoint/2010/main" val="3532582990"/>
      </p:ext>
    </p:extLst>
  </p:cSld>
  <p:clrMapOvr>
    <a:masterClrMapping/>
  </p:clrMapOvr>
  <p:transition advClick="0" advTm="6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E8B8-0741-44EE-8492-93A54A8A1190}"/>
              </a:ext>
            </a:extLst>
          </p:cNvPr>
          <p:cNvSpPr>
            <a:spLocks noGrp="1"/>
          </p:cNvSpPr>
          <p:nvPr>
            <p:ph type="title"/>
          </p:nvPr>
        </p:nvSpPr>
        <p:spPr>
          <a:xfrm>
            <a:off x="457200" y="274638"/>
            <a:ext cx="8229600" cy="792162"/>
          </a:xfrm>
        </p:spPr>
        <p:txBody>
          <a:bodyPr/>
          <a:lstStyle/>
          <a:p>
            <a:r>
              <a:rPr lang="en-US" dirty="0"/>
              <a:t>Federal Relations</a:t>
            </a:r>
          </a:p>
        </p:txBody>
      </p:sp>
      <p:sp>
        <p:nvSpPr>
          <p:cNvPr id="3" name="Text Placeholder 2">
            <a:extLst>
              <a:ext uri="{FF2B5EF4-FFF2-40B4-BE49-F238E27FC236}">
                <a16:creationId xmlns:a16="http://schemas.microsoft.com/office/drawing/2014/main" id="{E8B99028-B1D4-4BEE-B917-979335E86906}"/>
              </a:ext>
            </a:extLst>
          </p:cNvPr>
          <p:cNvSpPr>
            <a:spLocks noGrp="1"/>
          </p:cNvSpPr>
          <p:nvPr>
            <p:ph type="body" sz="half" idx="1"/>
          </p:nvPr>
        </p:nvSpPr>
        <p:spPr/>
        <p:txBody>
          <a:bodyPr/>
          <a:lstStyle/>
          <a:p>
            <a:r>
              <a:rPr lang="en-US" dirty="0"/>
              <a:t>NWRA members</a:t>
            </a:r>
          </a:p>
          <a:p>
            <a:r>
              <a:rPr lang="en-US" dirty="0"/>
              <a:t>Yearly trips to DC for Water Issues Conference</a:t>
            </a:r>
          </a:p>
          <a:p>
            <a:r>
              <a:rPr lang="en-US" dirty="0"/>
              <a:t>Working with other States on water issues</a:t>
            </a:r>
          </a:p>
          <a:p>
            <a:r>
              <a:rPr lang="en-US" dirty="0"/>
              <a:t>RCPP program</a:t>
            </a:r>
          </a:p>
          <a:p>
            <a:r>
              <a:rPr lang="en-US" dirty="0"/>
              <a:t>CIG</a:t>
            </a:r>
          </a:p>
          <a:p>
            <a:r>
              <a:rPr lang="en-US" dirty="0"/>
              <a:t>Farm Bill</a:t>
            </a:r>
          </a:p>
        </p:txBody>
      </p:sp>
      <p:pic>
        <p:nvPicPr>
          <p:cNvPr id="9" name="Content Placeholder 8" descr="A group of people walking in front of a building&#10;&#10;Description automatically generated">
            <a:extLst>
              <a:ext uri="{FF2B5EF4-FFF2-40B4-BE49-F238E27FC236}">
                <a16:creationId xmlns:a16="http://schemas.microsoft.com/office/drawing/2014/main" id="{A01F4EA9-A8B7-4BEA-8A4E-1EF27F96E67F}"/>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210175" y="1295400"/>
            <a:ext cx="3321050" cy="2490788"/>
          </a:xfrm>
        </p:spPr>
      </p:pic>
      <p:pic>
        <p:nvPicPr>
          <p:cNvPr id="11" name="Content Placeholder 10" descr="A group of people walking in front of a building&#10;&#10;Description automatically generated">
            <a:extLst>
              <a:ext uri="{FF2B5EF4-FFF2-40B4-BE49-F238E27FC236}">
                <a16:creationId xmlns:a16="http://schemas.microsoft.com/office/drawing/2014/main" id="{FC51A04B-7F3C-4551-AC27-21AF80C57DD9}"/>
              </a:ext>
            </a:extLst>
          </p:cNvPr>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5847159" y="3938588"/>
            <a:ext cx="2001441" cy="2668588"/>
          </a:xfrm>
        </p:spPr>
      </p:pic>
    </p:spTree>
    <p:extLst>
      <p:ext uri="{BB962C8B-B14F-4D97-AF65-F5344CB8AC3E}">
        <p14:creationId xmlns:p14="http://schemas.microsoft.com/office/powerpoint/2010/main" val="3630750370"/>
      </p:ext>
    </p:extLst>
  </p:cSld>
  <p:clrMapOvr>
    <a:masterClrMapping/>
  </p:clrMapOvr>
  <p:transition advClick="0" advTm="6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7200" y="304800"/>
            <a:ext cx="8001000" cy="5943600"/>
          </a:xfrm>
          <a:prstGeom prst="ellipse">
            <a:avLst/>
          </a:prstGeom>
          <a:solidFill>
            <a:schemeClr val="bg2">
              <a:lumMod val="7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3" name="TextBox 2"/>
          <p:cNvSpPr txBox="1"/>
          <p:nvPr/>
        </p:nvSpPr>
        <p:spPr>
          <a:xfrm>
            <a:off x="990600" y="1143000"/>
            <a:ext cx="6934200" cy="3785652"/>
          </a:xfrm>
          <a:prstGeom prst="rect">
            <a:avLst/>
          </a:prstGeom>
          <a:noFill/>
        </p:spPr>
        <p:txBody>
          <a:bodyPr wrap="square" rtlCol="0">
            <a:spAutoFit/>
          </a:bodyPr>
          <a:lstStyle/>
          <a:p>
            <a:pPr algn="ctr"/>
            <a:endParaRPr lang="en-US" sz="2400" b="1" dirty="0">
              <a:latin typeface="Arial Black" pitchFamily="34" charset="0"/>
            </a:endParaRPr>
          </a:p>
          <a:p>
            <a:pPr algn="ctr"/>
            <a:endParaRPr lang="en-US" sz="2400" b="1" dirty="0">
              <a:latin typeface="Arial Black" pitchFamily="34" charset="0"/>
            </a:endParaRPr>
          </a:p>
          <a:p>
            <a:pPr algn="ctr"/>
            <a:r>
              <a:rPr lang="en-US" sz="2400" b="1" dirty="0">
                <a:latin typeface="Arial Black" pitchFamily="34" charset="0"/>
              </a:rPr>
              <a:t>Southwest Kansas</a:t>
            </a:r>
          </a:p>
          <a:p>
            <a:pPr algn="ctr"/>
            <a:r>
              <a:rPr lang="en-US" sz="2400" b="1" dirty="0">
                <a:latin typeface="Arial Black" pitchFamily="34" charset="0"/>
              </a:rPr>
              <a:t>Groundwater Management District No.3</a:t>
            </a:r>
          </a:p>
          <a:p>
            <a:pPr algn="ctr"/>
            <a:endParaRPr lang="en-US" sz="2400" b="1" dirty="0">
              <a:latin typeface="Arial Black" pitchFamily="34" charset="0"/>
            </a:endParaRPr>
          </a:p>
          <a:p>
            <a:pPr algn="ctr"/>
            <a:r>
              <a:rPr lang="en-US" sz="2400" b="1" dirty="0">
                <a:latin typeface="Arial Black" pitchFamily="34" charset="0"/>
              </a:rPr>
              <a:t>620-275-7147</a:t>
            </a:r>
          </a:p>
          <a:p>
            <a:pPr algn="ctr"/>
            <a:endParaRPr lang="en-US" sz="2400" b="1" dirty="0">
              <a:latin typeface="Arial Black" pitchFamily="34" charset="0"/>
            </a:endParaRPr>
          </a:p>
          <a:p>
            <a:pPr algn="ctr"/>
            <a:r>
              <a:rPr lang="en-US" sz="2400" b="1" dirty="0">
                <a:latin typeface="Arial Black" pitchFamily="34" charset="0"/>
              </a:rPr>
              <a:t>Or visit our Web-Sight</a:t>
            </a:r>
          </a:p>
          <a:p>
            <a:pPr algn="ctr"/>
            <a:endParaRPr lang="en-US" sz="2400" b="1" dirty="0">
              <a:latin typeface="Arial Black" pitchFamily="34" charset="0"/>
            </a:endParaRPr>
          </a:p>
          <a:p>
            <a:pPr algn="ctr"/>
            <a:r>
              <a:rPr lang="en-US" sz="2400" b="1" dirty="0">
                <a:latin typeface="Arial Black" pitchFamily="34" charset="0"/>
              </a:rPr>
              <a:t>www.gmd3.org</a:t>
            </a:r>
          </a:p>
        </p:txBody>
      </p:sp>
    </p:spTree>
  </p:cSld>
  <p:clrMapOvr>
    <a:masterClrMapping/>
  </p:clrMapOvr>
  <p:transition advClick="0" advTm="1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History of water rights</a:t>
            </a:r>
          </a:p>
        </p:txBody>
      </p:sp>
      <p:sp>
        <p:nvSpPr>
          <p:cNvPr id="3" name="Content Placeholder 2"/>
          <p:cNvSpPr>
            <a:spLocks noGrp="1"/>
          </p:cNvSpPr>
          <p:nvPr>
            <p:ph idx="1"/>
          </p:nvPr>
        </p:nvSpPr>
        <p:spPr/>
        <p:txBody>
          <a:bodyPr/>
          <a:lstStyle/>
          <a:p>
            <a:r>
              <a:rPr lang="en-US" dirty="0"/>
              <a:t>The Water Appropriation Act passed in 1945 set forth:</a:t>
            </a:r>
          </a:p>
          <a:p>
            <a:pPr>
              <a:buNone/>
            </a:pPr>
            <a:r>
              <a:rPr lang="en-US" dirty="0"/>
              <a:t>	“All water within the state of Kansas is hereby dedicated to the use of the people of the state, subject to the control and regulation of the state…”</a:t>
            </a:r>
          </a:p>
          <a:p>
            <a:pPr>
              <a:buNone/>
            </a:pPr>
            <a:endParaRPr lang="en-US" dirty="0"/>
          </a:p>
          <a:p>
            <a:r>
              <a:rPr lang="en-US" dirty="0"/>
              <a:t>Kansas is a Prior Appropriation state</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made of water</a:t>
            </a:r>
          </a:p>
        </p:txBody>
      </p:sp>
      <p:sp>
        <p:nvSpPr>
          <p:cNvPr id="3" name="Content Placeholder 2"/>
          <p:cNvSpPr>
            <a:spLocks noGrp="1"/>
          </p:cNvSpPr>
          <p:nvPr>
            <p:ph idx="1"/>
          </p:nvPr>
        </p:nvSpPr>
        <p:spPr/>
        <p:txBody>
          <a:bodyPr>
            <a:normAutofit/>
          </a:bodyPr>
          <a:lstStyle/>
          <a:p>
            <a:r>
              <a:rPr lang="en-US" dirty="0"/>
              <a:t>Irrigation</a:t>
            </a:r>
          </a:p>
          <a:p>
            <a:r>
              <a:rPr lang="en-US" dirty="0"/>
              <a:t>Stock water</a:t>
            </a:r>
          </a:p>
          <a:p>
            <a:r>
              <a:rPr lang="en-US" dirty="0"/>
              <a:t>Municipal</a:t>
            </a:r>
          </a:p>
          <a:p>
            <a:r>
              <a:rPr lang="en-US" dirty="0"/>
              <a:t>Industrial</a:t>
            </a:r>
          </a:p>
          <a:p>
            <a:r>
              <a:rPr lang="en-US" dirty="0"/>
              <a:t>Recreation</a:t>
            </a:r>
          </a:p>
          <a:p>
            <a:r>
              <a:rPr lang="en-US" dirty="0"/>
              <a:t>Domestic</a:t>
            </a:r>
          </a:p>
          <a:p>
            <a:r>
              <a:rPr lang="en-US" dirty="0"/>
              <a:t>All use must be “beneficial”</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57" name="Picture 33" descr="hp_map"/>
          <p:cNvPicPr>
            <a:picLocks noGrp="1" noChangeAspect="1" noChangeArrowheads="1"/>
          </p:cNvPicPr>
          <p:nvPr>
            <p:ph idx="1"/>
          </p:nvPr>
        </p:nvPicPr>
        <p:blipFill>
          <a:blip r:embed="rId3" cstate="print">
            <a:clrChange>
              <a:clrFrom>
                <a:srgbClr val="FFFFFF"/>
              </a:clrFrom>
              <a:clrTo>
                <a:srgbClr val="FFFFFF">
                  <a:alpha val="0"/>
                </a:srgbClr>
              </a:clrTo>
            </a:clrChange>
          </a:blip>
          <a:srcRect/>
          <a:stretch>
            <a:fillRect/>
          </a:stretch>
        </p:blipFill>
        <p:spPr>
          <a:xfrm>
            <a:off x="0" y="746125"/>
            <a:ext cx="7772400" cy="5654675"/>
          </a:xfrm>
          <a:noFill/>
          <a:ln/>
        </p:spPr>
      </p:pic>
      <p:sp>
        <p:nvSpPr>
          <p:cNvPr id="103426" name="Rectangle 2"/>
          <p:cNvSpPr>
            <a:spLocks noGrp="1" noChangeArrowheads="1"/>
          </p:cNvSpPr>
          <p:nvPr>
            <p:ph type="title"/>
          </p:nvPr>
        </p:nvSpPr>
        <p:spPr>
          <a:xfrm>
            <a:off x="76200" y="76200"/>
            <a:ext cx="7772400" cy="609600"/>
          </a:xfrm>
          <a:noFill/>
          <a:ln/>
        </p:spPr>
        <p:txBody>
          <a:bodyPr/>
          <a:lstStyle/>
          <a:p>
            <a:pPr algn="l"/>
            <a:r>
              <a:rPr lang="en-US" sz="3200" b="1" dirty="0">
                <a:solidFill>
                  <a:srgbClr val="FFFF00"/>
                </a:solidFill>
                <a:latin typeface="Arial" charset="0"/>
                <a:cs typeface="Times New Roman" charset="0"/>
              </a:rPr>
              <a:t>The High Plains Aquifer</a:t>
            </a:r>
            <a:endParaRPr lang="en-US" sz="3200" b="1" dirty="0">
              <a:solidFill>
                <a:srgbClr val="FFFF00"/>
              </a:solidFill>
              <a:latin typeface="Arial" charset="0"/>
            </a:endParaRPr>
          </a:p>
        </p:txBody>
      </p:sp>
      <p:pic>
        <p:nvPicPr>
          <p:cNvPr id="103459" name="Picture 35" descr="st_example"/>
          <p:cNvPicPr>
            <a:picLocks noChangeAspect="1" noChangeArrowheads="1"/>
          </p:cNvPicPr>
          <p:nvPr/>
        </p:nvPicPr>
        <p:blipFill>
          <a:blip r:embed="rId4" cstate="print"/>
          <a:srcRect/>
          <a:stretch>
            <a:fillRect/>
          </a:stretch>
        </p:blipFill>
        <p:spPr bwMode="auto">
          <a:xfrm>
            <a:off x="5916613" y="3717925"/>
            <a:ext cx="3074987" cy="2590800"/>
          </a:xfrm>
          <a:prstGeom prst="rect">
            <a:avLst/>
          </a:prstGeom>
          <a:noFill/>
          <a:ln w="25400">
            <a:solidFill>
              <a:schemeClr val="tx1"/>
            </a:solidFill>
            <a:miter lim="800000"/>
            <a:headEnd/>
            <a:tailEnd/>
          </a:ln>
        </p:spPr>
      </p:pic>
      <p:sp>
        <p:nvSpPr>
          <p:cNvPr id="103460" name="Rectangle 36"/>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r>
              <a:rPr lang="en-US" sz="1000" i="1">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sp>
        <p:nvSpPr>
          <p:cNvPr id="10" name="Rectangle 5"/>
          <p:cNvSpPr>
            <a:spLocks noChangeArrowheads="1"/>
          </p:cNvSpPr>
          <p:nvPr/>
        </p:nvSpPr>
        <p:spPr bwMode="auto">
          <a:xfrm rot="10800000">
            <a:off x="152400" y="762001"/>
            <a:ext cx="8839200" cy="76200"/>
          </a:xfrm>
          <a:prstGeom prst="rect">
            <a:avLst/>
          </a:prstGeom>
          <a:gradFill rotWithShape="1">
            <a:gsLst>
              <a:gs pos="0">
                <a:srgbClr val="3333FF"/>
              </a:gs>
              <a:gs pos="100000">
                <a:srgbClr val="181876"/>
              </a:gs>
            </a:gsLst>
            <a:lin ang="0" scaled="1"/>
          </a:gradFill>
          <a:ln w="9525">
            <a:noFill/>
            <a:miter lim="800000"/>
            <a:headEnd/>
            <a:tailEnd/>
          </a:ln>
        </p:spPr>
        <p:txBody>
          <a:bodyPr wrap="none" anchor="ctr"/>
          <a:lstStyle/>
          <a:p>
            <a:pPr algn="ctr"/>
            <a:endParaRPr lang="en-US" sz="1600" b="1">
              <a:solidFill>
                <a:srgbClr val="000000"/>
              </a:solidFill>
            </a:endParaRPr>
          </a:p>
        </p:txBody>
      </p:sp>
    </p:spTree>
    <p:extLst>
      <p:ext uri="{BB962C8B-B14F-4D97-AF65-F5344CB8AC3E}">
        <p14:creationId xmlns:p14="http://schemas.microsoft.com/office/powerpoint/2010/main" val="14903118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67" name="Picture 39" descr="mp_map"/>
          <p:cNvPicPr>
            <a:picLocks noGrp="1" noChangeAspect="1" noChangeArrowheads="1"/>
          </p:cNvPicPr>
          <p:nvPr>
            <p:ph idx="1"/>
          </p:nvPr>
        </p:nvPicPr>
        <p:blipFill>
          <a:blip r:embed="rId3" cstate="print">
            <a:clrChange>
              <a:clrFrom>
                <a:srgbClr val="FFFFFF"/>
              </a:clrFrom>
              <a:clrTo>
                <a:srgbClr val="FFFFFF">
                  <a:alpha val="0"/>
                </a:srgbClr>
              </a:clrTo>
            </a:clrChange>
          </a:blip>
          <a:srcRect/>
          <a:stretch>
            <a:fillRect/>
          </a:stretch>
        </p:blipFill>
        <p:spPr>
          <a:xfrm>
            <a:off x="76200" y="1112838"/>
            <a:ext cx="8991600" cy="5211762"/>
          </a:xfrm>
          <a:noFill/>
          <a:ln w="19050">
            <a:noFill/>
          </a:ln>
        </p:spPr>
      </p:pic>
      <p:sp>
        <p:nvSpPr>
          <p:cNvPr id="150531" name="Rectangle 3"/>
          <p:cNvSpPr>
            <a:spLocks noGrp="1" noChangeArrowheads="1"/>
          </p:cNvSpPr>
          <p:nvPr>
            <p:ph type="title"/>
          </p:nvPr>
        </p:nvSpPr>
        <p:spPr>
          <a:xfrm>
            <a:off x="76200" y="76200"/>
            <a:ext cx="7772400" cy="609600"/>
          </a:xfrm>
          <a:noFill/>
          <a:ln/>
        </p:spPr>
        <p:txBody>
          <a:bodyPr/>
          <a:lstStyle/>
          <a:p>
            <a:pPr algn="l"/>
            <a:r>
              <a:rPr lang="en-US" sz="3200" b="1">
                <a:solidFill>
                  <a:srgbClr val="FFFF00"/>
                </a:solidFill>
                <a:latin typeface="Arial" charset="0"/>
                <a:cs typeface="Times New Roman" charset="0"/>
              </a:rPr>
              <a:t>The Kansas High Plains Aquifer</a:t>
            </a:r>
            <a:endParaRPr lang="en-US" sz="3200" b="1">
              <a:solidFill>
                <a:srgbClr val="FFFF00"/>
              </a:solidFill>
              <a:latin typeface="Arial" charset="0"/>
            </a:endParaRPr>
          </a:p>
        </p:txBody>
      </p:sp>
      <p:grpSp>
        <p:nvGrpSpPr>
          <p:cNvPr id="150536" name="Group 8"/>
          <p:cNvGrpSpPr>
            <a:grpSpLocks/>
          </p:cNvGrpSpPr>
          <p:nvPr/>
        </p:nvGrpSpPr>
        <p:grpSpPr bwMode="auto">
          <a:xfrm>
            <a:off x="2286000" y="3505200"/>
            <a:ext cx="3505200" cy="2351088"/>
            <a:chOff x="2112" y="1920"/>
            <a:chExt cx="1776" cy="1213"/>
          </a:xfrm>
        </p:grpSpPr>
        <p:sp>
          <p:nvSpPr>
            <p:cNvPr id="150537" name="Text Box 9"/>
            <p:cNvSpPr txBox="1">
              <a:spLocks noChangeArrowheads="1"/>
            </p:cNvSpPr>
            <p:nvPr/>
          </p:nvSpPr>
          <p:spPr bwMode="auto">
            <a:xfrm>
              <a:off x="2112" y="2928"/>
              <a:ext cx="1776" cy="205"/>
            </a:xfrm>
            <a:prstGeom prst="rect">
              <a:avLst/>
            </a:prstGeom>
            <a:noFill/>
            <a:ln w="9525">
              <a:noFill/>
              <a:miter lim="800000"/>
              <a:headEnd/>
              <a:tailEnd/>
            </a:ln>
            <a:effectLst/>
          </p:spPr>
          <p:txBody>
            <a:bodyPr>
              <a:spAutoFit/>
            </a:bodyPr>
            <a:lstStyle/>
            <a:p>
              <a:pPr algn="ctr"/>
              <a:r>
                <a:rPr lang="en-US" sz="2000" b="1"/>
                <a:t>Great Bend Prairie</a:t>
              </a:r>
            </a:p>
          </p:txBody>
        </p:sp>
        <p:sp>
          <p:nvSpPr>
            <p:cNvPr id="150538" name="Oval 10"/>
            <p:cNvSpPr>
              <a:spLocks noChangeArrowheads="1"/>
            </p:cNvSpPr>
            <p:nvPr/>
          </p:nvSpPr>
          <p:spPr bwMode="auto">
            <a:xfrm>
              <a:off x="2544" y="1920"/>
              <a:ext cx="960" cy="1056"/>
            </a:xfrm>
            <a:prstGeom prst="ellipse">
              <a:avLst/>
            </a:prstGeom>
            <a:noFill/>
            <a:ln w="25400">
              <a:solidFill>
                <a:srgbClr val="FF0000"/>
              </a:solidFill>
              <a:round/>
              <a:headEnd/>
              <a:tailEnd/>
            </a:ln>
            <a:effectLst/>
          </p:spPr>
          <p:txBody>
            <a:bodyPr wrap="none" anchor="ctr"/>
            <a:lstStyle/>
            <a:p>
              <a:endParaRPr lang="en-US"/>
            </a:p>
          </p:txBody>
        </p:sp>
      </p:grpSp>
      <p:grpSp>
        <p:nvGrpSpPr>
          <p:cNvPr id="150539" name="Group 11"/>
          <p:cNvGrpSpPr>
            <a:grpSpLocks/>
          </p:cNvGrpSpPr>
          <p:nvPr/>
        </p:nvGrpSpPr>
        <p:grpSpPr bwMode="auto">
          <a:xfrm>
            <a:off x="3886200" y="3124200"/>
            <a:ext cx="3048000" cy="1828800"/>
            <a:chOff x="2928" y="1728"/>
            <a:chExt cx="1392" cy="864"/>
          </a:xfrm>
        </p:grpSpPr>
        <p:sp>
          <p:nvSpPr>
            <p:cNvPr id="150540" name="Text Box 12"/>
            <p:cNvSpPr txBox="1">
              <a:spLocks noChangeArrowheads="1"/>
            </p:cNvSpPr>
            <p:nvPr/>
          </p:nvSpPr>
          <p:spPr bwMode="auto">
            <a:xfrm>
              <a:off x="2928" y="1728"/>
              <a:ext cx="1392" cy="188"/>
            </a:xfrm>
            <a:prstGeom prst="rect">
              <a:avLst/>
            </a:prstGeom>
            <a:noFill/>
            <a:ln w="9525">
              <a:noFill/>
              <a:miter lim="800000"/>
              <a:headEnd/>
              <a:tailEnd/>
            </a:ln>
            <a:effectLst/>
          </p:spPr>
          <p:txBody>
            <a:bodyPr>
              <a:spAutoFit/>
            </a:bodyPr>
            <a:lstStyle/>
            <a:p>
              <a:pPr algn="ctr"/>
              <a:r>
                <a:rPr lang="en-US" sz="2000" b="1"/>
                <a:t>Equus Beds</a:t>
              </a:r>
            </a:p>
          </p:txBody>
        </p:sp>
        <p:sp>
          <p:nvSpPr>
            <p:cNvPr id="150541" name="Oval 13"/>
            <p:cNvSpPr>
              <a:spLocks noChangeArrowheads="1"/>
            </p:cNvSpPr>
            <p:nvPr/>
          </p:nvSpPr>
          <p:spPr bwMode="auto">
            <a:xfrm>
              <a:off x="3456" y="1968"/>
              <a:ext cx="288" cy="624"/>
            </a:xfrm>
            <a:prstGeom prst="ellipse">
              <a:avLst/>
            </a:prstGeom>
            <a:noFill/>
            <a:ln w="25400">
              <a:solidFill>
                <a:srgbClr val="FF0000"/>
              </a:solidFill>
              <a:round/>
              <a:headEnd/>
              <a:tailEnd/>
            </a:ln>
            <a:effectLst/>
          </p:spPr>
          <p:txBody>
            <a:bodyPr wrap="none" anchor="ctr"/>
            <a:lstStyle/>
            <a:p>
              <a:endParaRPr lang="en-US"/>
            </a:p>
          </p:txBody>
        </p:sp>
      </p:grpSp>
      <p:grpSp>
        <p:nvGrpSpPr>
          <p:cNvPr id="150542" name="Group 14"/>
          <p:cNvGrpSpPr>
            <a:grpSpLocks/>
          </p:cNvGrpSpPr>
          <p:nvPr/>
        </p:nvGrpSpPr>
        <p:grpSpPr bwMode="auto">
          <a:xfrm>
            <a:off x="228600" y="1447800"/>
            <a:ext cx="2971800" cy="4572000"/>
            <a:chOff x="1200" y="960"/>
            <a:chExt cx="1488" cy="2112"/>
          </a:xfrm>
        </p:grpSpPr>
        <p:sp>
          <p:nvSpPr>
            <p:cNvPr id="150543" name="Text Box 15"/>
            <p:cNvSpPr txBox="1">
              <a:spLocks noChangeArrowheads="1"/>
            </p:cNvSpPr>
            <p:nvPr/>
          </p:nvSpPr>
          <p:spPr bwMode="auto">
            <a:xfrm>
              <a:off x="1248" y="1824"/>
              <a:ext cx="1392" cy="183"/>
            </a:xfrm>
            <a:prstGeom prst="rect">
              <a:avLst/>
            </a:prstGeom>
            <a:noFill/>
            <a:ln w="9525">
              <a:noFill/>
              <a:miter lim="800000"/>
              <a:headEnd/>
              <a:tailEnd/>
            </a:ln>
            <a:effectLst/>
          </p:spPr>
          <p:txBody>
            <a:bodyPr>
              <a:spAutoFit/>
            </a:bodyPr>
            <a:lstStyle/>
            <a:p>
              <a:pPr algn="ctr"/>
              <a:r>
                <a:rPr lang="en-US" sz="2000" b="1"/>
                <a:t>Ogallala </a:t>
              </a:r>
            </a:p>
          </p:txBody>
        </p:sp>
        <p:sp>
          <p:nvSpPr>
            <p:cNvPr id="150544" name="Oval 16"/>
            <p:cNvSpPr>
              <a:spLocks noChangeArrowheads="1"/>
            </p:cNvSpPr>
            <p:nvPr/>
          </p:nvSpPr>
          <p:spPr bwMode="auto">
            <a:xfrm>
              <a:off x="1200" y="960"/>
              <a:ext cx="1488" cy="2112"/>
            </a:xfrm>
            <a:prstGeom prst="ellipse">
              <a:avLst/>
            </a:prstGeom>
            <a:noFill/>
            <a:ln w="25400">
              <a:solidFill>
                <a:srgbClr val="FF0000"/>
              </a:solidFill>
              <a:round/>
              <a:headEnd/>
              <a:tailEnd/>
            </a:ln>
            <a:effectLst/>
          </p:spPr>
          <p:txBody>
            <a:bodyPr wrap="none" anchor="ctr"/>
            <a:lstStyle/>
            <a:p>
              <a:pPr algn="ctr"/>
              <a:endParaRPr lang="en-US"/>
            </a:p>
          </p:txBody>
        </p:sp>
      </p:grpSp>
      <p:sp>
        <p:nvSpPr>
          <p:cNvPr id="150573" name="Rectangle 45"/>
          <p:cNvSpPr>
            <a:spLocks noChangeArrowheads="1"/>
          </p:cNvSpPr>
          <p:nvPr/>
        </p:nvSpPr>
        <p:spPr bwMode="auto">
          <a:xfrm>
            <a:off x="76200" y="6553200"/>
            <a:ext cx="1665288" cy="244475"/>
          </a:xfrm>
          <a:prstGeom prst="rect">
            <a:avLst/>
          </a:prstGeom>
          <a:noFill/>
          <a:ln w="9525">
            <a:noFill/>
            <a:miter lim="800000"/>
            <a:headEnd/>
            <a:tailEnd/>
          </a:ln>
          <a:effectLst/>
        </p:spPr>
        <p:txBody>
          <a:bodyPr wrap="none">
            <a:spAutoFit/>
          </a:bodyPr>
          <a:lstStyle/>
          <a:p>
            <a:r>
              <a:rPr lang="en-US" sz="1000" i="1" dirty="0">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Kansas Geological Survey</a:t>
            </a:r>
          </a:p>
        </p:txBody>
      </p:sp>
      <p:sp>
        <p:nvSpPr>
          <p:cNvPr id="18" name="Rectangle 5"/>
          <p:cNvSpPr>
            <a:spLocks noChangeArrowheads="1"/>
          </p:cNvSpPr>
          <p:nvPr/>
        </p:nvSpPr>
        <p:spPr bwMode="auto">
          <a:xfrm rot="10800000">
            <a:off x="152400" y="762001"/>
            <a:ext cx="8839200" cy="76200"/>
          </a:xfrm>
          <a:prstGeom prst="rect">
            <a:avLst/>
          </a:prstGeom>
          <a:gradFill rotWithShape="1">
            <a:gsLst>
              <a:gs pos="0">
                <a:srgbClr val="3333FF"/>
              </a:gs>
              <a:gs pos="100000">
                <a:srgbClr val="181876"/>
              </a:gs>
            </a:gsLst>
            <a:lin ang="0" scaled="1"/>
          </a:gradFill>
          <a:ln w="9525">
            <a:noFill/>
            <a:miter lim="800000"/>
            <a:headEnd/>
            <a:tailEnd/>
          </a:ln>
        </p:spPr>
        <p:txBody>
          <a:bodyPr wrap="none" anchor="ctr"/>
          <a:lstStyle/>
          <a:p>
            <a:pPr algn="ctr"/>
            <a:endParaRPr lang="en-US" sz="1600" b="1">
              <a:solidFill>
                <a:srgbClr val="000000"/>
              </a:solidFill>
            </a:endParaRPr>
          </a:p>
        </p:txBody>
      </p:sp>
    </p:spTree>
    <p:extLst>
      <p:ext uri="{BB962C8B-B14F-4D97-AF65-F5344CB8AC3E}">
        <p14:creationId xmlns:p14="http://schemas.microsoft.com/office/powerpoint/2010/main" val="27329708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0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05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50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534400" cy="523220"/>
          </a:xfrm>
          <a:prstGeom prst="rect">
            <a:avLst/>
          </a:prstGeom>
          <a:solidFill>
            <a:schemeClr val="tx2">
              <a:lumMod val="75000"/>
            </a:schemeClr>
          </a:solidFill>
        </p:spPr>
        <p:txBody>
          <a:bodyPr wrap="square" rtlCol="0">
            <a:spAutoFit/>
          </a:bodyPr>
          <a:lstStyle/>
          <a:p>
            <a:r>
              <a:rPr lang="en-US" sz="2800" b="1" dirty="0">
                <a:solidFill>
                  <a:schemeClr val="bg1">
                    <a:lumMod val="95000"/>
                  </a:schemeClr>
                </a:solidFill>
                <a:latin typeface="Arial Black" pitchFamily="34" charset="0"/>
                <a:cs typeface="Arial" pitchFamily="34" charset="0"/>
              </a:rPr>
              <a:t>GMD3 Facts…….</a:t>
            </a:r>
          </a:p>
        </p:txBody>
      </p:sp>
      <p:sp>
        <p:nvSpPr>
          <p:cNvPr id="5" name="TextBox 4"/>
          <p:cNvSpPr txBox="1"/>
          <p:nvPr/>
        </p:nvSpPr>
        <p:spPr>
          <a:xfrm>
            <a:off x="228600" y="1219200"/>
            <a:ext cx="8686800" cy="1754326"/>
          </a:xfrm>
          <a:prstGeom prst="rect">
            <a:avLst/>
          </a:prstGeom>
          <a:noFill/>
        </p:spPr>
        <p:txBody>
          <a:bodyPr wrap="square" rtlCol="0">
            <a:spAutoFit/>
          </a:bodyPr>
          <a:lstStyle/>
          <a:p>
            <a:pPr algn="ctr"/>
            <a:r>
              <a:rPr lang="en-US" b="1" dirty="0">
                <a:solidFill>
                  <a:schemeClr val="bg1"/>
                </a:solidFill>
                <a:latin typeface="Arial Black" pitchFamily="34" charset="0"/>
              </a:rPr>
              <a:t> </a:t>
            </a:r>
          </a:p>
          <a:p>
            <a:pPr algn="ctr"/>
            <a:r>
              <a:rPr lang="en-US" b="1" dirty="0">
                <a:solidFill>
                  <a:schemeClr val="tx2">
                    <a:lumMod val="50000"/>
                  </a:schemeClr>
                </a:solidFill>
                <a:latin typeface="Arial" pitchFamily="34" charset="0"/>
                <a:cs typeface="Arial" pitchFamily="34" charset="0"/>
              </a:rPr>
              <a:t>District Area………..5,392,000 acres ……………..8425 square miles</a:t>
            </a:r>
          </a:p>
          <a:p>
            <a:pPr algn="ctr"/>
            <a:r>
              <a:rPr lang="en-US" b="1" dirty="0">
                <a:solidFill>
                  <a:schemeClr val="tx2">
                    <a:lumMod val="50000"/>
                  </a:schemeClr>
                </a:solidFill>
                <a:latin typeface="Arial" pitchFamily="34" charset="0"/>
                <a:cs typeface="Arial" pitchFamily="34" charset="0"/>
              </a:rPr>
              <a:t>Irrigated Acres………….1.5 million………..1/2 of actual Kansas irrigated acres</a:t>
            </a:r>
          </a:p>
          <a:p>
            <a:pPr algn="ctr"/>
            <a:r>
              <a:rPr lang="en-US" b="1" dirty="0">
                <a:solidFill>
                  <a:schemeClr val="tx2">
                    <a:lumMod val="50000"/>
                  </a:schemeClr>
                </a:solidFill>
                <a:latin typeface="Arial" pitchFamily="34" charset="0"/>
                <a:cs typeface="Arial" pitchFamily="34" charset="0"/>
              </a:rPr>
              <a:t>Non-Domestic Wells……………………approximately 10,600</a:t>
            </a:r>
          </a:p>
          <a:p>
            <a:pPr algn="ctr"/>
            <a:r>
              <a:rPr lang="en-US" b="1" dirty="0">
                <a:solidFill>
                  <a:schemeClr val="tx2">
                    <a:lumMod val="50000"/>
                  </a:schemeClr>
                </a:solidFill>
                <a:latin typeface="Arial" pitchFamily="34" charset="0"/>
                <a:cs typeface="Arial" pitchFamily="34" charset="0"/>
              </a:rPr>
              <a:t>District Annual Water Use…………………..2,133,000 acre feet</a:t>
            </a:r>
          </a:p>
          <a:p>
            <a:pPr algn="ctr"/>
            <a:r>
              <a:rPr lang="en-US" b="1" dirty="0">
                <a:solidFill>
                  <a:schemeClr val="tx2">
                    <a:lumMod val="50000"/>
                  </a:schemeClr>
                </a:solidFill>
                <a:latin typeface="Arial" pitchFamily="34" charset="0"/>
                <a:cs typeface="Arial" pitchFamily="34" charset="0"/>
              </a:rPr>
              <a:t>Membership……over 12,900 Eligible Voters</a:t>
            </a:r>
          </a:p>
        </p:txBody>
      </p:sp>
      <p:pic>
        <p:nvPicPr>
          <p:cNvPr id="8" name="Picture 24" descr="d"/>
          <p:cNvPicPr>
            <a:picLocks noChangeAspect="1" noChangeArrowheads="1"/>
          </p:cNvPicPr>
          <p:nvPr/>
        </p:nvPicPr>
        <p:blipFill>
          <a:blip r:embed="rId3" cstate="print"/>
          <a:srcRect l="16033" t="17024" r="15826" b="17719"/>
          <a:stretch>
            <a:fillRect/>
          </a:stretch>
        </p:blipFill>
        <p:spPr bwMode="auto">
          <a:xfrm>
            <a:off x="2119693" y="3276597"/>
            <a:ext cx="5271707" cy="3566160"/>
          </a:xfrm>
          <a:prstGeom prst="rect">
            <a:avLst/>
          </a:prstGeom>
          <a:noFill/>
          <a:ln w="9525" algn="in">
            <a:noFill/>
            <a:miter lim="800000"/>
            <a:headEnd/>
            <a:tailEnd/>
          </a:ln>
          <a:effectLst/>
        </p:spPr>
      </p:pic>
    </p:spTree>
  </p:cSld>
  <p:clrMapOvr>
    <a:masterClrMapping/>
  </p:clrMapOvr>
  <p:transition advClick="0" advTm="1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3000" fill="hold" nodeType="afterEffect">
                                  <p:stCondLst>
                                    <p:cond delay="500"/>
                                  </p:stCondLst>
                                  <p:childTnLst>
                                    <p:animClr clrSpc="rgb" dir="cw">
                                      <p:cBhvr override="childStyle">
                                        <p:cTn id="6" dur="250" autoRev="1" fill="hold"/>
                                        <p:tgtEl>
                                          <p:spTgt spid="5">
                                            <p:txEl>
                                              <p:pRg st="2" end="2"/>
                                            </p:txEl>
                                          </p:spTgt>
                                        </p:tgtEl>
                                        <p:attrNameLst>
                                          <p:attrName>style.color</p:attrName>
                                        </p:attrNameLst>
                                      </p:cBhvr>
                                      <p:to>
                                        <a:schemeClr val="bg2"/>
                                      </p:to>
                                    </p:animClr>
                                    <p:animClr clrSpc="rgb" dir="cw">
                                      <p:cBhvr>
                                        <p:cTn id="7" dur="250" autoRev="1" fill="hold"/>
                                        <p:tgtEl>
                                          <p:spTgt spid="5">
                                            <p:txEl>
                                              <p:pRg st="2" end="2"/>
                                            </p:txEl>
                                          </p:spTgt>
                                        </p:tgtEl>
                                        <p:attrNameLst>
                                          <p:attrName>fillcolor</p:attrName>
                                        </p:attrNameLst>
                                      </p:cBhvr>
                                      <p:to>
                                        <a:schemeClr val="bg2"/>
                                      </p:to>
                                    </p:animClr>
                                    <p:set>
                                      <p:cBhvr>
                                        <p:cTn id="8" dur="250" autoRev="1" fill="hold"/>
                                        <p:tgtEl>
                                          <p:spTgt spid="5">
                                            <p:txEl>
                                              <p:pRg st="2" end="2"/>
                                            </p:txEl>
                                          </p:spTgt>
                                        </p:tgtEl>
                                        <p:attrNameLst>
                                          <p:attrName>fill.type</p:attrName>
                                        </p:attrNameLst>
                                      </p:cBhvr>
                                      <p:to>
                                        <p:strVal val="solid"/>
                                      </p:to>
                                    </p:set>
                                    <p:set>
                                      <p:cBhvr>
                                        <p:cTn id="9" dur="250" autoRev="1" fill="hold"/>
                                        <p:tgtEl>
                                          <p:spTgt spid="5">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5" presetClass="emph" presetSubtype="0" repeatCount="3000" fill="hold" nodeType="clickEffect">
                                  <p:stCondLst>
                                    <p:cond delay="500"/>
                                  </p:stCondLst>
                                  <p:childTnLst>
                                    <p:anim calcmode="discrete" valueType="str">
                                      <p:cBhvr>
                                        <p:cTn id="13" dur="1000" fill="hold"/>
                                        <p:tgtEl>
                                          <p:spTgt spid="5">
                                            <p:txEl>
                                              <p:pRg st="2" end="2"/>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Paper</Template>
  <TotalTime>5874</TotalTime>
  <Words>2442</Words>
  <Application>Microsoft Office PowerPoint</Application>
  <PresentationFormat>On-screen Show (4:3)</PresentationFormat>
  <Paragraphs>680</Paragraphs>
  <Slides>44</Slides>
  <Notes>20</Notes>
  <HiddenSlides>0</HiddenSlides>
  <MMClips>0</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2</vt:i4>
      </vt:variant>
      <vt:variant>
        <vt:lpstr>Slide Titles</vt:lpstr>
      </vt:variant>
      <vt:variant>
        <vt:i4>44</vt:i4>
      </vt:variant>
    </vt:vector>
  </HeadingPairs>
  <TitlesOfParts>
    <vt:vector size="69" baseType="lpstr">
      <vt:lpstr>Arial</vt:lpstr>
      <vt:lpstr>Arial Black</vt:lpstr>
      <vt:lpstr>Calibri</vt:lpstr>
      <vt:lpstr>Calibri Light</vt:lpstr>
      <vt:lpstr>Constantia</vt:lpstr>
      <vt:lpstr>Franklin Gothic Book</vt:lpstr>
      <vt:lpstr>Helvetica</vt:lpstr>
      <vt:lpstr>Times</vt:lpstr>
      <vt:lpstr>Times New Roman</vt:lpstr>
      <vt:lpstr>Wingdings 2</vt:lpstr>
      <vt:lpstr>Paper</vt:lpstr>
      <vt:lpstr>Flow</vt:lpstr>
      <vt:lpstr>1_Flow</vt:lpstr>
      <vt:lpstr>9_Default Design</vt:lpstr>
      <vt:lpstr>Office Theme</vt:lpstr>
      <vt:lpstr>10_Default Design</vt:lpstr>
      <vt:lpstr>Default Design</vt:lpstr>
      <vt:lpstr>1_Crop</vt:lpstr>
      <vt:lpstr>1_Default Design</vt:lpstr>
      <vt:lpstr>2_Default Design</vt:lpstr>
      <vt:lpstr>3_Default Design</vt:lpstr>
      <vt:lpstr>4_Default Design</vt:lpstr>
      <vt:lpstr>1_Office Theme</vt:lpstr>
      <vt:lpstr>Slide</vt:lpstr>
      <vt:lpstr>Acrobat Document</vt:lpstr>
      <vt:lpstr>Southwest Kansas Groundwater Management District No.3</vt:lpstr>
      <vt:lpstr>PowerPoint Presentation</vt:lpstr>
      <vt:lpstr>Kansas Water Agencies with Water Governance Responsibilities</vt:lpstr>
      <vt:lpstr>PowerPoint Presentation</vt:lpstr>
      <vt:lpstr>History of water rights</vt:lpstr>
      <vt:lpstr>Use made of water</vt:lpstr>
      <vt:lpstr>The High Plains Aquifer</vt:lpstr>
      <vt:lpstr>The Kansas High Plains Aquifer</vt:lpstr>
      <vt:lpstr>PowerPoint Presentation</vt:lpstr>
      <vt:lpstr>Kansas Water Use</vt:lpstr>
      <vt:lpstr>2011 Reported Water Use</vt:lpstr>
      <vt:lpstr>PowerPoint Presentation</vt:lpstr>
      <vt:lpstr>Measuring a well</vt:lpstr>
      <vt:lpstr>Accumulated Water Level Change, 1996 to 2012</vt:lpstr>
      <vt:lpstr>Static Versus Pumping Water Levels- Haskell Co Index Well</vt:lpstr>
      <vt:lpstr>Estimated Usable Lifetime-  400 gpm Well Yields Threshold</vt:lpstr>
      <vt:lpstr>Refining the Saturated Thickness Threshold</vt:lpstr>
      <vt:lpstr>PowerPoint Presentation</vt:lpstr>
      <vt:lpstr>PowerPoint Presentation</vt:lpstr>
      <vt:lpstr>Water Monitoring Assistance </vt:lpstr>
      <vt:lpstr> Contract Meter Inspections Summary</vt:lpstr>
      <vt:lpstr>Soil Moisture Probes</vt:lpstr>
      <vt:lpstr>Pressure Transducers Meade Co.</vt:lpstr>
      <vt:lpstr>Collaborative Activity Models for Water Management</vt:lpstr>
      <vt:lpstr>GMD3 Ark River Management Program</vt:lpstr>
      <vt:lpstr>Target Groundwater Quality Sample Sites for KGS analysis</vt:lpstr>
      <vt:lpstr>PowerPoint Presentation</vt:lpstr>
      <vt:lpstr>35 Years Ago </vt:lpstr>
      <vt:lpstr>Kansas surface water supplies</vt:lpstr>
      <vt:lpstr>High Plains Study,  water transfer element, 1982</vt:lpstr>
      <vt:lpstr>Potential for supply benefits all across Kansas </vt:lpstr>
      <vt:lpstr> Potential appropriations of surface water for transfers to multiple uses in Kansas. S SUB HB1059  </vt:lpstr>
      <vt:lpstr>We’re off to see the Wizard</vt:lpstr>
      <vt:lpstr>Central Kansas Water Bank GMD5 area</vt:lpstr>
      <vt:lpstr>Quivira National Wildlife Area Water Right Impairment</vt:lpstr>
      <vt:lpstr>City of Hays/R9 Ranch Water Transfer</vt:lpstr>
      <vt:lpstr>Water Conservation Areas (WCAs)  A state idea and initiative</vt:lpstr>
      <vt:lpstr>Well to Well Analysis</vt:lpstr>
      <vt:lpstr>Educational outreach</vt:lpstr>
      <vt:lpstr>PowerPoint Presentation</vt:lpstr>
      <vt:lpstr>State Legislation Activity</vt:lpstr>
      <vt:lpstr>State Relationships</vt:lpstr>
      <vt:lpstr>Federal Relations</vt:lpstr>
      <vt:lpstr>PowerPoint Presentation</vt:lpstr>
    </vt:vector>
  </TitlesOfParts>
  <Company>Your Organization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Southwest Groundwater Management District #3</dc:title>
  <dc:creator>Your User Name</dc:creator>
  <cp:lastModifiedBy>Jason Norquest</cp:lastModifiedBy>
  <cp:revision>483</cp:revision>
  <cp:lastPrinted>2023-02-28T15:29:25Z</cp:lastPrinted>
  <dcterms:created xsi:type="dcterms:W3CDTF">2007-12-20T16:17:05Z</dcterms:created>
  <dcterms:modified xsi:type="dcterms:W3CDTF">2023-02-28T17:09:36Z</dcterms:modified>
</cp:coreProperties>
</file>