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3"/>
  </p:notesMasterIdLst>
  <p:handoutMasterIdLst>
    <p:handoutMasterId r:id="rId14"/>
  </p:handoutMasterIdLst>
  <p:sldIdLst>
    <p:sldId id="650" r:id="rId6"/>
    <p:sldId id="685" r:id="rId7"/>
    <p:sldId id="663" r:id="rId8"/>
    <p:sldId id="686" r:id="rId9"/>
    <p:sldId id="687" r:id="rId10"/>
    <p:sldId id="689" r:id="rId11"/>
    <p:sldId id="688" r:id="rId12"/>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Narrow" pitchFamily="34" charset="0"/>
        <a:ea typeface="+mn-ea"/>
        <a:cs typeface="+mn-cs"/>
      </a:defRPr>
    </a:lvl1pPr>
    <a:lvl2pPr marL="457200" algn="l" rtl="0" fontAlgn="base">
      <a:spcBef>
        <a:spcPct val="0"/>
      </a:spcBef>
      <a:spcAft>
        <a:spcPct val="0"/>
      </a:spcAft>
      <a:defRPr kern="1200">
        <a:solidFill>
          <a:schemeClr val="tx1"/>
        </a:solidFill>
        <a:latin typeface="Arial Narrow" pitchFamily="34" charset="0"/>
        <a:ea typeface="+mn-ea"/>
        <a:cs typeface="+mn-cs"/>
      </a:defRPr>
    </a:lvl2pPr>
    <a:lvl3pPr marL="914400" algn="l" rtl="0" fontAlgn="base">
      <a:spcBef>
        <a:spcPct val="0"/>
      </a:spcBef>
      <a:spcAft>
        <a:spcPct val="0"/>
      </a:spcAft>
      <a:defRPr kern="1200">
        <a:solidFill>
          <a:schemeClr val="tx1"/>
        </a:solidFill>
        <a:latin typeface="Arial Narrow" pitchFamily="34" charset="0"/>
        <a:ea typeface="+mn-ea"/>
        <a:cs typeface="+mn-cs"/>
      </a:defRPr>
    </a:lvl3pPr>
    <a:lvl4pPr marL="1371600" algn="l" rtl="0" fontAlgn="base">
      <a:spcBef>
        <a:spcPct val="0"/>
      </a:spcBef>
      <a:spcAft>
        <a:spcPct val="0"/>
      </a:spcAft>
      <a:defRPr kern="1200">
        <a:solidFill>
          <a:schemeClr val="tx1"/>
        </a:solidFill>
        <a:latin typeface="Arial Narrow" pitchFamily="34" charset="0"/>
        <a:ea typeface="+mn-ea"/>
        <a:cs typeface="+mn-cs"/>
      </a:defRPr>
    </a:lvl4pPr>
    <a:lvl5pPr marL="1828800" algn="l" rtl="0" fontAlgn="base">
      <a:spcBef>
        <a:spcPct val="0"/>
      </a:spcBef>
      <a:spcAft>
        <a:spcPct val="0"/>
      </a:spcAft>
      <a:defRPr kern="1200">
        <a:solidFill>
          <a:schemeClr val="tx1"/>
        </a:solidFill>
        <a:latin typeface="Arial Narrow" pitchFamily="34" charset="0"/>
        <a:ea typeface="+mn-ea"/>
        <a:cs typeface="+mn-cs"/>
      </a:defRPr>
    </a:lvl5pPr>
    <a:lvl6pPr marL="2286000" algn="l" defTabSz="914400" rtl="0" eaLnBrk="1" latinLnBrk="0" hangingPunct="1">
      <a:defRPr kern="1200">
        <a:solidFill>
          <a:schemeClr val="tx1"/>
        </a:solidFill>
        <a:latin typeface="Arial Narrow" pitchFamily="34" charset="0"/>
        <a:ea typeface="+mn-ea"/>
        <a:cs typeface="+mn-cs"/>
      </a:defRPr>
    </a:lvl6pPr>
    <a:lvl7pPr marL="2743200" algn="l" defTabSz="914400" rtl="0" eaLnBrk="1" latinLnBrk="0" hangingPunct="1">
      <a:defRPr kern="1200">
        <a:solidFill>
          <a:schemeClr val="tx1"/>
        </a:solidFill>
        <a:latin typeface="Arial Narrow" pitchFamily="34" charset="0"/>
        <a:ea typeface="+mn-ea"/>
        <a:cs typeface="+mn-cs"/>
      </a:defRPr>
    </a:lvl7pPr>
    <a:lvl8pPr marL="3200400" algn="l" defTabSz="914400" rtl="0" eaLnBrk="1" latinLnBrk="0" hangingPunct="1">
      <a:defRPr kern="1200">
        <a:solidFill>
          <a:schemeClr val="tx1"/>
        </a:solidFill>
        <a:latin typeface="Arial Narrow" pitchFamily="34" charset="0"/>
        <a:ea typeface="+mn-ea"/>
        <a:cs typeface="+mn-cs"/>
      </a:defRPr>
    </a:lvl8pPr>
    <a:lvl9pPr marL="3657600" algn="l" defTabSz="914400" rtl="0" eaLnBrk="1" latinLnBrk="0" hangingPunct="1">
      <a:defRPr kern="1200">
        <a:solidFill>
          <a:schemeClr val="tx1"/>
        </a:solidFill>
        <a:latin typeface="Arial Narrow"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990000"/>
    <a:srgbClr val="65D7FF"/>
    <a:srgbClr val="00B0F0"/>
    <a:srgbClr val="FFCC66"/>
    <a:srgbClr val="339966"/>
    <a:srgbClr val="993366"/>
    <a:srgbClr val="BE9C0E"/>
    <a:srgbClr val="0097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69" autoAdjust="0"/>
    <p:restoredTop sz="88480" autoAdjust="0"/>
  </p:normalViewPr>
  <p:slideViewPr>
    <p:cSldViewPr>
      <p:cViewPr varScale="1">
        <p:scale>
          <a:sx n="96" d="100"/>
          <a:sy n="96" d="100"/>
        </p:scale>
        <p:origin x="-29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9414"/>
    </p:cViewPr>
  </p:sorterViewPr>
  <p:notesViewPr>
    <p:cSldViewPr>
      <p:cViewPr varScale="1">
        <p:scale>
          <a:sx n="65" d="100"/>
          <a:sy n="65" d="100"/>
        </p:scale>
        <p:origin x="-1622" y="-86"/>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3066572" cy="469429"/>
          </a:xfrm>
          <a:prstGeom prst="rect">
            <a:avLst/>
          </a:prstGeom>
          <a:noFill/>
          <a:ln w="9525">
            <a:noFill/>
            <a:miter lim="800000"/>
            <a:headEnd/>
            <a:tailEnd/>
          </a:ln>
          <a:effectLst/>
        </p:spPr>
        <p:txBody>
          <a:bodyPr vert="horz" wrap="square" lIns="92886" tIns="46442" rIns="92886" bIns="46442" numCol="1" anchor="t" anchorCtr="0" compatLnSpc="1">
            <a:prstTxWarp prst="textNoShape">
              <a:avLst/>
            </a:prstTxWarp>
          </a:bodyPr>
          <a:lstStyle>
            <a:lvl1pPr eaLnBrk="0" hangingPunct="0">
              <a:defRPr sz="1200">
                <a:latin typeface="Arial" charset="0"/>
              </a:defRPr>
            </a:lvl1pPr>
          </a:lstStyle>
          <a:p>
            <a:pPr>
              <a:defRPr/>
            </a:pPr>
            <a:endParaRPr lang="en-US"/>
          </a:p>
        </p:txBody>
      </p:sp>
      <p:sp>
        <p:nvSpPr>
          <p:cNvPr id="45059" name="Rectangle 3"/>
          <p:cNvSpPr>
            <a:spLocks noGrp="1" noChangeArrowheads="1"/>
          </p:cNvSpPr>
          <p:nvPr>
            <p:ph type="dt" sz="quarter" idx="1"/>
          </p:nvPr>
        </p:nvSpPr>
        <p:spPr bwMode="auto">
          <a:xfrm>
            <a:off x="4009295" y="0"/>
            <a:ext cx="3066572" cy="469429"/>
          </a:xfrm>
          <a:prstGeom prst="rect">
            <a:avLst/>
          </a:prstGeom>
          <a:noFill/>
          <a:ln w="9525">
            <a:noFill/>
            <a:miter lim="800000"/>
            <a:headEnd/>
            <a:tailEnd/>
          </a:ln>
          <a:effectLst/>
        </p:spPr>
        <p:txBody>
          <a:bodyPr vert="horz" wrap="square" lIns="92886" tIns="46442" rIns="92886" bIns="46442" numCol="1" anchor="t" anchorCtr="0" compatLnSpc="1">
            <a:prstTxWarp prst="textNoShape">
              <a:avLst/>
            </a:prstTxWarp>
          </a:bodyPr>
          <a:lstStyle>
            <a:lvl1pPr algn="r" eaLnBrk="0" hangingPunct="0">
              <a:defRPr sz="1200">
                <a:latin typeface="Arial" charset="0"/>
              </a:defRPr>
            </a:lvl1pPr>
          </a:lstStyle>
          <a:p>
            <a:pPr>
              <a:defRPr/>
            </a:pPr>
            <a:fld id="{9D9E6303-A625-4C17-942A-82BEBC624CC6}" type="datetimeFigureOut">
              <a:rPr lang="en-US"/>
              <a:pPr>
                <a:defRPr/>
              </a:pPr>
              <a:t>1/6/2015</a:t>
            </a:fld>
            <a:endParaRPr lang="en-US" dirty="0"/>
          </a:p>
        </p:txBody>
      </p:sp>
      <p:sp>
        <p:nvSpPr>
          <p:cNvPr id="45060" name="Rectangle 4"/>
          <p:cNvSpPr>
            <a:spLocks noGrp="1" noChangeArrowheads="1"/>
          </p:cNvSpPr>
          <p:nvPr>
            <p:ph type="ftr" sz="quarter" idx="2"/>
          </p:nvPr>
        </p:nvSpPr>
        <p:spPr bwMode="auto">
          <a:xfrm>
            <a:off x="0" y="8893649"/>
            <a:ext cx="3066572" cy="467305"/>
          </a:xfrm>
          <a:prstGeom prst="rect">
            <a:avLst/>
          </a:prstGeom>
          <a:noFill/>
          <a:ln w="9525">
            <a:noFill/>
            <a:miter lim="800000"/>
            <a:headEnd/>
            <a:tailEnd/>
          </a:ln>
          <a:effectLst/>
        </p:spPr>
        <p:txBody>
          <a:bodyPr vert="horz" wrap="square" lIns="92886" tIns="46442" rIns="92886" bIns="46442" numCol="1" anchor="b" anchorCtr="0" compatLnSpc="1">
            <a:prstTxWarp prst="textNoShape">
              <a:avLst/>
            </a:prstTxWarp>
          </a:bodyPr>
          <a:lstStyle>
            <a:lvl1pPr eaLnBrk="0" hangingPunct="0">
              <a:defRPr sz="1200">
                <a:latin typeface="Arial" charset="0"/>
              </a:defRPr>
            </a:lvl1pPr>
          </a:lstStyle>
          <a:p>
            <a:pPr>
              <a:defRPr/>
            </a:pPr>
            <a:endParaRPr lang="en-US"/>
          </a:p>
        </p:txBody>
      </p:sp>
      <p:sp>
        <p:nvSpPr>
          <p:cNvPr id="45061" name="Rectangle 5"/>
          <p:cNvSpPr>
            <a:spLocks noGrp="1" noChangeArrowheads="1"/>
          </p:cNvSpPr>
          <p:nvPr>
            <p:ph type="sldNum" sz="quarter" idx="3"/>
          </p:nvPr>
        </p:nvSpPr>
        <p:spPr bwMode="auto">
          <a:xfrm>
            <a:off x="4009295" y="8893649"/>
            <a:ext cx="3066572" cy="467305"/>
          </a:xfrm>
          <a:prstGeom prst="rect">
            <a:avLst/>
          </a:prstGeom>
          <a:noFill/>
          <a:ln w="9525">
            <a:noFill/>
            <a:miter lim="800000"/>
            <a:headEnd/>
            <a:tailEnd/>
          </a:ln>
          <a:effectLst/>
        </p:spPr>
        <p:txBody>
          <a:bodyPr vert="horz" wrap="square" lIns="92886" tIns="46442" rIns="92886" bIns="46442" numCol="1" anchor="b" anchorCtr="0" compatLnSpc="1">
            <a:prstTxWarp prst="textNoShape">
              <a:avLst/>
            </a:prstTxWarp>
          </a:bodyPr>
          <a:lstStyle>
            <a:lvl1pPr algn="r" eaLnBrk="0" hangingPunct="0">
              <a:defRPr sz="1200">
                <a:latin typeface="Arial" charset="0"/>
              </a:defRPr>
            </a:lvl1pPr>
          </a:lstStyle>
          <a:p>
            <a:pPr>
              <a:defRPr/>
            </a:pPr>
            <a:fld id="{0C585640-A8FC-4D8E-A782-F9731E8F9F34}" type="slidenum">
              <a:rPr lang="en-US"/>
              <a:pPr>
                <a:defRPr/>
              </a:pPr>
              <a:t>‹#›</a:t>
            </a:fld>
            <a:endParaRPr lang="en-US" dirty="0"/>
          </a:p>
        </p:txBody>
      </p:sp>
    </p:spTree>
    <p:extLst>
      <p:ext uri="{BB962C8B-B14F-4D97-AF65-F5344CB8AC3E}">
        <p14:creationId xmlns:p14="http://schemas.microsoft.com/office/powerpoint/2010/main" val="20340252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572" cy="469429"/>
          </a:xfrm>
          <a:prstGeom prst="rect">
            <a:avLst/>
          </a:prstGeom>
        </p:spPr>
        <p:txBody>
          <a:bodyPr vert="horz" wrap="square" lIns="92886" tIns="46442" rIns="92886" bIns="46442" numCol="1" anchor="t" anchorCtr="0" compatLnSpc="1">
            <a:prstTxWarp prst="textNoShape">
              <a:avLst/>
            </a:prstTxWarp>
          </a:bodyPr>
          <a:lstStyle>
            <a:lvl1pPr>
              <a:defRPr sz="1200">
                <a:latin typeface="Arial" charset="0"/>
              </a:defRPr>
            </a:lvl1pPr>
          </a:lstStyle>
          <a:p>
            <a:pPr>
              <a:defRPr/>
            </a:pPr>
            <a:endParaRPr lang="en-US"/>
          </a:p>
        </p:txBody>
      </p:sp>
      <p:sp>
        <p:nvSpPr>
          <p:cNvPr id="3" name="Date Placeholder 2"/>
          <p:cNvSpPr>
            <a:spLocks noGrp="1"/>
          </p:cNvSpPr>
          <p:nvPr>
            <p:ph type="dt" idx="1"/>
          </p:nvPr>
        </p:nvSpPr>
        <p:spPr>
          <a:xfrm>
            <a:off x="4009295" y="0"/>
            <a:ext cx="3066572" cy="469429"/>
          </a:xfrm>
          <a:prstGeom prst="rect">
            <a:avLst/>
          </a:prstGeom>
        </p:spPr>
        <p:txBody>
          <a:bodyPr vert="horz" lIns="92886" tIns="46442" rIns="92886" bIns="46442" rtlCol="0"/>
          <a:lstStyle>
            <a:lvl1pPr algn="r">
              <a:defRPr sz="1200">
                <a:latin typeface="Arial" charset="0"/>
              </a:defRPr>
            </a:lvl1pPr>
          </a:lstStyle>
          <a:p>
            <a:pPr>
              <a:defRPr/>
            </a:pPr>
            <a:fld id="{5B7FDD35-5B58-4B0F-BE3E-C3935E15AF05}" type="datetimeFigureOut">
              <a:rPr lang="en-US"/>
              <a:pPr>
                <a:defRPr/>
              </a:pPr>
              <a:t>1/6/2015</a:t>
            </a:fld>
            <a:endParaRPr lang="en-US" dirty="0"/>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2886" tIns="46442" rIns="92886" bIns="46442" rtlCol="0" anchor="ctr"/>
          <a:lstStyle/>
          <a:p>
            <a:pPr lvl="0"/>
            <a:endParaRPr lang="en-US" noProof="0" dirty="0" smtClean="0"/>
          </a:p>
        </p:txBody>
      </p:sp>
      <p:sp>
        <p:nvSpPr>
          <p:cNvPr id="5" name="Notes Placeholder 4"/>
          <p:cNvSpPr>
            <a:spLocks noGrp="1"/>
          </p:cNvSpPr>
          <p:nvPr>
            <p:ph type="body" sz="quarter" idx="3"/>
          </p:nvPr>
        </p:nvSpPr>
        <p:spPr>
          <a:xfrm>
            <a:off x="707951" y="4447887"/>
            <a:ext cx="5661176" cy="4214233"/>
          </a:xfrm>
          <a:prstGeom prst="rect">
            <a:avLst/>
          </a:prstGeom>
        </p:spPr>
        <p:txBody>
          <a:bodyPr vert="horz" lIns="92886" tIns="46442" rIns="92886" bIns="46442"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93649"/>
            <a:ext cx="3066572" cy="467305"/>
          </a:xfrm>
          <a:prstGeom prst="rect">
            <a:avLst/>
          </a:prstGeom>
        </p:spPr>
        <p:txBody>
          <a:bodyPr vert="horz" wrap="square" lIns="92886" tIns="46442" rIns="92886" bIns="46442" numCol="1" anchor="b" anchorCtr="0" compatLnSpc="1">
            <a:prstTxWarp prst="textNoShape">
              <a:avLst/>
            </a:prstTxWarp>
          </a:bodyPr>
          <a:lstStyle>
            <a:lvl1pPr>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4009295" y="8893649"/>
            <a:ext cx="3066572" cy="467305"/>
          </a:xfrm>
          <a:prstGeom prst="rect">
            <a:avLst/>
          </a:prstGeom>
        </p:spPr>
        <p:txBody>
          <a:bodyPr vert="horz" lIns="92886" tIns="46442" rIns="92886" bIns="46442" rtlCol="0" anchor="b"/>
          <a:lstStyle>
            <a:lvl1pPr algn="r">
              <a:defRPr sz="1200">
                <a:latin typeface="Arial" charset="0"/>
              </a:defRPr>
            </a:lvl1pPr>
          </a:lstStyle>
          <a:p>
            <a:pPr>
              <a:defRPr/>
            </a:pPr>
            <a:fld id="{7606ABF0-001F-497B-9128-A6DCDE20561F}" type="slidenum">
              <a:rPr lang="en-US"/>
              <a:pPr>
                <a:defRPr/>
              </a:pPr>
              <a:t>‹#›</a:t>
            </a:fld>
            <a:endParaRPr lang="en-US" dirty="0"/>
          </a:p>
        </p:txBody>
      </p:sp>
    </p:spTree>
    <p:extLst>
      <p:ext uri="{BB962C8B-B14F-4D97-AF65-F5344CB8AC3E}">
        <p14:creationId xmlns:p14="http://schemas.microsoft.com/office/powerpoint/2010/main" val="239095350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0493" eaLnBrk="1" fontAlgn="auto" hangingPunct="1">
              <a:spcBef>
                <a:spcPts val="0"/>
              </a:spcBef>
              <a:spcAft>
                <a:spcPts val="0"/>
              </a:spcAft>
              <a:defRPr/>
            </a:pPr>
            <a:endParaRPr lang="en-US" dirty="0" smtClean="0"/>
          </a:p>
        </p:txBody>
      </p:sp>
      <p:sp>
        <p:nvSpPr>
          <p:cNvPr id="4" name="Slide Number Placeholder 3"/>
          <p:cNvSpPr>
            <a:spLocks noGrp="1"/>
          </p:cNvSpPr>
          <p:nvPr>
            <p:ph type="sldNum" sz="quarter" idx="10"/>
          </p:nvPr>
        </p:nvSpPr>
        <p:spPr/>
        <p:txBody>
          <a:bodyPr/>
          <a:lstStyle/>
          <a:p>
            <a:fld id="{D150963A-CE8B-49BC-AA49-D020086F4C60}" type="slidenum">
              <a:rPr lang="en-US" smtClean="0"/>
              <a:t>1</a:t>
            </a:fld>
            <a:endParaRPr lang="en-US"/>
          </a:p>
        </p:txBody>
      </p:sp>
      <p:sp>
        <p:nvSpPr>
          <p:cNvPr id="5" name="TextBox 4"/>
          <p:cNvSpPr txBox="1"/>
          <p:nvPr/>
        </p:nvSpPr>
        <p:spPr>
          <a:xfrm>
            <a:off x="3876453" y="113878"/>
            <a:ext cx="3085861" cy="310408"/>
          </a:xfrm>
          <a:prstGeom prst="rect">
            <a:avLst/>
          </a:prstGeom>
          <a:noFill/>
        </p:spPr>
        <p:txBody>
          <a:bodyPr wrap="square" lIns="93049" tIns="46525" rIns="93049" bIns="46525" rtlCol="0">
            <a:spAutoFit/>
          </a:bodyPr>
          <a:lstStyle/>
          <a:p>
            <a:pPr algn="r"/>
            <a:r>
              <a:rPr lang="en-US" sz="1400" b="1" dirty="0">
                <a:latin typeface="Arial Black" pitchFamily="34" charset="0"/>
              </a:rPr>
              <a:t>Agenda Number 11</a:t>
            </a:r>
            <a:r>
              <a:rPr lang="en-US" sz="1400" b="1" dirty="0"/>
              <a:t>. </a:t>
            </a:r>
          </a:p>
        </p:txBody>
      </p:sp>
    </p:spTree>
    <p:extLst>
      <p:ext uri="{BB962C8B-B14F-4D97-AF65-F5344CB8AC3E}">
        <p14:creationId xmlns:p14="http://schemas.microsoft.com/office/powerpoint/2010/main" val="3700992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a:t>
            </a:r>
            <a:r>
              <a:rPr lang="en-US" baseline="0" dirty="0" smtClean="0"/>
              <a:t> a global standpoint, the Colorado River is not in the top 10 in discharge, but the communities that rely on the River produce the equivalent of the 12</a:t>
            </a:r>
            <a:r>
              <a:rPr lang="en-US" baseline="30000" dirty="0" smtClean="0"/>
              <a:t>th</a:t>
            </a:r>
            <a:r>
              <a:rPr lang="en-US" baseline="0" dirty="0" smtClean="0"/>
              <a:t> largest national GDP in the world.  The river is relatively modest but through infrastructure (dams) and operational rules, the river supports over 40 million people, generates significant renewable energy, and provides about 15% of the US ag production as well as serving Mexico.</a:t>
            </a:r>
          </a:p>
          <a:p>
            <a:endParaRPr lang="en-US" baseline="0" dirty="0" smtClean="0"/>
          </a:p>
          <a:p>
            <a:r>
              <a:rPr lang="en-US" baseline="0" dirty="0" smtClean="0"/>
              <a:t>NOTE – the Missouri River is almost 5 times larger than the Colorado in terms of annual Discharge….</a:t>
            </a:r>
            <a:endParaRPr lang="en-US" dirty="0"/>
          </a:p>
        </p:txBody>
      </p:sp>
      <p:sp>
        <p:nvSpPr>
          <p:cNvPr id="4" name="Slide Number Placeholder 3"/>
          <p:cNvSpPr>
            <a:spLocks noGrp="1"/>
          </p:cNvSpPr>
          <p:nvPr>
            <p:ph type="sldNum" sz="quarter" idx="10"/>
          </p:nvPr>
        </p:nvSpPr>
        <p:spPr/>
        <p:txBody>
          <a:bodyPr/>
          <a:lstStyle/>
          <a:p>
            <a:fld id="{DAA1ACBE-75D2-4B77-A175-00846FA51FA7}" type="slidenum">
              <a:rPr lang="en-US" smtClean="0"/>
              <a:pPr/>
              <a:t>2</a:t>
            </a:fld>
            <a:endParaRPr lang="en-US"/>
          </a:p>
        </p:txBody>
      </p:sp>
    </p:spTree>
    <p:extLst>
      <p:ext uri="{BB962C8B-B14F-4D97-AF65-F5344CB8AC3E}">
        <p14:creationId xmlns:p14="http://schemas.microsoft.com/office/powerpoint/2010/main" val="772228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E22304-FBA8-459A-8C26-96E088D99EDE}" type="slidenum">
              <a:rPr lang="en-US" smtClean="0"/>
              <a:t>3</a:t>
            </a:fld>
            <a:endParaRPr lang="en-US"/>
          </a:p>
        </p:txBody>
      </p:sp>
    </p:spTree>
    <p:extLst>
      <p:ext uri="{BB962C8B-B14F-4D97-AF65-F5344CB8AC3E}">
        <p14:creationId xmlns:p14="http://schemas.microsoft.com/office/powerpoint/2010/main" val="2126589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defTabSz="930262">
              <a:lnSpc>
                <a:spcPct val="115000"/>
              </a:lnSpc>
              <a:spcAft>
                <a:spcPts val="1018"/>
              </a:spcAft>
              <a:defRPr/>
            </a:pPr>
            <a:r>
              <a:rPr lang="en-US" dirty="0" smtClean="0">
                <a:ea typeface="Calibri"/>
                <a:cs typeface="Times New Roman"/>
              </a:rPr>
              <a:t>CAP </a:t>
            </a:r>
            <a:r>
              <a:rPr lang="en-US" dirty="0">
                <a:ea typeface="Calibri"/>
                <a:cs typeface="Times New Roman"/>
              </a:rPr>
              <a:t>is largest source of renewable </a:t>
            </a:r>
            <a:r>
              <a:rPr lang="en-US" dirty="0" smtClean="0">
                <a:ea typeface="Calibri"/>
                <a:cs typeface="Times New Roman"/>
              </a:rPr>
              <a:t>water for AZ</a:t>
            </a:r>
            <a:endParaRPr lang="en-US" sz="1100" dirty="0">
              <a:ea typeface="Calibri"/>
              <a:cs typeface="Times New Roman"/>
            </a:endParaRPr>
          </a:p>
          <a:p>
            <a:pPr defTabSz="930262">
              <a:lnSpc>
                <a:spcPct val="115000"/>
              </a:lnSpc>
              <a:spcAft>
                <a:spcPts val="1018"/>
              </a:spcAft>
              <a:defRPr/>
            </a:pPr>
            <a:r>
              <a:rPr lang="en-US" dirty="0">
                <a:ea typeface="Calibri"/>
                <a:cs typeface="Times New Roman"/>
              </a:rPr>
              <a:t>1.6 million AF/year (521 billion gallons) </a:t>
            </a:r>
            <a:endParaRPr lang="en-US" dirty="0" smtClean="0">
              <a:ea typeface="Calibri"/>
              <a:cs typeface="Times New Roman"/>
            </a:endParaRPr>
          </a:p>
          <a:p>
            <a:pPr defTabSz="930262">
              <a:lnSpc>
                <a:spcPct val="115000"/>
              </a:lnSpc>
              <a:spcAft>
                <a:spcPts val="1018"/>
              </a:spcAft>
              <a:defRPr/>
            </a:pPr>
            <a:r>
              <a:rPr lang="en-US" dirty="0" smtClean="0">
                <a:ea typeface="Calibri"/>
                <a:cs typeface="Times New Roman"/>
              </a:rPr>
              <a:t>Serves </a:t>
            </a:r>
            <a:r>
              <a:rPr lang="en-US" dirty="0">
                <a:ea typeface="Calibri"/>
                <a:cs typeface="Times New Roman"/>
              </a:rPr>
              <a:t>3 counties </a:t>
            </a:r>
            <a:r>
              <a:rPr lang="en-US" dirty="0" smtClean="0">
                <a:ea typeface="Calibri"/>
                <a:cs typeface="Times New Roman"/>
              </a:rPr>
              <a:t>containing 80</a:t>
            </a:r>
            <a:r>
              <a:rPr lang="en-US" dirty="0">
                <a:ea typeface="Calibri"/>
                <a:cs typeface="Times New Roman"/>
              </a:rPr>
              <a:t>% of Arizona’s population</a:t>
            </a:r>
          </a:p>
          <a:p>
            <a:pPr marL="348849" indent="-348849">
              <a:lnSpc>
                <a:spcPct val="115000"/>
              </a:lnSpc>
              <a:spcAft>
                <a:spcPts val="1018"/>
              </a:spcAft>
            </a:pPr>
            <a:r>
              <a:rPr lang="en-US" dirty="0">
                <a:ea typeface="Calibri"/>
                <a:cs typeface="Times New Roman"/>
              </a:rPr>
              <a:t>CAP has 80 regular customers and each year has specific contracts for excess water</a:t>
            </a:r>
          </a:p>
          <a:p>
            <a:pPr marL="243520" indent="-243520">
              <a:buFontTx/>
              <a:buChar char="•"/>
              <a:defRPr/>
            </a:pPr>
            <a:endParaRPr lang="en-US" dirty="0" smtClean="0"/>
          </a:p>
          <a:p>
            <a:pPr>
              <a:defRPr/>
            </a:pPr>
            <a:r>
              <a:rPr lang="en-US" dirty="0" smtClean="0"/>
              <a:t>History of CAP</a:t>
            </a:r>
          </a:p>
          <a:p>
            <a:pPr marL="174426" indent="-174426">
              <a:buFont typeface="Arial" pitchFamily="34" charset="0"/>
              <a:buChar char="•"/>
              <a:defRPr/>
            </a:pPr>
            <a:r>
              <a:rPr lang="en-US" dirty="0" smtClean="0"/>
              <a:t>1968  Federal Authorization</a:t>
            </a:r>
            <a:r>
              <a:rPr lang="en-US" baseline="0" dirty="0" smtClean="0"/>
              <a:t> through Colorado River Basin Projects Act</a:t>
            </a:r>
          </a:p>
          <a:p>
            <a:pPr marL="174426" indent="-174426">
              <a:buFont typeface="Arial" pitchFamily="34" charset="0"/>
              <a:buChar char="•"/>
              <a:defRPr/>
            </a:pPr>
            <a:r>
              <a:rPr lang="en-US" baseline="0" dirty="0" smtClean="0"/>
              <a:t>1973  Construction begins on CAP system</a:t>
            </a:r>
          </a:p>
          <a:p>
            <a:pPr marL="174426" indent="-174426">
              <a:buFont typeface="Arial" pitchFamily="34" charset="0"/>
              <a:buChar char="•"/>
              <a:defRPr/>
            </a:pPr>
            <a:r>
              <a:rPr lang="en-US" baseline="0" dirty="0" smtClean="0"/>
              <a:t>Declared Substantially Complete in 1993</a:t>
            </a:r>
          </a:p>
          <a:p>
            <a:pPr marL="174426" indent="-174426">
              <a:buFont typeface="Arial" pitchFamily="34" charset="0"/>
              <a:buChar char="•"/>
              <a:defRPr/>
            </a:pPr>
            <a:endParaRPr lang="en-US" baseline="0" dirty="0" smtClean="0"/>
          </a:p>
          <a:p>
            <a:pPr>
              <a:defRPr/>
            </a:pPr>
            <a:r>
              <a:rPr lang="en-US" baseline="0" dirty="0" smtClean="0"/>
              <a:t>Compromises along the way</a:t>
            </a:r>
          </a:p>
          <a:p>
            <a:pPr marL="174426" indent="-174426">
              <a:buFont typeface="Arial" pitchFamily="34" charset="0"/>
              <a:buChar char="•"/>
              <a:defRPr/>
            </a:pPr>
            <a:r>
              <a:rPr lang="en-US" baseline="0" dirty="0" smtClean="0"/>
              <a:t>CAP has junior priority</a:t>
            </a:r>
          </a:p>
          <a:p>
            <a:pPr marL="174426" indent="-174426">
              <a:buFont typeface="Arial" pitchFamily="34" charset="0"/>
              <a:buChar char="•"/>
              <a:defRPr/>
            </a:pPr>
            <a:r>
              <a:rPr lang="en-US" baseline="0" dirty="0" smtClean="0"/>
              <a:t>NGS built instead of additional hydroelectric dams</a:t>
            </a:r>
            <a:endParaRPr lang="en-US" dirty="0"/>
          </a:p>
        </p:txBody>
      </p:sp>
      <p:sp>
        <p:nvSpPr>
          <p:cNvPr id="4" name="Slide Number Placeholder 3"/>
          <p:cNvSpPr>
            <a:spLocks noGrp="1"/>
          </p:cNvSpPr>
          <p:nvPr>
            <p:ph type="sldNum" sz="quarter" idx="5"/>
          </p:nvPr>
        </p:nvSpPr>
        <p:spPr>
          <a:noFill/>
        </p:spPr>
        <p:txBody>
          <a:bodyPr/>
          <a:lstStyle/>
          <a:p>
            <a:fld id="{C00BC8F6-40D5-47C1-A1B1-F765CC0402FA}" type="slidenum">
              <a:rPr lang="en-US">
                <a:solidFill>
                  <a:prstClr val="black"/>
                </a:solidFill>
              </a:rPr>
              <a:pPr/>
              <a:t>4</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rPr>
              <a:t>The current drought is the worst</a:t>
            </a:r>
            <a:r>
              <a:rPr lang="en-US" baseline="0" dirty="0" smtClean="0">
                <a:latin typeface="Arial" pitchFamily="34" charset="0"/>
              </a:rPr>
              <a:t> in the observed 106 year record, within the lower 25% of the climate change hydrology, but still not the worst observed in the paleo-record (tree-ring data for the previous 1242 years).  The SW continues to be the fastest growing region in the country driving the need for new water supplies and the states of Baja California and Sonora are two of the fastest growing states in Mexico.</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36D2B571-3CD7-4503-AD54-75AB987096FD}" type="slidenum">
              <a:rPr lang="en-US" smtClean="0"/>
              <a:pPr>
                <a:defRPr/>
              </a:pPr>
              <a:t>5</a:t>
            </a:fld>
            <a:endParaRPr lang="en-US"/>
          </a:p>
        </p:txBody>
      </p:sp>
    </p:spTree>
    <p:extLst>
      <p:ext uri="{BB962C8B-B14F-4D97-AF65-F5344CB8AC3E}">
        <p14:creationId xmlns:p14="http://schemas.microsoft.com/office/powerpoint/2010/main" val="3776499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36D2B571-3CD7-4503-AD54-75AB987096FD}" type="slidenum">
              <a:rPr lang="en-US" smtClean="0"/>
              <a:pPr>
                <a:defRPr/>
              </a:pPr>
              <a:t>6</a:t>
            </a:fld>
            <a:endParaRPr lang="en-US"/>
          </a:p>
        </p:txBody>
      </p:sp>
    </p:spTree>
    <p:extLst>
      <p:ext uri="{BB962C8B-B14F-4D97-AF65-F5344CB8AC3E}">
        <p14:creationId xmlns:p14="http://schemas.microsoft.com/office/powerpoint/2010/main" val="3776499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A1ACBE-75D2-4B77-A175-00846FA51FA7}" type="slidenum">
              <a:rPr lang="en-US" smtClean="0"/>
              <a:pPr/>
              <a:t>7</a:t>
            </a:fld>
            <a:endParaRPr lang="en-US" dirty="0"/>
          </a:p>
        </p:txBody>
      </p:sp>
    </p:spTree>
    <p:extLst>
      <p:ext uri="{BB962C8B-B14F-4D97-AF65-F5344CB8AC3E}">
        <p14:creationId xmlns:p14="http://schemas.microsoft.com/office/powerpoint/2010/main" val="3019763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8" name="Picture 7" descr="CAP PPT-SimpleShell-1.jpg"/>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682985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Arial Bold 36 Point</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 – Arial Bold 24 Point</a:t>
            </a:r>
          </a:p>
          <a:p>
            <a:pPr lvl="1"/>
            <a:r>
              <a:rPr lang="en-US" dirty="0" smtClean="0"/>
              <a:t>Second level – Arial Bold 20 Point</a:t>
            </a:r>
          </a:p>
          <a:p>
            <a:pPr lvl="2"/>
            <a:r>
              <a:rPr lang="en-US" dirty="0" smtClean="0"/>
              <a:t>Third level – Arial Bold 18 Point</a:t>
            </a:r>
          </a:p>
          <a:p>
            <a:pPr lvl="3"/>
            <a:r>
              <a:rPr lang="en-US" dirty="0" smtClean="0"/>
              <a:t>Fourth level – Arial Bold 16 Point</a:t>
            </a:r>
          </a:p>
          <a:p>
            <a:pPr lvl="4"/>
            <a:r>
              <a:rPr lang="en-US" dirty="0" smtClean="0"/>
              <a:t>Fifth level – Arial Bold 14 Point</a:t>
            </a:r>
          </a:p>
          <a:p>
            <a:pPr lvl="4"/>
            <a:endParaRPr lang="en-US" dirty="0" smtClean="0"/>
          </a:p>
          <a:p>
            <a:pPr lvl="0"/>
            <a:r>
              <a:rPr lang="en-US" dirty="0" smtClean="0"/>
              <a:t>All Left Justified, no centering</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hdr="0" ftr="0" dt="0"/>
  <p:txStyles>
    <p:titleStyle>
      <a:lvl1pPr algn="l" rtl="0" eaLnBrk="0" fontAlgn="base" hangingPunct="0">
        <a:spcBef>
          <a:spcPct val="0"/>
        </a:spcBef>
        <a:spcAft>
          <a:spcPct val="0"/>
        </a:spcAft>
        <a:defRPr sz="3600" b="1">
          <a:solidFill>
            <a:srgbClr val="002060"/>
          </a:solidFill>
          <a:latin typeface="+mj-lt"/>
          <a:ea typeface="+mj-ea"/>
          <a:cs typeface="+mj-cs"/>
        </a:defRPr>
      </a:lvl1pPr>
      <a:lvl2pPr algn="l" rtl="0" eaLnBrk="0" fontAlgn="base" hangingPunct="0">
        <a:spcBef>
          <a:spcPct val="0"/>
        </a:spcBef>
        <a:spcAft>
          <a:spcPct val="0"/>
        </a:spcAft>
        <a:defRPr sz="3600" b="1">
          <a:solidFill>
            <a:schemeClr val="bg1"/>
          </a:solidFill>
          <a:latin typeface="Arial" charset="0"/>
        </a:defRPr>
      </a:lvl2pPr>
      <a:lvl3pPr algn="l" rtl="0" eaLnBrk="0" fontAlgn="base" hangingPunct="0">
        <a:spcBef>
          <a:spcPct val="0"/>
        </a:spcBef>
        <a:spcAft>
          <a:spcPct val="0"/>
        </a:spcAft>
        <a:defRPr sz="3600" b="1">
          <a:solidFill>
            <a:schemeClr val="bg1"/>
          </a:solidFill>
          <a:latin typeface="Arial" charset="0"/>
        </a:defRPr>
      </a:lvl3pPr>
      <a:lvl4pPr algn="l" rtl="0" eaLnBrk="0" fontAlgn="base" hangingPunct="0">
        <a:spcBef>
          <a:spcPct val="0"/>
        </a:spcBef>
        <a:spcAft>
          <a:spcPct val="0"/>
        </a:spcAft>
        <a:defRPr sz="3600" b="1">
          <a:solidFill>
            <a:schemeClr val="bg1"/>
          </a:solidFill>
          <a:latin typeface="Arial" charset="0"/>
        </a:defRPr>
      </a:lvl4pPr>
      <a:lvl5pPr algn="l" rtl="0" eaLnBrk="0" fontAlgn="base" hangingPunct="0">
        <a:spcBef>
          <a:spcPct val="0"/>
        </a:spcBef>
        <a:spcAft>
          <a:spcPct val="0"/>
        </a:spcAft>
        <a:defRPr sz="3600" b="1">
          <a:solidFill>
            <a:schemeClr val="bg1"/>
          </a:solidFill>
          <a:latin typeface="Arial" charset="0"/>
        </a:defRPr>
      </a:lvl5pPr>
      <a:lvl6pPr marL="457200" algn="l" rtl="0" fontAlgn="base">
        <a:spcBef>
          <a:spcPct val="0"/>
        </a:spcBef>
        <a:spcAft>
          <a:spcPct val="0"/>
        </a:spcAft>
        <a:defRPr sz="3600" b="1">
          <a:solidFill>
            <a:schemeClr val="bg1"/>
          </a:solidFill>
          <a:latin typeface="Arial" charset="0"/>
        </a:defRPr>
      </a:lvl6pPr>
      <a:lvl7pPr marL="914400" algn="l" rtl="0" fontAlgn="base">
        <a:spcBef>
          <a:spcPct val="0"/>
        </a:spcBef>
        <a:spcAft>
          <a:spcPct val="0"/>
        </a:spcAft>
        <a:defRPr sz="3600" b="1">
          <a:solidFill>
            <a:schemeClr val="bg1"/>
          </a:solidFill>
          <a:latin typeface="Arial" charset="0"/>
        </a:defRPr>
      </a:lvl7pPr>
      <a:lvl8pPr marL="1371600" algn="l" rtl="0" fontAlgn="base">
        <a:spcBef>
          <a:spcPct val="0"/>
        </a:spcBef>
        <a:spcAft>
          <a:spcPct val="0"/>
        </a:spcAft>
        <a:defRPr sz="3600" b="1">
          <a:solidFill>
            <a:schemeClr val="bg1"/>
          </a:solidFill>
          <a:latin typeface="Arial" charset="0"/>
        </a:defRPr>
      </a:lvl8pPr>
      <a:lvl9pPr marL="1828800" algn="l" rtl="0" fontAlgn="base">
        <a:spcBef>
          <a:spcPct val="0"/>
        </a:spcBef>
        <a:spcAft>
          <a:spcPct val="0"/>
        </a:spcAft>
        <a:defRPr sz="36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2400" b="1">
          <a:solidFill>
            <a:srgbClr val="002060"/>
          </a:solidFill>
          <a:latin typeface="+mn-lt"/>
          <a:ea typeface="+mn-ea"/>
          <a:cs typeface="+mn-cs"/>
        </a:defRPr>
      </a:lvl1pPr>
      <a:lvl2pPr marL="742950" indent="-285750" algn="l" rtl="0" eaLnBrk="0" fontAlgn="base" hangingPunct="0">
        <a:spcBef>
          <a:spcPct val="20000"/>
        </a:spcBef>
        <a:spcAft>
          <a:spcPct val="0"/>
        </a:spcAft>
        <a:buChar char="–"/>
        <a:defRPr sz="2000" b="1">
          <a:solidFill>
            <a:srgbClr val="002060"/>
          </a:solidFill>
          <a:latin typeface="+mn-lt"/>
        </a:defRPr>
      </a:lvl2pPr>
      <a:lvl3pPr marL="1143000" indent="-228600" algn="l" rtl="0" eaLnBrk="0" fontAlgn="base" hangingPunct="0">
        <a:spcBef>
          <a:spcPct val="20000"/>
        </a:spcBef>
        <a:spcAft>
          <a:spcPct val="0"/>
        </a:spcAft>
        <a:buChar char="•"/>
        <a:defRPr b="1">
          <a:solidFill>
            <a:srgbClr val="002060"/>
          </a:solidFill>
          <a:latin typeface="+mn-lt"/>
        </a:defRPr>
      </a:lvl3pPr>
      <a:lvl4pPr marL="1600200" indent="-228600" algn="l" rtl="0" eaLnBrk="0" fontAlgn="base" hangingPunct="0">
        <a:spcBef>
          <a:spcPct val="20000"/>
        </a:spcBef>
        <a:spcAft>
          <a:spcPct val="0"/>
        </a:spcAft>
        <a:buChar char="–"/>
        <a:defRPr sz="1600" b="1">
          <a:solidFill>
            <a:srgbClr val="002060"/>
          </a:solidFill>
          <a:latin typeface="+mn-lt"/>
        </a:defRPr>
      </a:lvl4pPr>
      <a:lvl5pPr marL="2057400" indent="-228600" algn="l" rtl="0" eaLnBrk="0" fontAlgn="base" hangingPunct="0">
        <a:spcBef>
          <a:spcPct val="20000"/>
        </a:spcBef>
        <a:spcAft>
          <a:spcPct val="0"/>
        </a:spcAft>
        <a:buChar char="»"/>
        <a:defRPr sz="1400" b="1">
          <a:solidFill>
            <a:srgbClr val="002060"/>
          </a:solidFill>
          <a:latin typeface="+mn-lt"/>
        </a:defRPr>
      </a:lvl5pPr>
      <a:lvl6pPr marL="2514600" indent="-228600" algn="l" rtl="0" fontAlgn="base">
        <a:spcBef>
          <a:spcPct val="20000"/>
        </a:spcBef>
        <a:spcAft>
          <a:spcPct val="0"/>
        </a:spcAft>
        <a:buChar char="»"/>
        <a:defRPr sz="1400" b="1">
          <a:solidFill>
            <a:schemeClr val="bg1"/>
          </a:solidFill>
          <a:latin typeface="+mn-lt"/>
        </a:defRPr>
      </a:lvl6pPr>
      <a:lvl7pPr marL="2971800" indent="-228600" algn="l" rtl="0" fontAlgn="base">
        <a:spcBef>
          <a:spcPct val="20000"/>
        </a:spcBef>
        <a:spcAft>
          <a:spcPct val="0"/>
        </a:spcAft>
        <a:buChar char="»"/>
        <a:defRPr sz="1400" b="1">
          <a:solidFill>
            <a:schemeClr val="bg1"/>
          </a:solidFill>
          <a:latin typeface="+mn-lt"/>
        </a:defRPr>
      </a:lvl7pPr>
      <a:lvl8pPr marL="3429000" indent="-228600" algn="l" rtl="0" fontAlgn="base">
        <a:spcBef>
          <a:spcPct val="20000"/>
        </a:spcBef>
        <a:spcAft>
          <a:spcPct val="0"/>
        </a:spcAft>
        <a:buChar char="»"/>
        <a:defRPr sz="1400" b="1">
          <a:solidFill>
            <a:schemeClr val="bg1"/>
          </a:solidFill>
          <a:latin typeface="+mn-lt"/>
        </a:defRPr>
      </a:lvl8pPr>
      <a:lvl9pPr marL="3886200" indent="-228600" algn="l" rtl="0" fontAlgn="base">
        <a:spcBef>
          <a:spcPct val="20000"/>
        </a:spcBef>
        <a:spcAft>
          <a:spcPct val="0"/>
        </a:spcAft>
        <a:buChar char="»"/>
        <a:defRPr sz="1400"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 Covers-F.jpg"/>
          <p:cNvPicPr>
            <a:picLocks noChangeAspect="1"/>
          </p:cNvPicPr>
          <p:nvPr/>
        </p:nvPicPr>
        <p:blipFill>
          <a:blip r:embed="rId3"/>
          <a:stretch>
            <a:fillRect/>
          </a:stretch>
        </p:blipFill>
        <p:spPr>
          <a:xfrm>
            <a:off x="0" y="0"/>
            <a:ext cx="9144000" cy="6858000"/>
          </a:xfrm>
          <a:prstGeom prst="rect">
            <a:avLst/>
          </a:prstGeom>
        </p:spPr>
      </p:pic>
      <p:sp>
        <p:nvSpPr>
          <p:cNvPr id="4" name="TextBox 3"/>
          <p:cNvSpPr txBox="1"/>
          <p:nvPr/>
        </p:nvSpPr>
        <p:spPr>
          <a:xfrm>
            <a:off x="152400" y="70515"/>
            <a:ext cx="7213265" cy="3739485"/>
          </a:xfrm>
          <a:prstGeom prst="rect">
            <a:avLst/>
          </a:prstGeom>
          <a:noFill/>
        </p:spPr>
        <p:txBody>
          <a:bodyPr wrap="square" rtlCol="0">
            <a:spAutoFit/>
          </a:bodyPr>
          <a:lstStyle/>
          <a:p>
            <a:r>
              <a:rPr lang="en-US" sz="3600" b="1" dirty="0" smtClean="0">
                <a:solidFill>
                  <a:srgbClr val="00FFFF"/>
                </a:solidFill>
                <a:effectLst>
                  <a:outerShdw blurRad="38100" dist="38100" dir="2700000" algn="tl">
                    <a:srgbClr val="000000">
                      <a:alpha val="43137"/>
                    </a:srgbClr>
                  </a:outerShdw>
                </a:effectLst>
              </a:rPr>
              <a:t>Groundwater Management Districts</a:t>
            </a:r>
          </a:p>
          <a:p>
            <a:r>
              <a:rPr lang="en-US" sz="3600" b="1" dirty="0" smtClean="0">
                <a:solidFill>
                  <a:srgbClr val="00FFFF"/>
                </a:solidFill>
                <a:effectLst>
                  <a:outerShdw blurRad="38100" dist="38100" dir="2700000" algn="tl">
                    <a:srgbClr val="000000">
                      <a:alpha val="43137"/>
                    </a:srgbClr>
                  </a:outerShdw>
                </a:effectLst>
              </a:rPr>
              <a:t>Association</a:t>
            </a:r>
          </a:p>
          <a:p>
            <a:pPr>
              <a:spcAft>
                <a:spcPts val="600"/>
              </a:spcAft>
            </a:pPr>
            <a:endParaRPr lang="en-US" sz="2000" b="1" dirty="0" smtClean="0">
              <a:solidFill>
                <a:schemeClr val="bg1"/>
              </a:solidFill>
              <a:latin typeface="Century Gothic"/>
              <a:cs typeface="Century Gothic"/>
            </a:endParaRPr>
          </a:p>
          <a:p>
            <a:r>
              <a:rPr lang="en-US" sz="2800" b="1" dirty="0" smtClean="0">
                <a:solidFill>
                  <a:schemeClr val="bg1"/>
                </a:solidFill>
                <a:cs typeface="Century Gothic"/>
              </a:rPr>
              <a:t>David Modeer</a:t>
            </a:r>
          </a:p>
          <a:p>
            <a:r>
              <a:rPr lang="en-US" sz="2800" b="1" dirty="0" smtClean="0">
                <a:solidFill>
                  <a:schemeClr val="bg1"/>
                </a:solidFill>
                <a:cs typeface="Century Gothic"/>
              </a:rPr>
              <a:t>General Manager</a:t>
            </a:r>
          </a:p>
          <a:p>
            <a:r>
              <a:rPr lang="en-US" sz="2800" b="1" dirty="0" smtClean="0">
                <a:solidFill>
                  <a:schemeClr val="bg1"/>
                </a:solidFill>
                <a:cs typeface="Century Gothic"/>
              </a:rPr>
              <a:t>CAP</a:t>
            </a:r>
          </a:p>
          <a:p>
            <a:endParaRPr lang="en-US" sz="2800" b="1" dirty="0" smtClean="0">
              <a:solidFill>
                <a:schemeClr val="bg1"/>
              </a:solidFill>
              <a:cs typeface="Century Gothic"/>
            </a:endParaRPr>
          </a:p>
          <a:p>
            <a:r>
              <a:rPr lang="en-US" sz="2800" dirty="0" smtClean="0">
                <a:solidFill>
                  <a:schemeClr val="bg1"/>
                </a:solidFill>
                <a:cs typeface="Century Gothic"/>
              </a:rPr>
              <a:t>January 7, 2015</a:t>
            </a:r>
            <a:endParaRPr lang="en-US" sz="2800" dirty="0">
              <a:solidFill>
                <a:schemeClr val="bg1"/>
              </a:solidFill>
              <a:cs typeface="Century Gothic"/>
            </a:endParaRPr>
          </a:p>
        </p:txBody>
      </p:sp>
    </p:spTree>
    <p:extLst>
      <p:ext uri="{BB962C8B-B14F-4D97-AF65-F5344CB8AC3E}">
        <p14:creationId xmlns:p14="http://schemas.microsoft.com/office/powerpoint/2010/main" val="23141621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89394"/>
            <a:ext cx="8229600" cy="1143000"/>
          </a:xfrm>
        </p:spPr>
        <p:txBody>
          <a:bodyPr>
            <a:normAutofit/>
          </a:bodyPr>
          <a:lstStyle/>
          <a:p>
            <a:r>
              <a:rPr lang="en-US" dirty="0" smtClean="0"/>
              <a:t>Colorado River System</a:t>
            </a:r>
            <a:endParaRPr lang="en-US"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76595"/>
            <a:ext cx="4584015" cy="60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4873383" y="1363682"/>
            <a:ext cx="4311555" cy="4832092"/>
          </a:xfrm>
          <a:prstGeom prst="rect">
            <a:avLst/>
          </a:prstGeom>
        </p:spPr>
        <p:txBody>
          <a:bodyPr wrap="square">
            <a:spAutoFit/>
          </a:bodyPr>
          <a:lstStyle/>
          <a:p>
            <a:pPr marL="285750" indent="-285750">
              <a:buFont typeface="Arial" pitchFamily="34" charset="0"/>
              <a:buChar char="•"/>
            </a:pPr>
            <a:r>
              <a:rPr lang="en-US" sz="2800" dirty="0" smtClean="0"/>
              <a:t>$1.7 trillion economic activity</a:t>
            </a:r>
          </a:p>
          <a:p>
            <a:pPr marL="285750" indent="-285750">
              <a:buFont typeface="Arial" pitchFamily="34" charset="0"/>
              <a:buChar char="•"/>
            </a:pPr>
            <a:r>
              <a:rPr lang="en-US" sz="2800" dirty="0" smtClean="0"/>
              <a:t>12</a:t>
            </a:r>
            <a:r>
              <a:rPr lang="en-US" sz="2800" baseline="30000" dirty="0" smtClean="0"/>
              <a:t>th</a:t>
            </a:r>
            <a:r>
              <a:rPr lang="en-US" sz="2800" dirty="0" smtClean="0"/>
              <a:t> largest GDP</a:t>
            </a:r>
          </a:p>
          <a:p>
            <a:pPr marL="285750" indent="-285750">
              <a:buFont typeface="Arial" pitchFamily="34" charset="0"/>
              <a:buChar char="•"/>
            </a:pPr>
            <a:r>
              <a:rPr lang="en-US" sz="2800" dirty="0" smtClean="0"/>
              <a:t>Serves US &amp; Mexico</a:t>
            </a:r>
          </a:p>
          <a:p>
            <a:pPr marL="285750" indent="-285750">
              <a:buFont typeface="Arial" pitchFamily="34" charset="0"/>
              <a:buChar char="•"/>
            </a:pPr>
            <a:r>
              <a:rPr lang="en-US" sz="2800" dirty="0" smtClean="0"/>
              <a:t>7 States in the US</a:t>
            </a:r>
          </a:p>
          <a:p>
            <a:pPr marL="285750" indent="-285750">
              <a:buFont typeface="Arial" pitchFamily="34" charset="0"/>
              <a:buChar char="•"/>
            </a:pPr>
            <a:r>
              <a:rPr lang="en-US" sz="2800" dirty="0" smtClean="0"/>
              <a:t>~40 million people </a:t>
            </a:r>
          </a:p>
          <a:p>
            <a:pPr marL="285750" indent="-285750">
              <a:buFont typeface="Arial" pitchFamily="34" charset="0"/>
              <a:buChar char="•"/>
            </a:pPr>
            <a:r>
              <a:rPr lang="en-US" sz="2800" dirty="0" smtClean="0"/>
              <a:t>~ 4 million irrigated acres</a:t>
            </a:r>
          </a:p>
          <a:p>
            <a:pPr marL="285750" indent="-285750">
              <a:buFont typeface="Arial" pitchFamily="34" charset="0"/>
              <a:buChar char="•"/>
            </a:pPr>
            <a:r>
              <a:rPr lang="en-US" sz="2800" dirty="0" smtClean="0"/>
              <a:t>~ 10 million </a:t>
            </a:r>
            <a:r>
              <a:rPr lang="en-US" sz="2800" dirty="0" err="1" smtClean="0"/>
              <a:t>Mwhr</a:t>
            </a:r>
            <a:r>
              <a:rPr lang="en-US" sz="2800" dirty="0" smtClean="0"/>
              <a:t>/</a:t>
            </a:r>
            <a:r>
              <a:rPr lang="en-US" sz="2800" dirty="0" err="1" smtClean="0"/>
              <a:t>yr</a:t>
            </a:r>
            <a:endParaRPr lang="en-US" sz="2800" dirty="0" smtClean="0"/>
          </a:p>
          <a:p>
            <a:pPr marL="285750" indent="-285750">
              <a:buFont typeface="Arial" pitchFamily="34" charset="0"/>
              <a:buChar char="•"/>
            </a:pPr>
            <a:r>
              <a:rPr lang="en-US" sz="2800" dirty="0" smtClean="0"/>
              <a:t>~$5 billion/</a:t>
            </a:r>
            <a:r>
              <a:rPr lang="en-US" sz="2800" dirty="0" err="1" smtClean="0"/>
              <a:t>yr</a:t>
            </a:r>
            <a:r>
              <a:rPr lang="en-US" sz="2800" dirty="0" smtClean="0"/>
              <a:t> Ag Value</a:t>
            </a:r>
          </a:p>
          <a:p>
            <a:pPr marL="285750" indent="-285750">
              <a:buFont typeface="Arial" pitchFamily="34" charset="0"/>
              <a:buChar char="•"/>
            </a:pPr>
            <a:r>
              <a:rPr lang="en-US" sz="2800" dirty="0" smtClean="0"/>
              <a:t>~ 14 MAF/</a:t>
            </a:r>
            <a:r>
              <a:rPr lang="en-US" sz="2800" dirty="0" err="1" smtClean="0"/>
              <a:t>yr</a:t>
            </a:r>
            <a:r>
              <a:rPr lang="en-US" sz="2800" dirty="0" smtClean="0"/>
              <a:t> runoff</a:t>
            </a:r>
          </a:p>
          <a:p>
            <a:pPr marL="285750" indent="-285750">
              <a:buFont typeface="Arial" pitchFamily="34" charset="0"/>
              <a:buChar char="•"/>
            </a:pPr>
            <a:r>
              <a:rPr lang="en-US" sz="2800" dirty="0" smtClean="0"/>
              <a:t>10 major reservoirs</a:t>
            </a:r>
          </a:p>
          <a:p>
            <a:pPr marL="285750" indent="-285750">
              <a:buFont typeface="Arial" pitchFamily="34" charset="0"/>
              <a:buChar char="•"/>
            </a:pPr>
            <a:endParaRPr lang="en-US" sz="2800" dirty="0" smtClean="0"/>
          </a:p>
        </p:txBody>
      </p:sp>
    </p:spTree>
    <p:extLst>
      <p:ext uri="{BB962C8B-B14F-4D97-AF65-F5344CB8AC3E}">
        <p14:creationId xmlns:p14="http://schemas.microsoft.com/office/powerpoint/2010/main" val="2515618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Law of the River Summary</a:t>
            </a:r>
            <a:br>
              <a:rPr lang="en-US" dirty="0" smtClean="0"/>
            </a:br>
            <a:r>
              <a:rPr lang="en-US" dirty="0" smtClean="0"/>
              <a:t>(</a:t>
            </a:r>
            <a:r>
              <a:rPr lang="en-US" dirty="0" smtClean="0">
                <a:solidFill>
                  <a:srgbClr val="FF0000"/>
                </a:solidFill>
              </a:rPr>
              <a:t>items in red led to construction of CAP</a:t>
            </a:r>
            <a:r>
              <a:rPr lang="en-US" dirty="0" smtClean="0"/>
              <a: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solidFill>
                  <a:srgbClr val="FF0000"/>
                </a:solidFill>
              </a:rPr>
              <a:t>1922 Colorado River Compact</a:t>
            </a:r>
          </a:p>
          <a:p>
            <a:r>
              <a:rPr lang="en-US" dirty="0" smtClean="0">
                <a:solidFill>
                  <a:srgbClr val="FF0000"/>
                </a:solidFill>
              </a:rPr>
              <a:t>1928 Boulder Canyon Project Act</a:t>
            </a:r>
          </a:p>
          <a:p>
            <a:r>
              <a:rPr lang="en-US" dirty="0" smtClean="0"/>
              <a:t>1944 Water Treaty </a:t>
            </a:r>
          </a:p>
          <a:p>
            <a:r>
              <a:rPr lang="en-US" dirty="0" smtClean="0"/>
              <a:t>1948 Upper Basin Compact</a:t>
            </a:r>
          </a:p>
          <a:p>
            <a:r>
              <a:rPr lang="en-US" dirty="0" smtClean="0"/>
              <a:t>1956 Colorado River Storage Project Act</a:t>
            </a:r>
          </a:p>
          <a:p>
            <a:r>
              <a:rPr lang="en-US" dirty="0" smtClean="0">
                <a:solidFill>
                  <a:srgbClr val="FF0000"/>
                </a:solidFill>
              </a:rPr>
              <a:t>1964 Arizona v. California</a:t>
            </a:r>
          </a:p>
          <a:p>
            <a:r>
              <a:rPr lang="en-US" dirty="0" smtClean="0">
                <a:solidFill>
                  <a:srgbClr val="FF0000"/>
                </a:solidFill>
              </a:rPr>
              <a:t>1968 Colorado River Basin Project Act</a:t>
            </a:r>
          </a:p>
          <a:p>
            <a:r>
              <a:rPr lang="en-US" dirty="0" smtClean="0"/>
              <a:t>1973 Minute 242</a:t>
            </a:r>
          </a:p>
          <a:p>
            <a:r>
              <a:rPr lang="en-US" dirty="0" smtClean="0"/>
              <a:t>1974 Colorado River Basin Salinity Control Act</a:t>
            </a:r>
          </a:p>
          <a:p>
            <a:r>
              <a:rPr lang="en-US" dirty="0" smtClean="0"/>
              <a:t>1992 Grand Canyon Protection Act</a:t>
            </a:r>
          </a:p>
          <a:p>
            <a:r>
              <a:rPr lang="en-US" dirty="0" smtClean="0"/>
              <a:t>2007 Colorado River Interim Guidelines for Lower Basin Shortages and Coordinated Operation of Lake Powell and Lake Mead</a:t>
            </a:r>
          </a:p>
          <a:p>
            <a:r>
              <a:rPr lang="en-US" dirty="0" smtClean="0"/>
              <a:t>2012 Minute 319</a:t>
            </a:r>
            <a:endParaRPr lang="en-US" dirty="0"/>
          </a:p>
          <a:p>
            <a:endParaRPr lang="en-US" dirty="0"/>
          </a:p>
        </p:txBody>
      </p:sp>
    </p:spTree>
    <p:extLst>
      <p:ext uri="{BB962C8B-B14F-4D97-AF65-F5344CB8AC3E}">
        <p14:creationId xmlns:p14="http://schemas.microsoft.com/office/powerpoint/2010/main" val="15800203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outhwestern_United_States.png"/>
          <p:cNvPicPr>
            <a:picLocks noChangeAspect="1"/>
          </p:cNvPicPr>
          <p:nvPr/>
        </p:nvPicPr>
        <p:blipFill>
          <a:blip r:embed="rId3" cstate="print"/>
          <a:stretch>
            <a:fillRect/>
          </a:stretch>
        </p:blipFill>
        <p:spPr>
          <a:xfrm>
            <a:off x="-9084" y="1407886"/>
            <a:ext cx="5452122" cy="5250536"/>
          </a:xfrm>
          <a:prstGeom prst="rect">
            <a:avLst/>
          </a:prstGeom>
        </p:spPr>
      </p:pic>
      <p:sp>
        <p:nvSpPr>
          <p:cNvPr id="6" name="TextBox 5"/>
          <p:cNvSpPr txBox="1"/>
          <p:nvPr/>
        </p:nvSpPr>
        <p:spPr>
          <a:xfrm>
            <a:off x="5728888" y="1362471"/>
            <a:ext cx="3289880" cy="4763612"/>
          </a:xfrm>
          <a:prstGeom prst="rect">
            <a:avLst/>
          </a:prstGeom>
          <a:noFill/>
        </p:spPr>
        <p:txBody>
          <a:bodyPr wrap="square">
            <a:spAutoFit/>
          </a:bodyPr>
          <a:lstStyle/>
          <a:p>
            <a:pPr>
              <a:lnSpc>
                <a:spcPct val="90000"/>
              </a:lnSpc>
              <a:spcBef>
                <a:spcPct val="25000"/>
              </a:spcBef>
              <a:spcAft>
                <a:spcPct val="50000"/>
              </a:spcAft>
              <a:buClr>
                <a:prstClr val="black">
                  <a:shade val="95000"/>
                </a:prstClr>
              </a:buClr>
              <a:buSzPct val="65000"/>
              <a:defRPr/>
            </a:pPr>
            <a:r>
              <a:rPr lang="en-US" dirty="0">
                <a:latin typeface="Calibri" panose="020F0502020204030204" pitchFamily="34" charset="0"/>
                <a:cs typeface="Calibri" panose="020F0502020204030204" pitchFamily="34" charset="0"/>
              </a:rPr>
              <a:t>336-mile aqueduct stretches from Lake Havasu to Tucson</a:t>
            </a:r>
          </a:p>
          <a:p>
            <a:pPr>
              <a:lnSpc>
                <a:spcPct val="90000"/>
              </a:lnSpc>
              <a:spcBef>
                <a:spcPct val="25000"/>
              </a:spcBef>
              <a:spcAft>
                <a:spcPct val="50000"/>
              </a:spcAft>
              <a:buClr>
                <a:prstClr val="black">
                  <a:shade val="95000"/>
                </a:prstClr>
              </a:buClr>
              <a:buSzPct val="65000"/>
              <a:defRPr/>
            </a:pPr>
            <a:r>
              <a:rPr lang="en-US" dirty="0">
                <a:latin typeface="Calibri" panose="020F0502020204030204" pitchFamily="34" charset="0"/>
                <a:cs typeface="Calibri" panose="020F0502020204030204" pitchFamily="34" charset="0"/>
              </a:rPr>
              <a:t>14 pumping plants lift water nearly </a:t>
            </a:r>
            <a:r>
              <a:rPr lang="en-US" dirty="0" smtClean="0">
                <a:latin typeface="Calibri" panose="020F0502020204030204" pitchFamily="34" charset="0"/>
                <a:cs typeface="Calibri" panose="020F0502020204030204" pitchFamily="34" charset="0"/>
              </a:rPr>
              <a:t>3,000 </a:t>
            </a:r>
            <a:r>
              <a:rPr lang="en-US" dirty="0">
                <a:latin typeface="Calibri" panose="020F0502020204030204" pitchFamily="34" charset="0"/>
                <a:cs typeface="Calibri" panose="020F0502020204030204" pitchFamily="34" charset="0"/>
              </a:rPr>
              <a:t>feet</a:t>
            </a:r>
          </a:p>
          <a:p>
            <a:pPr>
              <a:lnSpc>
                <a:spcPct val="90000"/>
              </a:lnSpc>
              <a:spcBef>
                <a:spcPct val="25000"/>
              </a:spcBef>
              <a:spcAft>
                <a:spcPct val="50000"/>
              </a:spcAft>
              <a:buClr>
                <a:prstClr val="black">
                  <a:shade val="95000"/>
                </a:prstClr>
              </a:buClr>
              <a:buSzPct val="65000"/>
              <a:defRPr/>
            </a:pPr>
            <a:r>
              <a:rPr lang="en-US" dirty="0">
                <a:latin typeface="Calibri" panose="020F0502020204030204" pitchFamily="34" charset="0"/>
                <a:cs typeface="Calibri" panose="020F0502020204030204" pitchFamily="34" charset="0"/>
              </a:rPr>
              <a:t>8 siphons, 3 tunnels</a:t>
            </a:r>
          </a:p>
          <a:p>
            <a:pPr>
              <a:lnSpc>
                <a:spcPct val="90000"/>
              </a:lnSpc>
              <a:spcBef>
                <a:spcPct val="25000"/>
              </a:spcBef>
              <a:spcAft>
                <a:spcPct val="50000"/>
              </a:spcAft>
              <a:buClr>
                <a:prstClr val="black">
                  <a:shade val="95000"/>
                </a:prstClr>
              </a:buClr>
              <a:buSzPct val="65000"/>
              <a:defRPr/>
            </a:pPr>
            <a:r>
              <a:rPr lang="en-US" dirty="0">
                <a:latin typeface="Calibri" panose="020F0502020204030204" pitchFamily="34" charset="0"/>
                <a:cs typeface="Calibri" panose="020F0502020204030204" pitchFamily="34" charset="0"/>
              </a:rPr>
              <a:t>Lake Pleasant/New Waddell Dam</a:t>
            </a:r>
          </a:p>
          <a:p>
            <a:pPr>
              <a:lnSpc>
                <a:spcPct val="90000"/>
              </a:lnSpc>
              <a:spcBef>
                <a:spcPct val="25000"/>
              </a:spcBef>
              <a:spcAft>
                <a:spcPct val="50000"/>
              </a:spcAft>
              <a:buClr>
                <a:prstClr val="black">
                  <a:shade val="95000"/>
                </a:prstClr>
              </a:buClr>
              <a:buSzPct val="65000"/>
              <a:defRPr/>
            </a:pPr>
            <a:r>
              <a:rPr lang="en-US" dirty="0" smtClean="0">
                <a:latin typeface="Calibri" panose="020F0502020204030204" pitchFamily="34" charset="0"/>
                <a:cs typeface="Calibri" panose="020F0502020204030204" pitchFamily="34" charset="0"/>
              </a:rPr>
              <a:t>Navajo Generating Station</a:t>
            </a:r>
          </a:p>
          <a:p>
            <a:pPr>
              <a:lnSpc>
                <a:spcPct val="90000"/>
              </a:lnSpc>
              <a:spcBef>
                <a:spcPct val="25000"/>
              </a:spcBef>
              <a:spcAft>
                <a:spcPct val="50000"/>
              </a:spcAft>
              <a:buClr>
                <a:prstClr val="black">
                  <a:shade val="95000"/>
                </a:prstClr>
              </a:buClr>
              <a:buSzPct val="65000"/>
              <a:defRPr/>
            </a:pPr>
            <a:r>
              <a:rPr lang="en-US" dirty="0" smtClean="0">
                <a:latin typeface="Calibri" panose="020F0502020204030204" pitchFamily="34" charset="0"/>
                <a:cs typeface="Calibri" panose="020F0502020204030204" pitchFamily="34" charset="0"/>
              </a:rPr>
              <a:t>Largest water provider in the Colorado River watershed</a:t>
            </a:r>
          </a:p>
          <a:p>
            <a:pPr>
              <a:lnSpc>
                <a:spcPct val="90000"/>
              </a:lnSpc>
              <a:spcBef>
                <a:spcPct val="25000"/>
              </a:spcBef>
              <a:spcAft>
                <a:spcPct val="50000"/>
              </a:spcAft>
              <a:buClr>
                <a:prstClr val="black">
                  <a:shade val="95000"/>
                </a:prstClr>
              </a:buClr>
              <a:buSzPct val="65000"/>
              <a:defRPr/>
            </a:pPr>
            <a:r>
              <a:rPr lang="en-US" dirty="0" smtClean="0">
                <a:latin typeface="Calibri" panose="020F0502020204030204" pitchFamily="34" charset="0"/>
                <a:cs typeface="Calibri" panose="020F0502020204030204" pitchFamily="34" charset="0"/>
              </a:rPr>
              <a:t>Serving ~ 5 million residence </a:t>
            </a:r>
          </a:p>
          <a:p>
            <a:pPr>
              <a:lnSpc>
                <a:spcPct val="90000"/>
              </a:lnSpc>
              <a:spcBef>
                <a:spcPct val="25000"/>
              </a:spcBef>
              <a:spcAft>
                <a:spcPct val="50000"/>
              </a:spcAft>
              <a:buClr>
                <a:prstClr val="black">
                  <a:shade val="95000"/>
                </a:prstClr>
              </a:buClr>
              <a:buSzPct val="65000"/>
              <a:defRPr/>
            </a:pPr>
            <a:r>
              <a:rPr lang="en-US" dirty="0" smtClean="0">
                <a:latin typeface="Calibri" panose="020F0502020204030204" pitchFamily="34" charset="0"/>
                <a:cs typeface="Calibri" panose="020F0502020204030204" pitchFamily="34" charset="0"/>
              </a:rPr>
              <a:t>Serving ~ 350 irrigated acres</a:t>
            </a:r>
          </a:p>
          <a:p>
            <a:pPr>
              <a:lnSpc>
                <a:spcPct val="90000"/>
              </a:lnSpc>
              <a:spcBef>
                <a:spcPct val="25000"/>
              </a:spcBef>
              <a:spcAft>
                <a:spcPct val="50000"/>
              </a:spcAft>
              <a:buClr>
                <a:prstClr val="black">
                  <a:shade val="95000"/>
                </a:prstClr>
              </a:buClr>
              <a:buSzPct val="65000"/>
              <a:defRPr/>
            </a:pPr>
            <a:r>
              <a:rPr lang="en-US" dirty="0" smtClean="0">
                <a:latin typeface="Calibri" panose="020F0502020204030204" pitchFamily="34" charset="0"/>
                <a:cs typeface="Calibri" panose="020F0502020204030204" pitchFamily="34" charset="0"/>
              </a:rPr>
              <a:t>Serving 11 Indian Tribes</a:t>
            </a:r>
            <a:endParaRPr lang="en-US" sz="1900" dirty="0">
              <a:solidFill>
                <a:prstClr val="black"/>
              </a:solidFill>
            </a:endParaRPr>
          </a:p>
        </p:txBody>
      </p:sp>
      <p:sp>
        <p:nvSpPr>
          <p:cNvPr id="8" name="TextBox 7"/>
          <p:cNvSpPr txBox="1"/>
          <p:nvPr/>
        </p:nvSpPr>
        <p:spPr>
          <a:xfrm rot="716800">
            <a:off x="2925670" y="4692311"/>
            <a:ext cx="1447800" cy="369332"/>
          </a:xfrm>
          <a:prstGeom prst="rect">
            <a:avLst/>
          </a:prstGeom>
          <a:noFill/>
        </p:spPr>
        <p:txBody>
          <a:bodyPr wrap="square" rtlCol="0">
            <a:spAutoFit/>
          </a:bodyPr>
          <a:lstStyle/>
          <a:p>
            <a:pPr algn="ctr"/>
            <a:r>
              <a:rPr lang="en-US" b="1" dirty="0" smtClean="0">
                <a:solidFill>
                  <a:prstClr val="black"/>
                </a:solidFill>
              </a:rPr>
              <a:t>ARIZONA</a:t>
            </a:r>
            <a:endParaRPr lang="en-US" b="1" dirty="0">
              <a:solidFill>
                <a:prstClr val="black"/>
              </a:solidFill>
            </a:endParaRPr>
          </a:p>
        </p:txBody>
      </p:sp>
      <p:sp>
        <p:nvSpPr>
          <p:cNvPr id="9" name="TextBox 8"/>
          <p:cNvSpPr txBox="1"/>
          <p:nvPr/>
        </p:nvSpPr>
        <p:spPr>
          <a:xfrm>
            <a:off x="408522" y="479560"/>
            <a:ext cx="5293018" cy="646331"/>
          </a:xfrm>
          <a:prstGeom prst="rect">
            <a:avLst/>
          </a:prstGeom>
          <a:noFill/>
        </p:spPr>
        <p:txBody>
          <a:bodyPr wrap="square" rtlCol="0">
            <a:spAutoFit/>
          </a:bodyPr>
          <a:lstStyle/>
          <a:p>
            <a:r>
              <a:rPr lang="en-US" sz="3600" b="1" kern="500" dirty="0" smtClean="0">
                <a:solidFill>
                  <a:srgbClr val="000090"/>
                </a:solidFill>
                <a:latin typeface="+mj-lt"/>
                <a:cs typeface="Calibri" panose="020F0502020204030204" pitchFamily="34" charset="0"/>
              </a:rPr>
              <a:t>Central Arizona Project</a:t>
            </a:r>
            <a:endParaRPr lang="en-US" sz="3600" b="1" kern="500" dirty="0">
              <a:solidFill>
                <a:srgbClr val="000090"/>
              </a:solidFill>
              <a:latin typeface="+mj-lt"/>
              <a:cs typeface="Calibri" panose="020F0502020204030204" pitchFamily="34" charset="0"/>
            </a:endParaRPr>
          </a:p>
        </p:txBody>
      </p:sp>
      <p:cxnSp>
        <p:nvCxnSpPr>
          <p:cNvPr id="10" name="Straight Connector 9"/>
          <p:cNvCxnSpPr/>
          <p:nvPr/>
        </p:nvCxnSpPr>
        <p:spPr>
          <a:xfrm>
            <a:off x="563935" y="1086717"/>
            <a:ext cx="6860500" cy="1588"/>
          </a:xfrm>
          <a:prstGeom prst="line">
            <a:avLst/>
          </a:prstGeom>
          <a:ln w="19050"/>
        </p:spPr>
        <p:style>
          <a:lnRef idx="2">
            <a:schemeClr val="accent1"/>
          </a:lnRef>
          <a:fillRef idx="0">
            <a:schemeClr val="accent1"/>
          </a:fillRef>
          <a:effectRef idx="1">
            <a:schemeClr val="accent1"/>
          </a:effectRef>
          <a:fontRef idx="minor">
            <a:schemeClr val="tx1"/>
          </a:fontRef>
        </p:style>
      </p:cxnSp>
      <p:pic>
        <p:nvPicPr>
          <p:cNvPr id="11" name="Picture 10"/>
          <p:cNvPicPr>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08523" y="1540105"/>
            <a:ext cx="5382678" cy="4578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8512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150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AP PPT-SimpleShell-1.jpg"/>
          <p:cNvPicPr>
            <a:picLocks noChangeAspect="1"/>
          </p:cNvPicPr>
          <p:nvPr/>
        </p:nvPicPr>
        <p:blipFill>
          <a:blip r:embed="rId3"/>
          <a:stretch>
            <a:fillRect/>
          </a:stretch>
        </p:blipFill>
        <p:spPr>
          <a:xfrm>
            <a:off x="0" y="0"/>
            <a:ext cx="9144000" cy="6923316"/>
          </a:xfrm>
          <a:prstGeom prst="rect">
            <a:avLst/>
          </a:prstGeom>
        </p:spPr>
      </p:pic>
      <p:sp>
        <p:nvSpPr>
          <p:cNvPr id="5" name="TextBox 4"/>
          <p:cNvSpPr txBox="1"/>
          <p:nvPr/>
        </p:nvSpPr>
        <p:spPr>
          <a:xfrm>
            <a:off x="541871" y="479560"/>
            <a:ext cx="7182761" cy="646331"/>
          </a:xfrm>
          <a:prstGeom prst="rect">
            <a:avLst/>
          </a:prstGeom>
          <a:noFill/>
        </p:spPr>
        <p:txBody>
          <a:bodyPr wrap="square" rtlCol="0">
            <a:spAutoFit/>
          </a:bodyPr>
          <a:lstStyle/>
          <a:p>
            <a:r>
              <a:rPr lang="en-US" sz="3600" b="1" kern="500" dirty="0" smtClean="0">
                <a:solidFill>
                  <a:srgbClr val="000090"/>
                </a:solidFill>
                <a:latin typeface="+mj-lt"/>
                <a:cs typeface="Century Gothic"/>
              </a:rPr>
              <a:t>Colorado River Supply Risks</a:t>
            </a:r>
            <a:endParaRPr lang="en-US" sz="3600" b="1" kern="500" dirty="0">
              <a:solidFill>
                <a:srgbClr val="000090"/>
              </a:solidFill>
              <a:latin typeface="+mj-lt"/>
              <a:cs typeface="Century Gothic"/>
            </a:endParaRPr>
          </a:p>
        </p:txBody>
      </p:sp>
      <p:sp>
        <p:nvSpPr>
          <p:cNvPr id="6" name="TextBox 5"/>
          <p:cNvSpPr txBox="1"/>
          <p:nvPr/>
        </p:nvSpPr>
        <p:spPr>
          <a:xfrm>
            <a:off x="452924" y="1252012"/>
            <a:ext cx="8391273" cy="5155257"/>
          </a:xfrm>
          <a:prstGeom prst="rect">
            <a:avLst/>
          </a:prstGeom>
          <a:noFill/>
        </p:spPr>
        <p:txBody>
          <a:bodyPr wrap="square" rtlCol="0">
            <a:spAutoFit/>
          </a:bodyPr>
          <a:lstStyle/>
          <a:p>
            <a:pPr marL="457200" indent="-457200" eaLnBrk="1" hangingPunct="1">
              <a:spcAft>
                <a:spcPts val="600"/>
              </a:spcAft>
              <a:buClr>
                <a:srgbClr val="000066"/>
              </a:buClr>
              <a:buFont typeface="Arial" panose="020B0604020202020204" pitchFamily="34" charset="0"/>
              <a:buChar char="•"/>
              <a:defRPr/>
            </a:pPr>
            <a:r>
              <a:rPr lang="en-US" sz="2800" b="1" dirty="0" smtClean="0"/>
              <a:t>Over Allocation</a:t>
            </a:r>
          </a:p>
          <a:p>
            <a:pPr marL="914400" lvl="1" indent="-457200">
              <a:spcAft>
                <a:spcPts val="600"/>
              </a:spcAft>
              <a:buClr>
                <a:srgbClr val="000066"/>
              </a:buClr>
              <a:buFont typeface="Arial" panose="020B0604020202020204" pitchFamily="34" charset="0"/>
              <a:buChar char="•"/>
              <a:defRPr/>
            </a:pPr>
            <a:r>
              <a:rPr lang="en-US" sz="2400" dirty="0" smtClean="0"/>
              <a:t>16.5 MAF Allocations - Avg. system flow ~ 15.0 MAF </a:t>
            </a:r>
          </a:p>
          <a:p>
            <a:pPr marL="914400" lvl="1" indent="-457200">
              <a:spcAft>
                <a:spcPts val="600"/>
              </a:spcAft>
              <a:buClr>
                <a:srgbClr val="000066"/>
              </a:buClr>
              <a:buFont typeface="Arial" panose="020B0604020202020204" pitchFamily="34" charset="0"/>
              <a:buChar char="•"/>
              <a:defRPr/>
            </a:pPr>
            <a:r>
              <a:rPr lang="en-US" sz="2400" dirty="0" smtClean="0"/>
              <a:t>Lower Basin runs an annual deficit of 1.2 MAF</a:t>
            </a:r>
          </a:p>
          <a:p>
            <a:pPr marL="457200" indent="-457200" eaLnBrk="1" hangingPunct="1">
              <a:spcAft>
                <a:spcPts val="600"/>
              </a:spcAft>
              <a:buClr>
                <a:srgbClr val="000066"/>
              </a:buClr>
              <a:buFont typeface="Arial" panose="020B0604020202020204" pitchFamily="34" charset="0"/>
              <a:buChar char="•"/>
              <a:defRPr/>
            </a:pPr>
            <a:endParaRPr lang="en-US" sz="2800" dirty="0" smtClean="0"/>
          </a:p>
          <a:p>
            <a:pPr marL="457200" indent="-457200" eaLnBrk="1" hangingPunct="1">
              <a:spcAft>
                <a:spcPts val="600"/>
              </a:spcAft>
              <a:buClr>
                <a:srgbClr val="000066"/>
              </a:buClr>
              <a:buFont typeface="Arial" panose="020B0604020202020204" pitchFamily="34" charset="0"/>
              <a:buChar char="•"/>
              <a:defRPr/>
            </a:pPr>
            <a:r>
              <a:rPr lang="en-US" sz="2800" b="1" dirty="0" smtClean="0"/>
              <a:t>Drought and Climate Change </a:t>
            </a:r>
          </a:p>
          <a:p>
            <a:pPr marL="914400" lvl="1" indent="-457200">
              <a:spcAft>
                <a:spcPts val="600"/>
              </a:spcAft>
              <a:buClr>
                <a:srgbClr val="000066"/>
              </a:buClr>
              <a:buFont typeface="Arial" panose="020B0604020202020204" pitchFamily="34" charset="0"/>
              <a:buChar char="•"/>
              <a:defRPr/>
            </a:pPr>
            <a:r>
              <a:rPr lang="en-US" sz="2400" dirty="0" smtClean="0"/>
              <a:t>Current hydrology: 14 years of drought</a:t>
            </a:r>
          </a:p>
          <a:p>
            <a:pPr marL="914400" lvl="1" indent="-457200">
              <a:spcAft>
                <a:spcPts val="600"/>
              </a:spcAft>
              <a:buClr>
                <a:srgbClr val="000066"/>
              </a:buClr>
              <a:buFont typeface="Arial" panose="020B0604020202020204" pitchFamily="34" charset="0"/>
              <a:buChar char="•"/>
              <a:defRPr/>
            </a:pPr>
            <a:r>
              <a:rPr lang="en-US" sz="2400" dirty="0" smtClean="0"/>
              <a:t>Future hydrology: 10% reduction in supply by 2060</a:t>
            </a:r>
          </a:p>
          <a:p>
            <a:pPr marL="457200" indent="-457200" eaLnBrk="1" hangingPunct="1">
              <a:spcAft>
                <a:spcPts val="600"/>
              </a:spcAft>
              <a:buClr>
                <a:srgbClr val="000066"/>
              </a:buClr>
              <a:buFont typeface="Arial" panose="020B0604020202020204" pitchFamily="34" charset="0"/>
              <a:buChar char="•"/>
              <a:defRPr/>
            </a:pPr>
            <a:endParaRPr lang="en-US" sz="2800" dirty="0" smtClean="0"/>
          </a:p>
          <a:p>
            <a:pPr marL="457200" indent="-457200" eaLnBrk="1" hangingPunct="1">
              <a:spcAft>
                <a:spcPts val="600"/>
              </a:spcAft>
              <a:buClr>
                <a:srgbClr val="000066"/>
              </a:buClr>
              <a:buFont typeface="Arial" panose="020B0604020202020204" pitchFamily="34" charset="0"/>
              <a:buChar char="•"/>
              <a:defRPr/>
            </a:pPr>
            <a:r>
              <a:rPr lang="en-US" sz="2800" b="1" dirty="0" smtClean="0"/>
              <a:t>New uses</a:t>
            </a:r>
          </a:p>
          <a:p>
            <a:pPr marL="914400" lvl="1" indent="-457200">
              <a:spcAft>
                <a:spcPts val="600"/>
              </a:spcAft>
              <a:buClr>
                <a:srgbClr val="000066"/>
              </a:buClr>
              <a:buFont typeface="Arial" panose="020B0604020202020204" pitchFamily="34" charset="0"/>
              <a:buChar char="•"/>
              <a:defRPr/>
            </a:pPr>
            <a:r>
              <a:rPr lang="en-US" sz="2400" dirty="0" smtClean="0"/>
              <a:t>Increasing water needs for Arizona, Nevada, and Mexico from the Colorado River</a:t>
            </a:r>
            <a:endParaRPr lang="en-US" sz="2800" dirty="0" smtClean="0"/>
          </a:p>
        </p:txBody>
      </p:sp>
      <p:cxnSp>
        <p:nvCxnSpPr>
          <p:cNvPr id="10" name="Straight Connector 9"/>
          <p:cNvCxnSpPr/>
          <p:nvPr/>
        </p:nvCxnSpPr>
        <p:spPr>
          <a:xfrm>
            <a:off x="563935" y="1086717"/>
            <a:ext cx="6860500" cy="1588"/>
          </a:xfrm>
          <a:prstGeom prst="line">
            <a:avLst/>
          </a:prstGeom>
          <a:ln w="190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318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AP PPT-SimpleShell-1.jpg"/>
          <p:cNvPicPr>
            <a:picLocks noChangeAspect="1"/>
          </p:cNvPicPr>
          <p:nvPr/>
        </p:nvPicPr>
        <p:blipFill>
          <a:blip r:embed="rId3"/>
          <a:stretch>
            <a:fillRect/>
          </a:stretch>
        </p:blipFill>
        <p:spPr>
          <a:xfrm>
            <a:off x="0" y="0"/>
            <a:ext cx="9144000" cy="6923316"/>
          </a:xfrm>
          <a:prstGeom prst="rect">
            <a:avLst/>
          </a:prstGeom>
        </p:spPr>
      </p:pic>
      <p:sp>
        <p:nvSpPr>
          <p:cNvPr id="5" name="TextBox 4"/>
          <p:cNvSpPr txBox="1"/>
          <p:nvPr/>
        </p:nvSpPr>
        <p:spPr>
          <a:xfrm>
            <a:off x="541871" y="479560"/>
            <a:ext cx="7182761" cy="646331"/>
          </a:xfrm>
          <a:prstGeom prst="rect">
            <a:avLst/>
          </a:prstGeom>
          <a:noFill/>
        </p:spPr>
        <p:txBody>
          <a:bodyPr wrap="square" rtlCol="0">
            <a:spAutoFit/>
          </a:bodyPr>
          <a:lstStyle/>
          <a:p>
            <a:r>
              <a:rPr lang="en-US" sz="3600" b="1" kern="500" dirty="0" smtClean="0">
                <a:solidFill>
                  <a:srgbClr val="000090"/>
                </a:solidFill>
                <a:latin typeface="+mj-lt"/>
                <a:cs typeface="Century Gothic"/>
              </a:rPr>
              <a:t>CAP Risks and Vulnerabilities</a:t>
            </a:r>
            <a:endParaRPr lang="en-US" sz="3600" b="1" kern="500" dirty="0">
              <a:solidFill>
                <a:srgbClr val="000090"/>
              </a:solidFill>
              <a:latin typeface="+mj-lt"/>
              <a:cs typeface="Century Gothic"/>
            </a:endParaRPr>
          </a:p>
        </p:txBody>
      </p:sp>
      <p:sp>
        <p:nvSpPr>
          <p:cNvPr id="6" name="TextBox 5"/>
          <p:cNvSpPr txBox="1"/>
          <p:nvPr/>
        </p:nvSpPr>
        <p:spPr>
          <a:xfrm>
            <a:off x="452924" y="1252012"/>
            <a:ext cx="8391273" cy="5324535"/>
          </a:xfrm>
          <a:prstGeom prst="rect">
            <a:avLst/>
          </a:prstGeom>
          <a:noFill/>
        </p:spPr>
        <p:txBody>
          <a:bodyPr wrap="square" rtlCol="0">
            <a:spAutoFit/>
          </a:bodyPr>
          <a:lstStyle/>
          <a:p>
            <a:pPr marL="457200" indent="-457200" eaLnBrk="1" hangingPunct="1">
              <a:spcAft>
                <a:spcPts val="600"/>
              </a:spcAft>
              <a:buClr>
                <a:srgbClr val="000066"/>
              </a:buClr>
              <a:buFont typeface="Arial" panose="020B0604020202020204" pitchFamily="34" charset="0"/>
              <a:buChar char="•"/>
              <a:defRPr/>
            </a:pPr>
            <a:r>
              <a:rPr lang="en-US" sz="2800" b="1" dirty="0" smtClean="0"/>
              <a:t>Near-term Shortage &amp; Long-term Reliability</a:t>
            </a:r>
          </a:p>
          <a:p>
            <a:pPr marL="914400" lvl="1" indent="-457200">
              <a:spcAft>
                <a:spcPts val="600"/>
              </a:spcAft>
              <a:buClr>
                <a:srgbClr val="000066"/>
              </a:buClr>
              <a:buFont typeface="Arial" panose="020B0604020202020204" pitchFamily="34" charset="0"/>
              <a:buChar char="•"/>
              <a:defRPr/>
            </a:pPr>
            <a:r>
              <a:rPr lang="en-US" sz="2400" dirty="0" smtClean="0"/>
              <a:t>CAP has junior priority and will suffer the first cut back from Colorado River shortages</a:t>
            </a:r>
          </a:p>
          <a:p>
            <a:pPr marL="914400" lvl="1" indent="-457200">
              <a:spcAft>
                <a:spcPts val="600"/>
              </a:spcAft>
              <a:buClr>
                <a:srgbClr val="000066"/>
              </a:buClr>
              <a:buFont typeface="Arial" panose="020B0604020202020204" pitchFamily="34" charset="0"/>
              <a:buChar char="•"/>
              <a:defRPr/>
            </a:pPr>
            <a:r>
              <a:rPr lang="en-US" sz="2400" dirty="0" smtClean="0"/>
              <a:t>Facing reductions from 20% – 30% (320 </a:t>
            </a:r>
            <a:r>
              <a:rPr lang="en-US" sz="2400" dirty="0" err="1" smtClean="0"/>
              <a:t>kaf</a:t>
            </a:r>
            <a:r>
              <a:rPr lang="en-US" sz="2400" dirty="0" smtClean="0"/>
              <a:t> to 480 </a:t>
            </a:r>
            <a:r>
              <a:rPr lang="en-US" sz="2400" dirty="0" err="1" smtClean="0"/>
              <a:t>kaf</a:t>
            </a:r>
            <a:r>
              <a:rPr lang="en-US" sz="2400" dirty="0" smtClean="0"/>
              <a:t>) under existing rules</a:t>
            </a:r>
          </a:p>
          <a:p>
            <a:pPr marL="914400" lvl="1" indent="-457200">
              <a:spcAft>
                <a:spcPts val="600"/>
              </a:spcAft>
              <a:buClr>
                <a:srgbClr val="000066"/>
              </a:buClr>
              <a:buFont typeface="Arial" panose="020B0604020202020204" pitchFamily="34" charset="0"/>
              <a:buChar char="•"/>
              <a:defRPr/>
            </a:pPr>
            <a:r>
              <a:rPr lang="en-US" sz="2400" dirty="0" smtClean="0"/>
              <a:t>Reductions and operations uncertain in deeper shortages</a:t>
            </a:r>
          </a:p>
          <a:p>
            <a:pPr marL="457200" indent="-457200" eaLnBrk="1" hangingPunct="1">
              <a:spcAft>
                <a:spcPts val="600"/>
              </a:spcAft>
              <a:buClr>
                <a:srgbClr val="000066"/>
              </a:buClr>
              <a:buFont typeface="Arial" panose="020B0604020202020204" pitchFamily="34" charset="0"/>
              <a:buChar char="•"/>
              <a:defRPr/>
            </a:pPr>
            <a:r>
              <a:rPr lang="en-US" sz="2800" b="1" dirty="0" smtClean="0"/>
              <a:t>Energy Availability</a:t>
            </a:r>
          </a:p>
          <a:p>
            <a:pPr marL="914400" lvl="1" indent="-457200">
              <a:spcAft>
                <a:spcPts val="600"/>
              </a:spcAft>
              <a:buClr>
                <a:srgbClr val="000066"/>
              </a:buClr>
              <a:buFont typeface="Arial" panose="020B0604020202020204" pitchFamily="34" charset="0"/>
              <a:buChar char="•"/>
              <a:defRPr/>
            </a:pPr>
            <a:r>
              <a:rPr lang="en-US" sz="2400" dirty="0" smtClean="0"/>
              <a:t>Single major energy source – Navajo Generating Station</a:t>
            </a:r>
          </a:p>
          <a:p>
            <a:pPr marL="914400" lvl="1" indent="-457200">
              <a:spcAft>
                <a:spcPts val="600"/>
              </a:spcAft>
              <a:buClr>
                <a:srgbClr val="000066"/>
              </a:buClr>
              <a:buFont typeface="Arial" panose="020B0604020202020204" pitchFamily="34" charset="0"/>
              <a:buChar char="•"/>
              <a:defRPr/>
            </a:pPr>
            <a:r>
              <a:rPr lang="en-US" sz="2400" dirty="0" smtClean="0"/>
              <a:t>Uncertain future for coal powered generation</a:t>
            </a:r>
            <a:endParaRPr lang="en-US" sz="2800" dirty="0" smtClean="0"/>
          </a:p>
          <a:p>
            <a:pPr marL="457200" indent="-457200" eaLnBrk="1" hangingPunct="1">
              <a:spcAft>
                <a:spcPts val="600"/>
              </a:spcAft>
              <a:buClr>
                <a:srgbClr val="000066"/>
              </a:buClr>
              <a:buFont typeface="Arial" panose="020B0604020202020204" pitchFamily="34" charset="0"/>
              <a:buChar char="•"/>
              <a:defRPr/>
            </a:pPr>
            <a:r>
              <a:rPr lang="en-US" sz="2800" b="1" dirty="0" smtClean="0"/>
              <a:t>New uses</a:t>
            </a:r>
          </a:p>
          <a:p>
            <a:pPr marL="914400" lvl="1" indent="-457200">
              <a:spcAft>
                <a:spcPts val="600"/>
              </a:spcAft>
              <a:buClr>
                <a:srgbClr val="000066"/>
              </a:buClr>
              <a:buFont typeface="Arial" panose="020B0604020202020204" pitchFamily="34" charset="0"/>
              <a:buChar char="•"/>
              <a:defRPr/>
            </a:pPr>
            <a:r>
              <a:rPr lang="en-US" sz="2400" dirty="0" smtClean="0"/>
              <a:t>Increasing water needs for Arizona, Nevada, and Mexico from the Colorado River</a:t>
            </a:r>
            <a:endParaRPr lang="en-US" sz="2800" dirty="0" smtClean="0"/>
          </a:p>
        </p:txBody>
      </p:sp>
      <p:cxnSp>
        <p:nvCxnSpPr>
          <p:cNvPr id="10" name="Straight Connector 9"/>
          <p:cNvCxnSpPr/>
          <p:nvPr/>
        </p:nvCxnSpPr>
        <p:spPr>
          <a:xfrm>
            <a:off x="563935" y="1086717"/>
            <a:ext cx="6860500" cy="1588"/>
          </a:xfrm>
          <a:prstGeom prst="line">
            <a:avLst/>
          </a:prstGeom>
          <a:ln w="190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480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 Covers-F.jpg"/>
          <p:cNvPicPr>
            <a:picLocks noChangeAspect="1"/>
          </p:cNvPicPr>
          <p:nvPr/>
        </p:nvPicPr>
        <p:blipFill>
          <a:blip r:embed="rId3"/>
          <a:stretch>
            <a:fillRect/>
          </a:stretch>
        </p:blipFill>
        <p:spPr>
          <a:xfrm>
            <a:off x="0" y="0"/>
            <a:ext cx="9144000" cy="6858000"/>
          </a:xfrm>
          <a:prstGeom prst="rect">
            <a:avLst/>
          </a:prstGeom>
        </p:spPr>
      </p:pic>
      <p:sp>
        <p:nvSpPr>
          <p:cNvPr id="6" name="TextBox 5"/>
          <p:cNvSpPr txBox="1"/>
          <p:nvPr/>
        </p:nvSpPr>
        <p:spPr>
          <a:xfrm>
            <a:off x="825279" y="1023005"/>
            <a:ext cx="3187176" cy="707886"/>
          </a:xfrm>
          <a:prstGeom prst="rect">
            <a:avLst/>
          </a:prstGeom>
          <a:noFill/>
        </p:spPr>
        <p:txBody>
          <a:bodyPr wrap="square" rtlCol="0">
            <a:spAutoFit/>
          </a:bodyPr>
          <a:lstStyle/>
          <a:p>
            <a:r>
              <a:rPr lang="en-US" sz="4000" b="1" dirty="0" smtClean="0">
                <a:solidFill>
                  <a:srgbClr val="FFFF00"/>
                </a:solidFill>
                <a:effectLst>
                  <a:outerShdw blurRad="38100" dist="38100" dir="2700000" algn="tl">
                    <a:srgbClr val="000000">
                      <a:alpha val="43137"/>
                    </a:srgbClr>
                  </a:outerShdw>
                </a:effectLst>
              </a:rPr>
              <a:t>Questions?</a:t>
            </a:r>
          </a:p>
        </p:txBody>
      </p:sp>
    </p:spTree>
    <p:extLst>
      <p:ext uri="{BB962C8B-B14F-4D97-AF65-F5344CB8AC3E}">
        <p14:creationId xmlns:p14="http://schemas.microsoft.com/office/powerpoint/2010/main" val="9296611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_dlc_DocId xmlns="c17adc5b-5639-494b-8ffe-3b910c9a8d08">ZXS2UNUTCDHX-2-3738</_dlc_DocId>
    <_dlc_DocIdUrl xmlns="c17adc5b-5639-494b-8ffe-3b910c9a8d08">
      <Url>http://ibr3lcrsp001/projects/BasinStudy/_layouts/DocIdRedir.aspx?ID=ZXS2UNUTCDHX-2-3738</Url>
      <Description>ZXS2UNUTCDHX-2-3738</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2725D7641B817843A3827BC5A490D49C" ma:contentTypeVersion="2" ma:contentTypeDescription="Create a new document." ma:contentTypeScope="" ma:versionID="71f649fe8f88446019761929c3cd9d2c">
  <xsd:schema xmlns:xsd="http://www.w3.org/2001/XMLSchema" xmlns:xs="http://www.w3.org/2001/XMLSchema" xmlns:p="http://schemas.microsoft.com/office/2006/metadata/properties" xmlns:ns2="c17adc5b-5639-494b-8ffe-3b910c9a8d08" targetNamespace="http://schemas.microsoft.com/office/2006/metadata/properties" ma:root="true" ma:fieldsID="cdc19f8ae913a1bc00c530dd8a2d7767" ns2:_="">
    <xsd:import namespace="c17adc5b-5639-494b-8ffe-3b910c9a8d08"/>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7adc5b-5639-494b-8ffe-3b910c9a8d0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5ED099A-4F08-4FE5-B0E4-646B86678411}">
  <ds:schemaRefs>
    <ds:schemaRef ds:uri="http://schemas.microsoft.com/sharepoint/v3/contenttype/forms"/>
  </ds:schemaRefs>
</ds:datastoreItem>
</file>

<file path=customXml/itemProps2.xml><?xml version="1.0" encoding="utf-8"?>
<ds:datastoreItem xmlns:ds="http://schemas.openxmlformats.org/officeDocument/2006/customXml" ds:itemID="{515E7243-0B53-4E8F-B068-3BA34C986472}">
  <ds:schemaRefs>
    <ds:schemaRef ds:uri="http://schemas.openxmlformats.org/package/2006/metadata/core-properties"/>
    <ds:schemaRef ds:uri="http://schemas.microsoft.com/office/2006/metadata/properties"/>
    <ds:schemaRef ds:uri="http://purl.org/dc/terms/"/>
    <ds:schemaRef ds:uri="http://purl.org/dc/dcmitype/"/>
    <ds:schemaRef ds:uri="http://purl.org/dc/elements/1.1/"/>
    <ds:schemaRef ds:uri="c17adc5b-5639-494b-8ffe-3b910c9a8d08"/>
    <ds:schemaRef ds:uri="http://www.w3.org/XML/1998/namespace"/>
    <ds:schemaRef ds:uri="http://schemas.microsoft.com/office/2006/documentManagement/types"/>
    <ds:schemaRef ds:uri="http://schemas.microsoft.com/office/infopath/2007/PartnerControls"/>
  </ds:schemaRefs>
</ds:datastoreItem>
</file>

<file path=customXml/itemProps3.xml><?xml version="1.0" encoding="utf-8"?>
<ds:datastoreItem xmlns:ds="http://schemas.openxmlformats.org/officeDocument/2006/customXml" ds:itemID="{580A9798-3C0F-4FE3-9263-7E9626A60E55}">
  <ds:schemaRefs>
    <ds:schemaRef ds:uri="http://schemas.microsoft.com/sharepoint/events"/>
  </ds:schemaRefs>
</ds:datastoreItem>
</file>

<file path=customXml/itemProps4.xml><?xml version="1.0" encoding="utf-8"?>
<ds:datastoreItem xmlns:ds="http://schemas.openxmlformats.org/officeDocument/2006/customXml" ds:itemID="{5091CAF8-79ED-42AF-A000-3E040B3FE6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7adc5b-5639-494b-8ffe-3b910c9a8d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12672</TotalTime>
  <Words>601</Words>
  <Application>Microsoft Office PowerPoint</Application>
  <PresentationFormat>On-screen Show (4:3)</PresentationFormat>
  <Paragraphs>90</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Default Design</vt:lpstr>
      <vt:lpstr>PowerPoint Presentation</vt:lpstr>
      <vt:lpstr>Colorado River System</vt:lpstr>
      <vt:lpstr>Law of the River Summary (items in red led to construction of CAP)</vt:lpstr>
      <vt:lpstr>PowerPoint Presentation</vt:lpstr>
      <vt:lpstr>PowerPoint Presentation</vt:lpstr>
      <vt:lpstr>PowerPoint Presentation</vt:lpstr>
      <vt:lpstr>PowerPoint Presentation</vt:lpstr>
    </vt:vector>
  </TitlesOfParts>
  <Company>usbr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usbr</dc:creator>
  <cp:lastModifiedBy>Windows User</cp:lastModifiedBy>
  <cp:revision>866</cp:revision>
  <cp:lastPrinted>2015-01-06T22:22:29Z</cp:lastPrinted>
  <dcterms:created xsi:type="dcterms:W3CDTF">2004-03-19T17:04:19Z</dcterms:created>
  <dcterms:modified xsi:type="dcterms:W3CDTF">2015-01-06T22:51:25Z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6c7b5753-68c3-40a6-a943-5a81c48edf0d</vt:lpwstr>
  </property>
  <property fmtid="{D5CDD505-2E9C-101B-9397-08002B2CF9AE}" pid="3" name="ContentTypeId">
    <vt:lpwstr>0x0101002725D7641B817843A3827BC5A490D49C</vt:lpwstr>
  </property>
</Properties>
</file>