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64" r:id="rId2"/>
    <p:sldId id="265" r:id="rId3"/>
    <p:sldId id="291" r:id="rId4"/>
    <p:sldId id="274" r:id="rId5"/>
    <p:sldId id="266" r:id="rId6"/>
    <p:sldId id="268" r:id="rId7"/>
    <p:sldId id="271" r:id="rId8"/>
    <p:sldId id="267" r:id="rId9"/>
    <p:sldId id="269" r:id="rId10"/>
    <p:sldId id="292" r:id="rId11"/>
    <p:sldId id="285" r:id="rId12"/>
    <p:sldId id="287" r:id="rId13"/>
    <p:sldId id="294" r:id="rId14"/>
    <p:sldId id="295" r:id="rId15"/>
    <p:sldId id="293" r:id="rId16"/>
    <p:sldId id="275" r:id="rId17"/>
    <p:sldId id="284" r:id="rId18"/>
    <p:sldId id="276" r:id="rId19"/>
    <p:sldId id="277" r:id="rId20"/>
    <p:sldId id="279" r:id="rId21"/>
    <p:sldId id="280" r:id="rId22"/>
    <p:sldId id="282" r:id="rId23"/>
    <p:sldId id="283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BE2"/>
    <a:srgbClr val="C6C2C2"/>
    <a:srgbClr val="FC0000"/>
    <a:srgbClr val="FBFC09"/>
    <a:srgbClr val="3EF7F9"/>
    <a:srgbClr val="72F86F"/>
    <a:srgbClr val="F7A1A1"/>
    <a:srgbClr val="F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94660"/>
  </p:normalViewPr>
  <p:slideViewPr>
    <p:cSldViewPr>
      <p:cViewPr varScale="1">
        <p:scale>
          <a:sx n="116" d="100"/>
          <a:sy n="116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8999708369787"/>
          <c:y val="6.6096210629921257E-2"/>
          <c:w val="0.75226981444073404"/>
          <c:h val="0.864292588426446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F6-46F9-BA9C-B988641482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Entire Basin Region</c:v>
                </c:pt>
                <c:pt idx="1">
                  <c:v>Wyoming</c:v>
                </c:pt>
                <c:pt idx="2">
                  <c:v>Utah</c:v>
                </c:pt>
                <c:pt idx="3">
                  <c:v>So Cal 7 Counties</c:v>
                </c:pt>
                <c:pt idx="4">
                  <c:v>New Mexico</c:v>
                </c:pt>
                <c:pt idx="5">
                  <c:v>Nevada</c:v>
                </c:pt>
                <c:pt idx="6">
                  <c:v>Colorado</c:v>
                </c:pt>
                <c:pt idx="7">
                  <c:v>Arizona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0.64400000000000002</c:v>
                </c:pt>
                <c:pt idx="1">
                  <c:v>0.623</c:v>
                </c:pt>
                <c:pt idx="2">
                  <c:v>0.498</c:v>
                </c:pt>
                <c:pt idx="3">
                  <c:v>0.54900000000000004</c:v>
                </c:pt>
                <c:pt idx="4">
                  <c:v>0.65800000000000003</c:v>
                </c:pt>
                <c:pt idx="5">
                  <c:v>0.874</c:v>
                </c:pt>
                <c:pt idx="6">
                  <c:v>0.58799999999999997</c:v>
                </c:pt>
                <c:pt idx="7">
                  <c:v>0.59899999999999998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F6-46F9-BA9C-B98864148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61608"/>
        <c:axId val="83062000"/>
      </c:barChart>
      <c:catAx>
        <c:axId val="8306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83062000"/>
        <c:crosses val="autoZero"/>
        <c:auto val="1"/>
        <c:lblAlgn val="ctr"/>
        <c:lblOffset val="100"/>
        <c:noMultiLvlLbl val="0"/>
      </c:catAx>
      <c:valAx>
        <c:axId val="8306200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8306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CAP's Annual GSP Contribution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635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4D-4358-9C9E-2016E784F97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14D-4358-9C9E-2016E784F97D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14D-4358-9C9E-2016E784F97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14D-4358-9C9E-2016E784F97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14D-4358-9C9E-2016E784F97D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14D-4358-9C9E-2016E784F97D}"/>
              </c:ext>
            </c:extLst>
          </c:dPt>
          <c:dPt>
            <c:idx val="6"/>
            <c:invertIfNegative val="0"/>
            <c:bubble3D val="0"/>
            <c:explosion val="1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14D-4358-9C9E-2016E784F97D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14D-4358-9C9E-2016E784F97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14D-4358-9C9E-2016E784F97D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14D-4358-9C9E-2016E784F97D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14D-4358-9C9E-2016E784F97D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14D-4358-9C9E-2016E784F97D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14D-4358-9C9E-2016E784F97D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14D-4358-9C9E-2016E784F97D}"/>
              </c:ext>
            </c:extLst>
          </c:dPt>
          <c:cat>
            <c:numRef>
              <c:f>Sheet1!$A$2:$A$26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cat>
          <c:val>
            <c:numRef>
              <c:f>Sheet1!$B$2:$B$26</c:f>
              <c:numCache>
                <c:formatCode>"$"#,##0.0_);[Red]\("$"#,##0.0\)</c:formatCode>
                <c:ptCount val="25"/>
                <c:pt idx="0">
                  <c:v>1.46</c:v>
                </c:pt>
                <c:pt idx="1">
                  <c:v>6.62</c:v>
                </c:pt>
                <c:pt idx="2">
                  <c:v>8.4</c:v>
                </c:pt>
                <c:pt idx="3">
                  <c:v>11.39</c:v>
                </c:pt>
                <c:pt idx="4">
                  <c:v>17.13</c:v>
                </c:pt>
                <c:pt idx="5">
                  <c:v>8.39</c:v>
                </c:pt>
                <c:pt idx="6">
                  <c:v>12.77</c:v>
                </c:pt>
                <c:pt idx="7">
                  <c:v>20.27</c:v>
                </c:pt>
                <c:pt idx="8">
                  <c:v>21.67</c:v>
                </c:pt>
                <c:pt idx="9">
                  <c:v>21.85</c:v>
                </c:pt>
                <c:pt idx="10">
                  <c:v>26.62</c:v>
                </c:pt>
                <c:pt idx="11">
                  <c:v>35.25</c:v>
                </c:pt>
                <c:pt idx="12">
                  <c:v>29.78</c:v>
                </c:pt>
                <c:pt idx="13">
                  <c:v>34.47</c:v>
                </c:pt>
                <c:pt idx="14">
                  <c:v>43.36</c:v>
                </c:pt>
                <c:pt idx="15">
                  <c:v>52.68</c:v>
                </c:pt>
                <c:pt idx="16">
                  <c:v>54.46</c:v>
                </c:pt>
                <c:pt idx="17">
                  <c:v>66.72</c:v>
                </c:pt>
                <c:pt idx="18">
                  <c:v>79.209999999999994</c:v>
                </c:pt>
                <c:pt idx="19">
                  <c:v>69.900000000000006</c:v>
                </c:pt>
                <c:pt idx="20">
                  <c:v>77.11</c:v>
                </c:pt>
                <c:pt idx="21">
                  <c:v>87.47</c:v>
                </c:pt>
                <c:pt idx="22">
                  <c:v>88.2</c:v>
                </c:pt>
                <c:pt idx="23">
                  <c:v>86.23</c:v>
                </c:pt>
                <c:pt idx="24">
                  <c:v>128.56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E14D-4358-9C9E-2016E784F9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Balance of AZ Annual GSP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cat>
          <c:val>
            <c:numRef>
              <c:f>Sheet1!$C$2:$C$26</c:f>
              <c:numCache>
                <c:formatCode>"$"#,##0.0</c:formatCode>
                <c:ptCount val="25"/>
                <c:pt idx="0">
                  <c:v>100.07</c:v>
                </c:pt>
                <c:pt idx="1">
                  <c:v>99.76</c:v>
                </c:pt>
                <c:pt idx="2">
                  <c:v>102.77</c:v>
                </c:pt>
                <c:pt idx="3">
                  <c:v>100.48</c:v>
                </c:pt>
                <c:pt idx="4">
                  <c:v>95.08</c:v>
                </c:pt>
                <c:pt idx="5">
                  <c:v>104.41</c:v>
                </c:pt>
                <c:pt idx="6">
                  <c:v>111.53</c:v>
                </c:pt>
                <c:pt idx="7">
                  <c:v>110.86</c:v>
                </c:pt>
                <c:pt idx="8">
                  <c:v>122.66</c:v>
                </c:pt>
                <c:pt idx="9">
                  <c:v>132.94999999999999</c:v>
                </c:pt>
                <c:pt idx="10">
                  <c:v>138.71</c:v>
                </c:pt>
                <c:pt idx="11">
                  <c:v>138.85</c:v>
                </c:pt>
                <c:pt idx="12">
                  <c:v>157.59</c:v>
                </c:pt>
                <c:pt idx="13">
                  <c:v>165.65</c:v>
                </c:pt>
                <c:pt idx="14">
                  <c:v>166.47</c:v>
                </c:pt>
                <c:pt idx="15">
                  <c:v>162.86000000000001</c:v>
                </c:pt>
                <c:pt idx="16">
                  <c:v>166.63</c:v>
                </c:pt>
                <c:pt idx="17">
                  <c:v>164.74</c:v>
                </c:pt>
                <c:pt idx="18">
                  <c:v>160.31</c:v>
                </c:pt>
                <c:pt idx="19">
                  <c:v>187.07</c:v>
                </c:pt>
                <c:pt idx="20">
                  <c:v>198.53</c:v>
                </c:pt>
                <c:pt idx="21">
                  <c:v>195.3</c:v>
                </c:pt>
                <c:pt idx="22">
                  <c:v>191.24</c:v>
                </c:pt>
                <c:pt idx="23">
                  <c:v>174.19</c:v>
                </c:pt>
                <c:pt idx="24">
                  <c:v>130.97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14D-4358-9C9E-2016E784F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3063176"/>
        <c:axId val="83062784"/>
      </c:barChart>
      <c:valAx>
        <c:axId val="830627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r>
                  <a:rPr lang="en-US" sz="1600" dirty="0">
                    <a:latin typeface="Calibri" panose="020F0502020204030204" pitchFamily="34" charset="0"/>
                  </a:rPr>
                  <a:t>Annual GSP (Billions 2013 $)</a:t>
                </a:r>
              </a:p>
            </c:rich>
          </c:tx>
          <c:layout>
            <c:manualLayout>
              <c:xMode val="edge"/>
              <c:yMode val="edge"/>
              <c:x val="1.1784511784511785E-2"/>
              <c:y val="0.25456575740532433"/>
            </c:manualLayout>
          </c:layout>
          <c:overlay val="0"/>
        </c:title>
        <c:numFmt formatCode="&quot;$&quot;#,##0_);[Red]\(&quot;$&quot;#,##0\)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83063176"/>
        <c:crosses val="autoZero"/>
        <c:crossBetween val="between"/>
      </c:valAx>
      <c:catAx>
        <c:axId val="83063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83062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E-4F23-845C-CF3CCC07B40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E-4F23-845C-CF3CCC07B40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E-4F23-845C-CF3CCC07B40B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E-4F23-845C-CF3CCC07B40B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4E-4F23-845C-CF3CCC07B40B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4E-4F23-845C-CF3CCC07B40B}"/>
              </c:ext>
            </c:extLst>
          </c:dPt>
          <c:dPt>
            <c:idx val="6"/>
            <c:invertIfNegative val="0"/>
            <c:bubble3D val="0"/>
            <c:explosion val="1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4E-4F23-845C-CF3CCC07B40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4E-4F23-845C-CF3CCC07B40B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4E-4F23-845C-CF3CCC07B40B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4E-4F23-845C-CF3CCC07B40B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4E-4F23-845C-CF3CCC07B40B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4E-4F23-845C-CF3CCC07B40B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4E-4F23-845C-CF3CCC07B40B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4E-4F23-845C-CF3CCC07B4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2010</c:v>
                </c:pt>
                <c:pt idx="1">
                  <c:v>2009</c:v>
                </c:pt>
                <c:pt idx="2">
                  <c:v>2008</c:v>
                </c:pt>
                <c:pt idx="3">
                  <c:v>2007</c:v>
                </c:pt>
                <c:pt idx="4">
                  <c:v>2006</c:v>
                </c:pt>
                <c:pt idx="5">
                  <c:v>2005</c:v>
                </c:pt>
                <c:pt idx="6">
                  <c:v>2004</c:v>
                </c:pt>
                <c:pt idx="7">
                  <c:v>2003</c:v>
                </c:pt>
                <c:pt idx="8">
                  <c:v>2002</c:v>
                </c:pt>
                <c:pt idx="9">
                  <c:v>2001</c:v>
                </c:pt>
                <c:pt idx="10">
                  <c:v>2000</c:v>
                </c:pt>
                <c:pt idx="11">
                  <c:v>1999</c:v>
                </c:pt>
                <c:pt idx="12">
                  <c:v>1998</c:v>
                </c:pt>
                <c:pt idx="13">
                  <c:v>1997</c:v>
                </c:pt>
                <c:pt idx="14">
                  <c:v>1996</c:v>
                </c:pt>
                <c:pt idx="15">
                  <c:v>1995</c:v>
                </c:pt>
                <c:pt idx="16">
                  <c:v>1994</c:v>
                </c:pt>
                <c:pt idx="17">
                  <c:v>1993</c:v>
                </c:pt>
                <c:pt idx="18">
                  <c:v>1992</c:v>
                </c:pt>
                <c:pt idx="19">
                  <c:v>1991</c:v>
                </c:pt>
                <c:pt idx="20">
                  <c:v>1990</c:v>
                </c:pt>
                <c:pt idx="21">
                  <c:v>1989</c:v>
                </c:pt>
                <c:pt idx="22">
                  <c:v>1988</c:v>
                </c:pt>
                <c:pt idx="23">
                  <c:v>1987</c:v>
                </c:pt>
                <c:pt idx="24">
                  <c:v>1986</c:v>
                </c:pt>
              </c:numCache>
            </c:numRef>
          </c:cat>
          <c:val>
            <c:numRef>
              <c:f>Sheet1!$B$2:$B$26</c:f>
              <c:numCache>
                <c:formatCode>#,##0</c:formatCode>
                <c:ptCount val="25"/>
                <c:pt idx="0">
                  <c:v>1603287</c:v>
                </c:pt>
                <c:pt idx="1">
                  <c:v>1075010</c:v>
                </c:pt>
                <c:pt idx="2">
                  <c:v>1099379</c:v>
                </c:pt>
                <c:pt idx="3">
                  <c:v>1090333</c:v>
                </c:pt>
                <c:pt idx="4">
                  <c:v>961449</c:v>
                </c:pt>
                <c:pt idx="5">
                  <c:v>871524</c:v>
                </c:pt>
                <c:pt idx="6">
                  <c:v>987163</c:v>
                </c:pt>
                <c:pt idx="7">
                  <c:v>831787</c:v>
                </c:pt>
                <c:pt idx="8">
                  <c:v>678934</c:v>
                </c:pt>
                <c:pt idx="9">
                  <c:v>656573</c:v>
                </c:pt>
                <c:pt idx="10">
                  <c:v>540349</c:v>
                </c:pt>
                <c:pt idx="11">
                  <c:v>429610</c:v>
                </c:pt>
                <c:pt idx="12">
                  <c:v>371180</c:v>
                </c:pt>
                <c:pt idx="13">
                  <c:v>439440</c:v>
                </c:pt>
                <c:pt idx="14">
                  <c:v>331913</c:v>
                </c:pt>
                <c:pt idx="15">
                  <c:v>272394</c:v>
                </c:pt>
                <c:pt idx="16">
                  <c:v>270166</c:v>
                </c:pt>
                <c:pt idx="17">
                  <c:v>252772</c:v>
                </c:pt>
                <c:pt idx="18">
                  <c:v>159232</c:v>
                </c:pt>
                <c:pt idx="19">
                  <c:v>104615</c:v>
                </c:pt>
                <c:pt idx="20">
                  <c:v>213656</c:v>
                </c:pt>
                <c:pt idx="21">
                  <c:v>141978</c:v>
                </c:pt>
                <c:pt idx="22">
                  <c:v>104755</c:v>
                </c:pt>
                <c:pt idx="23">
                  <c:v>82535</c:v>
                </c:pt>
                <c:pt idx="24">
                  <c:v>18151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F04E-4F23-845C-CF3CCC07B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064352"/>
        <c:axId val="83063960"/>
      </c:barChart>
      <c:valAx>
        <c:axId val="8306396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83064352"/>
        <c:crosses val="autoZero"/>
        <c:crossBetween val="between"/>
      </c:valAx>
      <c:catAx>
        <c:axId val="83064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83063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8999708369787"/>
          <c:y val="6.6096210629921257E-2"/>
          <c:w val="0.75226981444073404"/>
          <c:h val="0.864292588426446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45-4309-A510-119C527F31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All 7 Areas</c:v>
                </c:pt>
                <c:pt idx="1">
                  <c:v>Area 7</c:v>
                </c:pt>
                <c:pt idx="2">
                  <c:v>Area 6</c:v>
                </c:pt>
                <c:pt idx="3">
                  <c:v>Area 5</c:v>
                </c:pt>
                <c:pt idx="4">
                  <c:v>Area 4</c:v>
                </c:pt>
                <c:pt idx="5">
                  <c:v>Area 3</c:v>
                </c:pt>
                <c:pt idx="6">
                  <c:v>Area 2</c:v>
                </c:pt>
                <c:pt idx="7">
                  <c:v>Area 1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0.10100000000000001</c:v>
                </c:pt>
                <c:pt idx="1">
                  <c:v>0</c:v>
                </c:pt>
                <c:pt idx="2">
                  <c:v>0</c:v>
                </c:pt>
                <c:pt idx="3">
                  <c:v>9.5000000000000001E-2</c:v>
                </c:pt>
                <c:pt idx="4">
                  <c:v>9.2999999999999999E-2</c:v>
                </c:pt>
                <c:pt idx="5">
                  <c:v>0.52200000000000002</c:v>
                </c:pt>
                <c:pt idx="6">
                  <c:v>0.66200000000000003</c:v>
                </c:pt>
                <c:pt idx="7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45-4309-A510-119C527F3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0826384"/>
        <c:axId val="191146792"/>
      </c:barChart>
      <c:catAx>
        <c:axId val="14082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91146792"/>
        <c:crosses val="autoZero"/>
        <c:auto val="1"/>
        <c:lblAlgn val="ctr"/>
        <c:lblOffset val="100"/>
        <c:noMultiLvlLbl val="0"/>
      </c:catAx>
      <c:valAx>
        <c:axId val="191146792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4082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AA-4487-803B-80EF2108749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AA-4487-803B-80EF2108749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AA-4487-803B-80EF2108749B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AA-4487-803B-80EF2108749B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AA-4487-803B-80EF2108749B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AA-4487-803B-80EF2108749B}"/>
              </c:ext>
            </c:extLst>
          </c:dPt>
          <c:dPt>
            <c:idx val="6"/>
            <c:invertIfNegative val="0"/>
            <c:bubble3D val="0"/>
            <c:explosion val="1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AAA-4487-803B-80EF2108749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AAA-4487-803B-80EF2108749B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AAA-4487-803B-80EF2108749B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AAA-4487-803B-80EF2108749B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AAA-4487-803B-80EF2108749B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AAA-4487-803B-80EF2108749B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AAA-4487-803B-80EF2108749B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AAA-4487-803B-80EF210874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Sheet1!$A$2:$A$21</c:f>
              <c:strCache>
                <c:ptCount val="20"/>
                <c:pt idx="0">
                  <c:v>Health &amp; Social Services</c:v>
                </c:pt>
                <c:pt idx="1">
                  <c:v>Agriculture, Forestry, Fishing &amp; Hunting</c:v>
                </c:pt>
                <c:pt idx="2">
                  <c:v>Government &amp; Non NAICs</c:v>
                </c:pt>
                <c:pt idx="3">
                  <c:v>Professional, Scientific &amp; Technical Services</c:v>
                </c:pt>
                <c:pt idx="4">
                  <c:v>Finance &amp; Insurance</c:v>
                </c:pt>
                <c:pt idx="5">
                  <c:v>Retail Trade</c:v>
                </c:pt>
                <c:pt idx="6">
                  <c:v>Real Estate &amp; Rental</c:v>
                </c:pt>
                <c:pt idx="7">
                  <c:v>Administrative &amp; Waste Services</c:v>
                </c:pt>
                <c:pt idx="8">
                  <c:v>Wholesale Trade</c:v>
                </c:pt>
                <c:pt idx="9">
                  <c:v>Accomodation &amp; Food Services</c:v>
                </c:pt>
                <c:pt idx="10">
                  <c:v>Transportation &amp; Warehousing</c:v>
                </c:pt>
                <c:pt idx="11">
                  <c:v>Educational Services</c:v>
                </c:pt>
                <c:pt idx="12">
                  <c:v>Information</c:v>
                </c:pt>
                <c:pt idx="13">
                  <c:v>Manufacturing</c:v>
                </c:pt>
                <c:pt idx="14">
                  <c:v>Management of Companies</c:v>
                </c:pt>
                <c:pt idx="15">
                  <c:v>Other Services</c:v>
                </c:pt>
                <c:pt idx="16">
                  <c:v>Arts, Entertainment &amp; Recreation</c:v>
                </c:pt>
                <c:pt idx="17">
                  <c:v>Electricity, Natural Gas &amp; Water</c:v>
                </c:pt>
                <c:pt idx="18">
                  <c:v>Mining</c:v>
                </c:pt>
                <c:pt idx="19">
                  <c:v>Construction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32369.166509636932</c:v>
                </c:pt>
                <c:pt idx="1">
                  <c:v>30778.034864373381</c:v>
                </c:pt>
                <c:pt idx="2">
                  <c:v>29391.844592730562</c:v>
                </c:pt>
                <c:pt idx="3">
                  <c:v>21275.612343565444</c:v>
                </c:pt>
                <c:pt idx="4">
                  <c:v>20339.767311789867</c:v>
                </c:pt>
                <c:pt idx="5">
                  <c:v>18040.903519983523</c:v>
                </c:pt>
                <c:pt idx="6">
                  <c:v>17930.531907749479</c:v>
                </c:pt>
                <c:pt idx="7">
                  <c:v>12899.513254565052</c:v>
                </c:pt>
                <c:pt idx="8">
                  <c:v>11511.165089035054</c:v>
                </c:pt>
                <c:pt idx="9">
                  <c:v>8441.0727786057887</c:v>
                </c:pt>
                <c:pt idx="10">
                  <c:v>8435.2742531590757</c:v>
                </c:pt>
                <c:pt idx="11">
                  <c:v>7556.3131625799924</c:v>
                </c:pt>
                <c:pt idx="12">
                  <c:v>7304.489724965877</c:v>
                </c:pt>
                <c:pt idx="13">
                  <c:v>4484.7584733821877</c:v>
                </c:pt>
                <c:pt idx="14">
                  <c:v>2504.6120654567562</c:v>
                </c:pt>
                <c:pt idx="15">
                  <c:v>2240.0009775693584</c:v>
                </c:pt>
                <c:pt idx="16">
                  <c:v>1728.532289425124</c:v>
                </c:pt>
                <c:pt idx="17">
                  <c:v>1321</c:v>
                </c:pt>
                <c:pt idx="18">
                  <c:v>1269.1160591707098</c:v>
                </c:pt>
                <c:pt idx="19">
                  <c:v>886.97947813833389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AAA-4487-803B-80EF21087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2994848"/>
        <c:axId val="191148360"/>
      </c:barChart>
      <c:valAx>
        <c:axId val="19114836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92994848"/>
        <c:crosses val="autoZero"/>
        <c:crossBetween val="between"/>
      </c:valAx>
      <c:catAx>
        <c:axId val="192994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91148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32343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7702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835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053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9162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3978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80616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507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101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62789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8769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065B14-C34A-408B-9858-975644F7B2CC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3A0CA7-4E4D-4611-9E5C-2F7195274A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13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848600" cy="78422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THE ECONOMIC VALUE OF WATER:</a:t>
            </a:r>
            <a:br>
              <a:rPr lang="en-US" sz="3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en-US" sz="3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THREE CASE STUDIES</a:t>
            </a:r>
            <a:endParaRPr lang="en-US" sz="3600" b="1" i="1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latin typeface="Calibri" panose="020F0502020204030204" pitchFamily="34" charset="0"/>
              </a:rPr>
              <a:t>Dr. Anthony Evans</a:t>
            </a:r>
          </a:p>
          <a:p>
            <a:endParaRPr lang="en-US" i="1" dirty="0">
              <a:latin typeface="Calibri" panose="020F0502020204030204" pitchFamily="34" charset="0"/>
            </a:endParaRPr>
          </a:p>
          <a:p>
            <a:r>
              <a:rPr lang="en-US" sz="2400" i="1" dirty="0">
                <a:latin typeface="Calibri" panose="020F0502020204030204" pitchFamily="34" charset="0"/>
              </a:rPr>
              <a:t>August 7, 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2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The Economic Importance of the Central Arizona Project</a:t>
            </a:r>
            <a:b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2800" b="1" dirty="0">
              <a:solidFill>
                <a:schemeClr val="bg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2594"/>
            <a:ext cx="7315200" cy="36976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Considers the economic impact of the construction of CAP (1973-1993) and CAP’s water supply delivery operations (1986-2010) for the State of Arizona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Modified IMPLAN input-output models to account for inter-related nature of the economy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Total field construction costs: $3.3 billion (nominal $)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CAP delivered 27.3 MAF water to municipal, industrial, and agricultural customers in Maricopa, Pima and Pinal Counties, 1986-2010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impact of water supply delivery operations, 1986-2010, based on: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Non-availability</a:t>
            </a:r>
            <a:r>
              <a:rPr lang="en-US" sz="1600" dirty="0">
                <a:latin typeface="Calibri" pitchFamily="34" charset="0"/>
              </a:rPr>
              <a:t> of CAP water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FF00"/>
                </a:solidFill>
                <a:latin typeface="Calibri" pitchFamily="34" charset="0"/>
              </a:rPr>
              <a:t>Non-substitutability</a:t>
            </a:r>
            <a:r>
              <a:rPr lang="en-US" sz="1600" dirty="0">
                <a:latin typeface="Calibri" pitchFamily="34" charset="0"/>
              </a:rPr>
              <a:t> of the CAP water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Non-adaptability</a:t>
            </a:r>
            <a:r>
              <a:rPr lang="en-US" sz="1600" dirty="0">
                <a:latin typeface="Calibri" pitchFamily="34" charset="0"/>
              </a:rPr>
              <a:t> of producers and consumers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Exclusion of leisure benefits associated with O&amp;M of CAP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FFB310"/>
              </a:buClr>
              <a:buNone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Central Arizona Project (CAP) - Assumptions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1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796294"/>
              </p:ext>
            </p:extLst>
          </p:nvPr>
        </p:nvGraphicFramePr>
        <p:xfrm>
          <a:off x="1676400" y="2590800"/>
          <a:ext cx="54102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ECONOMIC IMPACT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CUMULATIVE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Millions 2013 $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Job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Direct Impacts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996.1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0 - 5,030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Indirect Impacts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653.0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0 – 1,892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Induced Impacts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715.8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 – 2,490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Total Estimated Economic Impacts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2,364.8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– 9,412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Total Economic Impacts of CAP’s Construction (1973-1993) for the State of Arizona</a:t>
            </a:r>
          </a:p>
        </p:txBody>
      </p:sp>
    </p:spTree>
    <p:extLst>
      <p:ext uri="{BB962C8B-B14F-4D97-AF65-F5344CB8AC3E}">
        <p14:creationId xmlns:p14="http://schemas.microsoft.com/office/powerpoint/2010/main" val="45547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775689"/>
              </p:ext>
            </p:extLst>
          </p:nvPr>
        </p:nvGraphicFramePr>
        <p:xfrm>
          <a:off x="762000" y="1524000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CAP’s Contribution to Annual GSP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6003788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CAP’s water supply is cumulatively estimated to generate $1,090 billion GSP (2013 $) – that is 23.3% of cumulative statewide GSP throughout the 25-year study period</a:t>
            </a:r>
          </a:p>
        </p:txBody>
      </p:sp>
    </p:spTree>
    <p:extLst>
      <p:ext uri="{BB962C8B-B14F-4D97-AF65-F5344CB8AC3E}">
        <p14:creationId xmlns:p14="http://schemas.microsoft.com/office/powerpoint/2010/main" val="2360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346860"/>
              </p:ext>
            </p:extLst>
          </p:nvPr>
        </p:nvGraphicFramePr>
        <p:xfrm>
          <a:off x="685800" y="1371600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Employment Losses by Year Without CAP Water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6003788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Without the availability of CAP water, the economic development of the State of Arizona would have followed a radically different trajectory</a:t>
            </a:r>
          </a:p>
        </p:txBody>
      </p:sp>
    </p:spTree>
    <p:extLst>
      <p:ext uri="{BB962C8B-B14F-4D97-AF65-F5344CB8AC3E}">
        <p14:creationId xmlns:p14="http://schemas.microsoft.com/office/powerpoint/2010/main" val="222195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The Economic Importance of Water Availability in Kansas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7315200" cy="32674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Compares the estimated value of the economy in 2062 if water is freely available with a counterfactual scenario in which the level of water availability is constrained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Considers 7 areas in the state (63 counties), 5 of which are estimated to experience a water deficit by 2062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Constrained water estimates are supplied by Kansas Groundwater Management District, primarily based on depletion of groundwater supplies and silting (no droughts)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Modified IMPLAN input-output models used in conjunction with 10-year average BEA sector-specific growth estimates for the State of Kansas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en-US" sz="1600" dirty="0">
                <a:latin typeface="Calibri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values are estimated based on: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Reduced availability</a:t>
            </a:r>
            <a:r>
              <a:rPr lang="en-US" sz="1600" dirty="0">
                <a:latin typeface="Calibri" pitchFamily="34" charset="0"/>
              </a:rPr>
              <a:t> of water in Areas 1-5 in 2062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FF00"/>
                </a:solidFill>
                <a:latin typeface="Calibri" pitchFamily="34" charset="0"/>
              </a:rPr>
              <a:t>Non-substitutability</a:t>
            </a:r>
            <a:r>
              <a:rPr lang="en-US" sz="1600" dirty="0">
                <a:latin typeface="Calibri" pitchFamily="34" charset="0"/>
              </a:rPr>
              <a:t> of water to compensate for the loss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Non-adaptability</a:t>
            </a:r>
            <a:r>
              <a:rPr lang="en-US" sz="1600" dirty="0">
                <a:latin typeface="Calibri" pitchFamily="34" charset="0"/>
              </a:rPr>
              <a:t> of producers and consumers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State of Kansas - Assumptions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4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Kansas – Areas of Study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38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rgbClr val="F7A1A1"/>
                </a:solidFill>
                <a:latin typeface="Calibri" panose="020F0502020204030204" pitchFamily="34" charset="0"/>
              </a:rPr>
              <a:t>Area 1     </a:t>
            </a:r>
            <a:r>
              <a:rPr lang="en-US" sz="1600" b="1" dirty="0">
                <a:solidFill>
                  <a:srgbClr val="72F86F"/>
                </a:solidFill>
                <a:latin typeface="Calibri" panose="020F0502020204030204" pitchFamily="34" charset="0"/>
              </a:rPr>
              <a:t>Area 2</a:t>
            </a:r>
            <a:r>
              <a:rPr lang="en-US" sz="1600" b="1" dirty="0">
                <a:latin typeface="Calibri" panose="020F0502020204030204" pitchFamily="34" charset="0"/>
              </a:rPr>
              <a:t>     </a:t>
            </a:r>
            <a:r>
              <a:rPr lang="en-US" sz="1600" b="1" dirty="0">
                <a:solidFill>
                  <a:srgbClr val="3EF7F9"/>
                </a:solidFill>
                <a:latin typeface="Calibri" panose="020F0502020204030204" pitchFamily="34" charset="0"/>
              </a:rPr>
              <a:t>Area 3</a:t>
            </a:r>
            <a:r>
              <a:rPr lang="en-US" sz="1600" b="1" dirty="0">
                <a:latin typeface="Calibri" panose="020F0502020204030204" pitchFamily="34" charset="0"/>
              </a:rPr>
              <a:t>     </a:t>
            </a:r>
            <a:r>
              <a:rPr lang="en-US" sz="1600" b="1" dirty="0">
                <a:solidFill>
                  <a:srgbClr val="FBFC09"/>
                </a:solidFill>
                <a:latin typeface="Calibri" panose="020F0502020204030204" pitchFamily="34" charset="0"/>
              </a:rPr>
              <a:t>Area 4</a:t>
            </a:r>
            <a:r>
              <a:rPr lang="en-US" sz="1600" b="1" dirty="0">
                <a:latin typeface="Calibri" panose="020F0502020204030204" pitchFamily="34" charset="0"/>
              </a:rPr>
              <a:t>     </a:t>
            </a:r>
            <a:r>
              <a:rPr lang="en-US" sz="1600" b="1" dirty="0">
                <a:solidFill>
                  <a:srgbClr val="FC0000"/>
                </a:solidFill>
                <a:latin typeface="Calibri" panose="020F0502020204030204" pitchFamily="34" charset="0"/>
              </a:rPr>
              <a:t>Area 5</a:t>
            </a:r>
            <a:r>
              <a:rPr lang="en-US" sz="1600" b="1" dirty="0">
                <a:latin typeface="Calibri" panose="020F0502020204030204" pitchFamily="34" charset="0"/>
              </a:rPr>
              <a:t>     </a:t>
            </a:r>
            <a:r>
              <a:rPr lang="en-US" sz="1600" b="1" dirty="0">
                <a:solidFill>
                  <a:srgbClr val="C6C2C2"/>
                </a:solidFill>
                <a:latin typeface="Calibri" panose="020F0502020204030204" pitchFamily="34" charset="0"/>
              </a:rPr>
              <a:t>Area 6</a:t>
            </a:r>
            <a:r>
              <a:rPr lang="en-US" sz="1600" b="1" dirty="0">
                <a:latin typeface="Calibri" panose="020F0502020204030204" pitchFamily="34" charset="0"/>
              </a:rPr>
              <a:t>     </a:t>
            </a:r>
            <a:r>
              <a:rPr lang="en-US" sz="1600" b="1" dirty="0">
                <a:solidFill>
                  <a:srgbClr val="8A2BE2"/>
                </a:solidFill>
                <a:latin typeface="Calibri" panose="020F0502020204030204" pitchFamily="34" charset="0"/>
              </a:rPr>
              <a:t>Area 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884170" cy="39319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608968"/>
              </p:ext>
            </p:extLst>
          </p:nvPr>
        </p:nvGraphicFramePr>
        <p:xfrm>
          <a:off x="1371600" y="2286000"/>
          <a:ext cx="6400800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STATE</a:t>
                      </a:r>
                      <a:r>
                        <a:rPr lang="en-US" sz="1400" cap="all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OF KANSAS AREA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</a:rPr>
                        <a:t>Agricultural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</a:rPr>
                        <a:t>Municipal &amp; Industrial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Base Data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(AF)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2062 Estimated Availability (AF)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Base Data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(AF)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2062 Estimated Availability (AF)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Base Data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(AF)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2062 Estimated Availability (AF)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Area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650,244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368,442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13,549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7,677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663,793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376,119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1,207,950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1,009,715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21,447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17,927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1,229,397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1,027,642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2,130,583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879,790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57,965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23,936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2,188,548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903,726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148,858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133,838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40,766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36,653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189,624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170,491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Area 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664,083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600,369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50,457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45,616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714,540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645,985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1,102,670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1,102,670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173,893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173,893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1,276,563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1,276,563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30,851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30,851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44,702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44,702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75,553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75,553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Total Water Availability by Area (Actual and Estimated)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Losses Associated with Constrained Water Scenario for the State of Kansas Economy in 2062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57909"/>
              </p:ext>
            </p:extLst>
          </p:nvPr>
        </p:nvGraphicFramePr>
        <p:xfrm>
          <a:off x="1143000" y="3194431"/>
          <a:ext cx="685800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ECONOMIC IMPACT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2015 $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Job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2015 $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Direct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157,764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6.29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Indirect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35,047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Induced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47,897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Total Estimated Economic Losses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240,708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9.4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1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importance of Colorado River for Upper &amp; Lower Basin Regions in 2012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impact of the Central Arizona Project (1973-2010)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losses associated with constrained water availability in 63 Kansas counties in 2062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The economic measures assessed are: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US" sz="1600" dirty="0">
              <a:latin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Gross State Product (GSP) – Synonymous with value added; represents the $ value of all goods and services produced for final demand in a state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Employment – Count of full- and part-time jobs, including wage and salary workers and the self-employed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Labor income – Includes both employee compensation (wages and benefits) and proprietor income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B310"/>
              </a:buClr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Overview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Total Economic Losses Associated with Constrained Water Scenario by Area in 2062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985025"/>
              </p:ext>
            </p:extLst>
          </p:nvPr>
        </p:nvGraphicFramePr>
        <p:xfrm>
          <a:off x="1143000" y="2744407"/>
          <a:ext cx="6629400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OF KANSAS AREA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2015 $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Job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2015 $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Area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38,441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20,116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123,961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36,842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21,348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Percent GSP Losses in Constrained Water Scenario, 2062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57363"/>
              </p:ext>
            </p:extLst>
          </p:nvPr>
        </p:nvGraphicFramePr>
        <p:xfrm>
          <a:off x="762000" y="1775271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0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Estimated GSP Sector Losses in 2062</a:t>
            </a:r>
            <a:b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2800" b="1" dirty="0">
              <a:solidFill>
                <a:schemeClr val="bg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287088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981558"/>
              </p:ext>
            </p:extLst>
          </p:nvPr>
        </p:nvGraphicFramePr>
        <p:xfrm>
          <a:off x="533400" y="1295400"/>
          <a:ext cx="7924800" cy="519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1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2015 $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Agriculture, Forestry, Fishing &amp; Hunting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Real Estate &amp; Rental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Government &amp; Non NAICs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Health &amp; Social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Wholesale Trade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Transportation &amp; Warehousing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Professional,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cientific &amp; Technical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Finance &amp; Insurance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Retail Trade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 &amp; Waste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Accommodation &amp; Food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Electricity, Natural Gas, Water, Sewage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Other Treatment/Delivery Systems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Educational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Management of Companies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Mining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0.119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Other Services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Arts,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ntertainment &amp; Recreation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55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Estimated Total GSP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18.328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Total Job Losses by Sector in 2062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658800"/>
              </p:ext>
            </p:extLst>
          </p:nvPr>
        </p:nvGraphicFramePr>
        <p:xfrm>
          <a:off x="762000" y="1828800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9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Dr. Tim James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i="1" dirty="0">
                <a:latin typeface="Calibri" pitchFamily="34" charset="0"/>
              </a:rPr>
              <a:t>E: apparet14@gmail.com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Dr. Anthony Evans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i="1" dirty="0">
                <a:latin typeface="Calibri" pitchFamily="34" charset="0"/>
              </a:rPr>
              <a:t>E: antccfc@aol.com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Contact Details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7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581150"/>
            <a:ext cx="6667500" cy="42862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The Economic Importance of the Colorado River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3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Considers 6 states (Arizona, Colorado, Nevada, New Mexico, Utah and Wyoming) and 7 contiguous Southern California counties (Imperial, LA, Orange, Riverside, San Bernardino, San Diego, and Ventura) as an integrated economic area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Modified IMPLAN input-output models to account for inter-related nature of the economy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itchFamily="34" charset="0"/>
              </a:rPr>
              <a:t>Economic values estimated based on: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Non-availability</a:t>
            </a:r>
            <a:r>
              <a:rPr lang="en-US" sz="1600" dirty="0">
                <a:latin typeface="Calibri" pitchFamily="34" charset="0"/>
              </a:rPr>
              <a:t> of Colorado River water for one full year (2012)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FFFF00"/>
                </a:solidFill>
                <a:latin typeface="Calibri" pitchFamily="34" charset="0"/>
              </a:rPr>
              <a:t>Non-substitutability</a:t>
            </a:r>
            <a:r>
              <a:rPr lang="en-US" sz="1600" dirty="0">
                <a:latin typeface="Calibri" pitchFamily="34" charset="0"/>
              </a:rPr>
              <a:t> of the Colorado River water - that is, no other sources of water are available to compensate for the loss of Colorado River water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Non-adaptability</a:t>
            </a:r>
            <a:r>
              <a:rPr lang="en-US" sz="1600" dirty="0">
                <a:latin typeface="Calibri" pitchFamily="34" charset="0"/>
              </a:rPr>
              <a:t> of producers and consumers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FFB310"/>
              </a:buClr>
              <a:buNone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Colorado River - Assumptions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442045"/>
              </p:ext>
            </p:extLst>
          </p:nvPr>
        </p:nvGraphicFramePr>
        <p:xfrm>
          <a:off x="838197" y="2286000"/>
          <a:ext cx="7315203" cy="31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</a:rPr>
                        <a:t>Geography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</a:rPr>
                        <a:t>Agricultural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  <a:latin typeface="Calibri" panose="020F0502020204030204" pitchFamily="34" charset="0"/>
                        </a:rPr>
                        <a:t>Municipal &amp; Industrial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Total Requirement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(MAF)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Percent Sourced from Colorado River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Total Requirement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(MAF)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Percent Sourced from Colorado River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Arizona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Colorado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6.13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Nevada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New Mexico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Southern Cal. 7 Counties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Utah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Wyoming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Entire Basin Region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16.56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9.05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Total Water Consumption 2012</a:t>
            </a:r>
            <a:b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2800" b="1" dirty="0">
              <a:solidFill>
                <a:schemeClr val="bg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71014"/>
              </p:ext>
            </p:extLst>
          </p:nvPr>
        </p:nvGraphicFramePr>
        <p:xfrm>
          <a:off x="381001" y="3194431"/>
          <a:ext cx="8381999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ECONOMIC IMPACT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2014 $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Job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2014 $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Direct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694.78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7,859,245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434.29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Indirect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231.12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2,361,250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139.35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Induced Losses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508.22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5,780,501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297.81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Total Estimated Economic Losses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1,434.12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16,000,996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871.45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Impact of Colorado River Water Loss for the Entire Basin Region Economy</a:t>
            </a:r>
          </a:p>
        </p:txBody>
      </p:sp>
    </p:spTree>
    <p:extLst>
      <p:ext uri="{BB962C8B-B14F-4D97-AF65-F5344CB8AC3E}">
        <p14:creationId xmlns:p14="http://schemas.microsoft.com/office/powerpoint/2010/main" val="120070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>
            <a:noAutofit/>
          </a:bodyPr>
          <a:lstStyle/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Real Estate and Rental - $174.3 billion</a:t>
            </a: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Healthcare and Social Services - $148.6 billion</a:t>
            </a: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Finance and Insurance - $137.1 billion</a:t>
            </a: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Professional, Scientific and Technical Services - $130.6 billion</a:t>
            </a: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40000"/>
                  <a:lumOff val="60000"/>
                </a:schemeClr>
              </a:buClr>
            </a:pPr>
            <a:r>
              <a:rPr lang="en-US" sz="1600" dirty="0">
                <a:latin typeface="Calibri" panose="020F0502020204030204" pitchFamily="34" charset="0"/>
              </a:rPr>
              <a:t>Retail Trade - $96.2 billion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Top 5 Affected GSP Loss Sectors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20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702738"/>
              </p:ext>
            </p:extLst>
          </p:nvPr>
        </p:nvGraphicFramePr>
        <p:xfrm>
          <a:off x="609600" y="2744407"/>
          <a:ext cx="7391399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GEOGRAPHY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GROSS STATE 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2014 $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Job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LABOR INCOME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Billions 2014 $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Arizona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185.01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2,147,770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107.80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Colorado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188.95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2,147,141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115.97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Nevada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115.39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1,417,283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70.57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New Mexico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59.76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771,618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34.17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Southern Cal. 7 Counties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657.45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7,046,110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406.58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Utah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69.79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969,735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43.30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Wyoming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21.67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284,276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13.18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Estimated Total Economic Impacts of Colorado River Water Loss by Basin Region</a:t>
            </a:r>
          </a:p>
        </p:txBody>
      </p:sp>
    </p:spTree>
    <p:extLst>
      <p:ext uri="{BB962C8B-B14F-4D97-AF65-F5344CB8AC3E}">
        <p14:creationId xmlns:p14="http://schemas.microsoft.com/office/powerpoint/2010/main" val="164742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0" y="319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231785"/>
              </p:ext>
            </p:extLst>
          </p:nvPr>
        </p:nvGraphicFramePr>
        <p:xfrm>
          <a:off x="762000" y="1775271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Percent GSP Losses in the Absence of Colorado River Water for One Year</a:t>
            </a:r>
          </a:p>
        </p:txBody>
      </p:sp>
    </p:spTree>
    <p:extLst>
      <p:ext uri="{BB962C8B-B14F-4D97-AF65-F5344CB8AC3E}">
        <p14:creationId xmlns:p14="http://schemas.microsoft.com/office/powerpoint/2010/main" val="27579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00000"/>
      </a:dk1>
      <a:lt1>
        <a:sysClr val="window" lastClr="FFFFFF"/>
      </a:lt1>
      <a:dk2>
        <a:srgbClr val="4F81BD"/>
      </a:dk2>
      <a:lt2>
        <a:srgbClr val="EEECE1"/>
      </a:lt2>
      <a:accent1>
        <a:srgbClr val="990033"/>
      </a:accent1>
      <a:accent2>
        <a:srgbClr val="D7B31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1315</Words>
  <Application>Microsoft Office PowerPoint</Application>
  <PresentationFormat>On-screen Show (4:3)</PresentationFormat>
  <Paragraphs>400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Clarity</vt:lpstr>
      <vt:lpstr>THE ECONOMIC VALUE OF WATER: THREE CASE STUDIES</vt:lpstr>
      <vt:lpstr>Overview</vt:lpstr>
      <vt:lpstr>The Economic Importance of the Colorado River</vt:lpstr>
      <vt:lpstr>Colorado River - Assumptions</vt:lpstr>
      <vt:lpstr>Estimated Total Water Consumption 2012 </vt:lpstr>
      <vt:lpstr>PowerPoint Presentation</vt:lpstr>
      <vt:lpstr>Top 5 Affected GSP Loss Sectors</vt:lpstr>
      <vt:lpstr>PowerPoint Presentation</vt:lpstr>
      <vt:lpstr>PowerPoint Presentation</vt:lpstr>
      <vt:lpstr>The Economic Importance of the Central Arizona Project </vt:lpstr>
      <vt:lpstr>Central Arizona Project (CAP) - Assumptions</vt:lpstr>
      <vt:lpstr>PowerPoint Presentation</vt:lpstr>
      <vt:lpstr>PowerPoint Presentation</vt:lpstr>
      <vt:lpstr>PowerPoint Presentation</vt:lpstr>
      <vt:lpstr>The Economic Importance of Water Availability in Kansas</vt:lpstr>
      <vt:lpstr>State of Kansas - Assumptions</vt:lpstr>
      <vt:lpstr>Kansas – Areas of Study</vt:lpstr>
      <vt:lpstr>Total Water Availability by Area (Actual and Estimated)</vt:lpstr>
      <vt:lpstr>Estimated Losses Associated with Constrained Water Scenario for the State of Kansas Economy in 2062</vt:lpstr>
      <vt:lpstr>Estimated Total Economic Losses Associated with Constrained Water Scenario by Area in 2062</vt:lpstr>
      <vt:lpstr>Percent GSP Losses in Constrained Water Scenario, 2062</vt:lpstr>
      <vt:lpstr>Estimated GSP Sector Losses in 2062 </vt:lpstr>
      <vt:lpstr>Estimated Total Job Losses by Sector in 2062</vt:lpstr>
      <vt:lpstr>Contact Details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 U.S.-Mexico Initiative: Objectives</dc:title>
  <dc:creator>Windows User</dc:creator>
  <cp:lastModifiedBy>t1005710</cp:lastModifiedBy>
  <cp:revision>92</cp:revision>
  <dcterms:created xsi:type="dcterms:W3CDTF">2014-02-03T21:40:37Z</dcterms:created>
  <dcterms:modified xsi:type="dcterms:W3CDTF">2020-08-31T14:57:13Z</dcterms:modified>
</cp:coreProperties>
</file>