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53"/>
  </p:notesMasterIdLst>
  <p:sldIdLst>
    <p:sldId id="256" r:id="rId7"/>
    <p:sldId id="387" r:id="rId8"/>
    <p:sldId id="388" r:id="rId9"/>
    <p:sldId id="389" r:id="rId10"/>
    <p:sldId id="393" r:id="rId11"/>
    <p:sldId id="390" r:id="rId12"/>
    <p:sldId id="391" r:id="rId13"/>
    <p:sldId id="394" r:id="rId14"/>
    <p:sldId id="395" r:id="rId15"/>
    <p:sldId id="396" r:id="rId16"/>
    <p:sldId id="397" r:id="rId17"/>
    <p:sldId id="398" r:id="rId18"/>
    <p:sldId id="400" r:id="rId19"/>
    <p:sldId id="401" r:id="rId20"/>
    <p:sldId id="431" r:id="rId21"/>
    <p:sldId id="402" r:id="rId22"/>
    <p:sldId id="403" r:id="rId23"/>
    <p:sldId id="404" r:id="rId24"/>
    <p:sldId id="413" r:id="rId25"/>
    <p:sldId id="414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32" r:id="rId37"/>
    <p:sldId id="433" r:id="rId38"/>
    <p:sldId id="434" r:id="rId39"/>
    <p:sldId id="435" r:id="rId40"/>
    <p:sldId id="386" r:id="rId41"/>
    <p:sldId id="399" r:id="rId42"/>
    <p:sldId id="405" r:id="rId43"/>
    <p:sldId id="429" r:id="rId44"/>
    <p:sldId id="406" r:id="rId45"/>
    <p:sldId id="407" r:id="rId46"/>
    <p:sldId id="408" r:id="rId47"/>
    <p:sldId id="409" r:id="rId48"/>
    <p:sldId id="410" r:id="rId49"/>
    <p:sldId id="411" r:id="rId50"/>
    <p:sldId id="412" r:id="rId51"/>
    <p:sldId id="430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  <a:srgbClr val="0000FF"/>
    <a:srgbClr val="481800"/>
    <a:srgbClr val="800000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84" autoAdjust="0"/>
  </p:normalViewPr>
  <p:slideViewPr>
    <p:cSldViewPr>
      <p:cViewPr varScale="1">
        <p:scale>
          <a:sx n="57" d="100"/>
          <a:sy n="57" d="100"/>
        </p:scale>
        <p:origin x="114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1DE0F7-01A7-4C6D-ABB7-51BF3278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56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/>
              <a:pPr/>
              <a:t>2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1696082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2778074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1925356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3809200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1965795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3400767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9D8300-04DF-4396-A89A-4A57E1F61EB2}" type="slidenum">
              <a:rPr lang="en-US" altLang="en-US" sz="1200" smtClean="0">
                <a:solidFill>
                  <a:prstClr val="black"/>
                </a:solidFill>
              </a:rPr>
              <a:pPr eaLnBrk="1" hangingPunct="1"/>
              <a:t>16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81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6671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/>
              <a:pPr/>
              <a:t>3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915607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70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24B340-6E97-43B1-978A-D9D45D5ACB0A}" type="slidenum">
              <a:rPr lang="en-US" sz="1200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2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/>
              <a:pPr/>
              <a:t>4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3968148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3396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2412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1674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D20AB3-7A74-4BCB-B77E-A454194D0C65}" type="slidenum">
              <a:rPr lang="en-US" altLang="en-US" smtClean="0"/>
              <a:pPr eaLnBrk="1" hangingPunct="1"/>
              <a:t>35</a:t>
            </a:fld>
            <a:endParaRPr lang="en-US" alt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44173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1287301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6671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/>
              <a:pPr/>
              <a:t>5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11111039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6671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66711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342AA-9E05-43A2-8C65-FD0E114AD3CD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4008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/>
              <a:pPr/>
              <a:t>46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14534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CA023B-D0A2-45C7-A85A-77893880A331}" type="slidenum">
              <a:rPr lang="en-US" altLang="en-US" sz="1200" smtClean="0"/>
              <a:pPr eaLnBrk="1" hangingPunct="1"/>
              <a:t>6</a:t>
            </a:fld>
            <a:endParaRPr lang="en-US" altLang="en-US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0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7755F6-7DD6-4C44-BD23-E3BF42FD49BD}" type="slidenum">
              <a:rPr lang="en-US" altLang="en-US" sz="1200" smtClean="0"/>
              <a:pPr eaLnBrk="1" hangingPunct="1"/>
              <a:t>7</a:t>
            </a:fld>
            <a:endParaRPr lang="en-US" altLang="en-US" sz="12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2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/>
              <a:pPr/>
              <a:t>8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288146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231244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F7205-1441-4A1E-9206-FEAFC344F1F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Normal precipitation is just the average of the last 30 year decal period.  The precipitation patterns in Kansas have a major influences on the both the landscape and associated land use in the state.</a:t>
            </a:r>
          </a:p>
        </p:txBody>
      </p:sp>
    </p:spTree>
    <p:extLst>
      <p:ext uri="{BB962C8B-B14F-4D97-AF65-F5344CB8AC3E}">
        <p14:creationId xmlns:p14="http://schemas.microsoft.com/office/powerpoint/2010/main" val="408704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3E95-42D9-4DE9-8F4E-ECCEF62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4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F1523-B231-4599-A535-D46602BE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2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44373-66CE-47D9-8A5F-76D74BAFE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7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119C6-3289-408C-AE3A-064A413573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77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EFBAD-2100-439A-A833-ACDB1B267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90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26148-82A3-48DF-9F4A-E5B853225B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42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4E046-4BF7-4270-952D-ACC96A48E0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93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CD062-B27F-4B28-AC71-F7E602453D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32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E853D-D4D0-40BC-B808-A4257FBAA6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1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FB1D8-66C4-42B9-8736-ADAC7E8CF0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43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841C4-85E7-4E21-BB5A-97DEDF4ADB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D46E4-9114-442A-987C-3E27CDE52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09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1BF89-7076-43CF-96A4-47D8A7122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82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DE738-733F-4917-9382-579CEB3CD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68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5532E-8ACC-4343-B30E-53EE46C81C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99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119C6-3289-408C-AE3A-064A413573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88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EFBAD-2100-439A-A833-ACDB1B267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70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26148-82A3-48DF-9F4A-E5B853225B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98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4E046-4BF7-4270-952D-ACC96A48E0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32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CD062-B27F-4B28-AC71-F7E602453D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89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E853D-D4D0-40BC-B808-A4257FBAA6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96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FB1D8-66C4-42B9-8736-ADAC7E8CF0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6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4266E-3EF1-474C-A8D5-E6C95D603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25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841C4-85E7-4E21-BB5A-97DEDF4ADB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7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1BF89-7076-43CF-96A4-47D8A7122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9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DE738-733F-4917-9382-579CEB3CD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09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5532E-8ACC-4343-B30E-53EE46C81C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07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119C6-3289-408C-AE3A-064A413573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78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EFBAD-2100-439A-A833-ACDB1B267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35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26148-82A3-48DF-9F4A-E5B853225B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04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4E046-4BF7-4270-952D-ACC96A48E0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93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CD062-B27F-4B28-AC71-F7E602453D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50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E853D-D4D0-40BC-B808-A4257FBAA6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1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48522-05F7-45A2-BA1B-FAEC4E16B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373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FB1D8-66C4-42B9-8736-ADAC7E8CF0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35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841C4-85E7-4E21-BB5A-97DEDF4ADB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5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1BF89-7076-43CF-96A4-47D8A7122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98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DE738-733F-4917-9382-579CEB3CD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16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5532E-8ACC-4343-B30E-53EE46C81C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41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C07C-892B-4384-B6FA-2D2389A6EA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74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7673F-A89F-4CFB-B953-59C2B077C7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69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DFE7-6D6D-4243-8F50-E9C9FA46FC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23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E502A-8F69-49B1-A0E2-812A793995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27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B03CB-7632-47A6-881F-0DE5C06832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0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F48F5-B5E2-4653-8ADA-5BCEC12E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20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926CF-687A-4126-ACE2-E1135C63B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64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C4B5-7D33-476D-854B-3726516B0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58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CE113-06D4-479B-8BC1-F488E58BA4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95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AC1F2-E629-4439-865D-97C0AAA3C1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862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A4EAE-496A-435D-9AFC-1813B51C21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66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F0BF5-6A1A-43A4-9652-99D3AC626A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56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70599-0326-4373-AD74-86588793D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68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D85A5-99D3-4C52-8845-B3CF59C01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71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FBEB1-E9D5-4890-A48C-AA65C63D0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58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F9E01-3917-4E89-A9E6-2A257BEDE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1709C-B0D8-4D4E-B621-280E7BFAD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157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A93D-1703-45C4-A585-40AB417F4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603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544A5-47AD-4050-9535-B087ED4C7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7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86A72-C495-485A-9424-8FB1EB4D9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716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5D38B-4CF3-4DFE-8F34-E099D84C8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33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14F80-966E-49CD-A5EB-A4C4087BC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971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B1583-9CF1-4B7B-926F-510316456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1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FD93F-7C4D-4952-9C7A-0832A97E6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46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1CC0D-2290-4669-ABA2-3EE191D0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4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9594-A1BE-4B88-B4CE-CEFA89ED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0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47CE9-77DC-4A8E-BBB7-E0AC5234C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1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5E"/>
            </a:gs>
            <a:gs pos="100000">
              <a:srgbClr val="0033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1E8DFCB-E045-4488-8492-3B4F9087C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FA226A7-AA38-4C03-94BE-E0615E9C9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9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FA226A7-AA38-4C03-94BE-E0615E9C9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8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FA226A7-AA38-4C03-94BE-E0615E9C9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5E"/>
            </a:gs>
            <a:gs pos="100000">
              <a:srgbClr val="0033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D7164A1-E438-4E29-BAA5-461BD0F1D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9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2C26F54-35DD-48A2-9A59-17AF063DD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8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85856" y="685800"/>
            <a:ext cx="83578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FFFF00"/>
                </a:solidFill>
              </a:rPr>
              <a:t>A Quick Look at the 2017 Water Level</a:t>
            </a:r>
          </a:p>
          <a:p>
            <a:pPr algn="ctr" eaLnBrk="1" hangingPunct="1"/>
            <a:r>
              <a:rPr lang="en-US" altLang="en-US" sz="3600" b="1" dirty="0" smtClean="0">
                <a:solidFill>
                  <a:srgbClr val="FFFF00"/>
                </a:solidFill>
              </a:rPr>
              <a:t>Results and Other Aquifer Properties 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68325" y="5410200"/>
            <a:ext cx="807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bg1"/>
                </a:solidFill>
              </a:rPr>
              <a:t>Geohydrology Section</a:t>
            </a:r>
            <a:r>
              <a:rPr lang="en-US" altLang="en-US" sz="2000" b="1" dirty="0">
                <a:solidFill>
                  <a:schemeClr val="bg1"/>
                </a:solidFill>
              </a:rPr>
              <a:t/>
            </a:r>
            <a:br>
              <a:rPr lang="en-US" altLang="en-US" sz="2000" b="1" dirty="0">
                <a:solidFill>
                  <a:schemeClr val="bg1"/>
                </a:solidFill>
              </a:rPr>
            </a:br>
            <a:r>
              <a:rPr lang="en-US" altLang="en-US" sz="2000" b="1" dirty="0">
                <a:solidFill>
                  <a:schemeClr val="bg1"/>
                </a:solidFill>
              </a:rPr>
              <a:t>Kansas Geological 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Survey</a:t>
            </a:r>
          </a:p>
          <a:p>
            <a:pPr algn="ctr" eaLnBrk="1" hangingPunct="1"/>
            <a:r>
              <a:rPr lang="en-US" altLang="en-US" sz="2000" b="1" dirty="0" smtClean="0">
                <a:solidFill>
                  <a:schemeClr val="bg1"/>
                </a:solidFill>
              </a:rPr>
              <a:t>University of Kansas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834622" y="2416314"/>
            <a:ext cx="5460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bg1"/>
                </a:solidFill>
              </a:rPr>
              <a:t>Southwest Kansas GMD #3 Annual Meeting</a:t>
            </a:r>
          </a:p>
          <a:p>
            <a:pPr algn="ctr" eaLnBrk="1" hangingPunct="1"/>
            <a:r>
              <a:rPr lang="en-US" altLang="en-US" sz="2000" b="1" dirty="0" smtClean="0">
                <a:solidFill>
                  <a:schemeClr val="bg1"/>
                </a:solidFill>
              </a:rPr>
              <a:t>March 8</a:t>
            </a:r>
            <a:r>
              <a:rPr lang="en-US" altLang="en-US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, 2016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10" descr="KanGeoSurv_1C_UnitHorz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86200"/>
            <a:ext cx="2506663" cy="998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Focusing on Net Inflow and Pumping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836" y="70482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Water Volume Change in Aquifer = </a:t>
            </a:r>
          </a:p>
          <a:p>
            <a:pPr algn="ctr"/>
            <a:r>
              <a:rPr lang="en-US" sz="1600" b="1" dirty="0" smtClean="0">
                <a:solidFill>
                  <a:srgbClr val="FFFFFF">
                    <a:lumMod val="65000"/>
                  </a:srgbClr>
                </a:solidFill>
              </a:rPr>
              <a:t>Inflows </a:t>
            </a:r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into Aquifer – Outflows from Aquifer </a:t>
            </a:r>
          </a:p>
        </p:txBody>
      </p:sp>
      <p:pic>
        <p:nvPicPr>
          <p:cNvPr id="26" name="Picture 25" descr="model_setup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3695700"/>
            <a:ext cx="58007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33399" y="50101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Inflow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7543799" y="51625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>
                <a:solidFill>
                  <a:srgbClr val="000000"/>
                </a:solidFill>
              </a:rPr>
              <a:t>Outflow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1981199" y="3486150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Recharge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3047999" y="2495550"/>
            <a:ext cx="485775" cy="1752600"/>
          </a:xfrm>
          <a:prstGeom prst="upArrow">
            <a:avLst>
              <a:gd name="adj1" fmla="val 50000"/>
              <a:gd name="adj2" fmla="val 90196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Pumping Well</a:t>
            </a:r>
          </a:p>
        </p:txBody>
      </p:sp>
      <p:sp>
        <p:nvSpPr>
          <p:cNvPr id="246786" name="Left-Right Arrow 246785"/>
          <p:cNvSpPr/>
          <p:nvPr/>
        </p:nvSpPr>
        <p:spPr>
          <a:xfrm rot="5400000">
            <a:off x="5153136" y="5040714"/>
            <a:ext cx="608075" cy="302350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787" name="TextBox 246786"/>
          <p:cNvSpPr txBox="1"/>
          <p:nvPr/>
        </p:nvSpPr>
        <p:spPr>
          <a:xfrm>
            <a:off x="5181600" y="4248150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Streambed </a:t>
            </a:r>
          </a:p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Interactions</a:t>
            </a:r>
            <a:endParaRPr lang="en-US" sz="16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562224" y="3781133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Return Flows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836" y="1348785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Water Volume Change in Aquifer = 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Net Inflow – Pumping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000" y="5105400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BE0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Inflow</a:t>
            </a: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4238666" y="2722314"/>
            <a:ext cx="485775" cy="1527672"/>
          </a:xfrm>
          <a:prstGeom prst="upArrow">
            <a:avLst>
              <a:gd name="adj1" fmla="val 50000"/>
              <a:gd name="adj2" fmla="val 90196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Transpiration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Isolating Change from Water Level Volume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836" y="70482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Water Volume Change in Aquifer = </a:t>
            </a:r>
          </a:p>
          <a:p>
            <a:pPr algn="ctr"/>
            <a:r>
              <a:rPr lang="en-US" sz="1600" b="1" dirty="0" smtClean="0">
                <a:solidFill>
                  <a:srgbClr val="FFFFFF">
                    <a:lumMod val="65000"/>
                  </a:srgbClr>
                </a:solidFill>
              </a:rPr>
              <a:t>Net </a:t>
            </a:r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Inflow – Pumping</a:t>
            </a:r>
          </a:p>
        </p:txBody>
      </p:sp>
      <p:pic>
        <p:nvPicPr>
          <p:cNvPr id="26" name="Picture 25" descr="model_setup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3695700"/>
            <a:ext cx="58007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33399" y="50101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Inflow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7543799" y="51625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>
                <a:solidFill>
                  <a:srgbClr val="000000"/>
                </a:solidFill>
              </a:rPr>
              <a:t>Outflow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1981199" y="3486150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Recharge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3047999" y="2495550"/>
            <a:ext cx="485775" cy="1752600"/>
          </a:xfrm>
          <a:prstGeom prst="upArrow">
            <a:avLst>
              <a:gd name="adj1" fmla="val 50000"/>
              <a:gd name="adj2" fmla="val 90196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Pumping Well</a:t>
            </a:r>
          </a:p>
        </p:txBody>
      </p:sp>
      <p:sp>
        <p:nvSpPr>
          <p:cNvPr id="246786" name="Left-Right Arrow 246785"/>
          <p:cNvSpPr/>
          <p:nvPr/>
        </p:nvSpPr>
        <p:spPr>
          <a:xfrm rot="5400000">
            <a:off x="5153136" y="5040714"/>
            <a:ext cx="608075" cy="302350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787" name="TextBox 246786"/>
          <p:cNvSpPr txBox="1"/>
          <p:nvPr/>
        </p:nvSpPr>
        <p:spPr>
          <a:xfrm>
            <a:off x="5181600" y="4248150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Streambed </a:t>
            </a:r>
          </a:p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Interactions</a:t>
            </a:r>
            <a:endParaRPr lang="en-US" sz="16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562224" y="3781133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Return Flows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836" y="1348785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Water Level Change  x Area x Specific Yield = </a:t>
            </a:r>
            <a:endParaRPr lang="en-US" sz="2400" b="1" dirty="0">
              <a:solidFill>
                <a:srgbClr val="FFFF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Net Inflow – Pumping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4238666" y="2722314"/>
            <a:ext cx="485775" cy="1527672"/>
          </a:xfrm>
          <a:prstGeom prst="upArrow">
            <a:avLst>
              <a:gd name="adj1" fmla="val 50000"/>
              <a:gd name="adj2" fmla="val 90196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Transpiration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29000" y="5105400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BE0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Inflow</a:t>
            </a:r>
          </a:p>
        </p:txBody>
      </p:sp>
    </p:spTree>
    <p:extLst>
      <p:ext uri="{BB962C8B-B14F-4D97-AF65-F5344CB8AC3E}">
        <p14:creationId xmlns:p14="http://schemas.microsoft.com/office/powerpoint/2010/main" val="8815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Isolating Water Level Change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836" y="70482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Water </a:t>
            </a:r>
            <a:r>
              <a:rPr lang="en-US" sz="1600" b="1" dirty="0" smtClean="0">
                <a:solidFill>
                  <a:srgbClr val="FFFFFF">
                    <a:lumMod val="65000"/>
                  </a:srgbClr>
                </a:solidFill>
              </a:rPr>
              <a:t>Level Change  </a:t>
            </a:r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x Area x Specific Yield = </a:t>
            </a:r>
          </a:p>
          <a:p>
            <a:pPr algn="ctr"/>
            <a:r>
              <a:rPr lang="en-US" sz="1600" b="1" dirty="0" smtClean="0">
                <a:solidFill>
                  <a:srgbClr val="FFFFFF">
                    <a:lumMod val="65000"/>
                  </a:srgbClr>
                </a:solidFill>
              </a:rPr>
              <a:t>Net </a:t>
            </a:r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Inflow – Pumping</a:t>
            </a:r>
          </a:p>
        </p:txBody>
      </p:sp>
      <p:pic>
        <p:nvPicPr>
          <p:cNvPr id="26" name="Picture 25" descr="model_setup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3695700"/>
            <a:ext cx="58007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33399" y="50101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Inflow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7543799" y="51625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>
                <a:solidFill>
                  <a:srgbClr val="000000"/>
                </a:solidFill>
              </a:rPr>
              <a:t>Outflow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1981199" y="3486150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Recharge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3047999" y="2495550"/>
            <a:ext cx="485775" cy="1752600"/>
          </a:xfrm>
          <a:prstGeom prst="upArrow">
            <a:avLst>
              <a:gd name="adj1" fmla="val 50000"/>
              <a:gd name="adj2" fmla="val 90196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Pumping Well</a:t>
            </a:r>
          </a:p>
        </p:txBody>
      </p:sp>
      <p:sp>
        <p:nvSpPr>
          <p:cNvPr id="246786" name="Left-Right Arrow 246785"/>
          <p:cNvSpPr/>
          <p:nvPr/>
        </p:nvSpPr>
        <p:spPr>
          <a:xfrm rot="5400000">
            <a:off x="5153136" y="5040714"/>
            <a:ext cx="608075" cy="302350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787" name="TextBox 246786"/>
          <p:cNvSpPr txBox="1"/>
          <p:nvPr/>
        </p:nvSpPr>
        <p:spPr>
          <a:xfrm>
            <a:off x="5181600" y="4248150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Streambed </a:t>
            </a:r>
          </a:p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Interactions</a:t>
            </a:r>
            <a:endParaRPr lang="en-US" sz="16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562224" y="3781133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Return Flows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836" y="1348785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Water Level Change = </a:t>
            </a:r>
            <a:endParaRPr lang="en-US" sz="2400" b="1" dirty="0">
              <a:solidFill>
                <a:srgbClr val="FFFF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(Net </a:t>
            </a:r>
            <a:r>
              <a:rPr lang="en-US" sz="2400" b="1" dirty="0">
                <a:solidFill>
                  <a:srgbClr val="FFFFFF"/>
                </a:solidFill>
              </a:rPr>
              <a:t>Inflow / Area x Specific </a:t>
            </a:r>
            <a:r>
              <a:rPr lang="en-US" sz="2400" b="1" dirty="0" smtClean="0">
                <a:solidFill>
                  <a:srgbClr val="FFFFFF"/>
                </a:solidFill>
              </a:rPr>
              <a:t>Yield)  –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(Pumping / Area x Specific Yield)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4238666" y="2722314"/>
            <a:ext cx="485775" cy="1527672"/>
          </a:xfrm>
          <a:prstGeom prst="upArrow">
            <a:avLst>
              <a:gd name="adj1" fmla="val 50000"/>
              <a:gd name="adj2" fmla="val 90196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Transpiration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29000" y="5105400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BE0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Inflow</a:t>
            </a:r>
          </a:p>
        </p:txBody>
      </p:sp>
    </p:spTree>
    <p:extLst>
      <p:ext uri="{BB962C8B-B14F-4D97-AF65-F5344CB8AC3E}">
        <p14:creationId xmlns:p14="http://schemas.microsoft.com/office/powerpoint/2010/main" val="20394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Isolating Water Level Change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836" y="704824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Water Level Change = </a:t>
            </a:r>
          </a:p>
          <a:p>
            <a:pPr algn="ctr"/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(Net Inflow / Area x Specific Yield)  – </a:t>
            </a:r>
          </a:p>
          <a:p>
            <a:pPr algn="ctr"/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(Pumping / Area x Specific Yield)</a:t>
            </a:r>
          </a:p>
        </p:txBody>
      </p:sp>
      <p:pic>
        <p:nvPicPr>
          <p:cNvPr id="26" name="Picture 25" descr="model_setup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3695700"/>
            <a:ext cx="58007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33399" y="50101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Inflow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7543799" y="51625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>
                <a:solidFill>
                  <a:srgbClr val="000000"/>
                </a:solidFill>
              </a:rPr>
              <a:t>Outflow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1981199" y="3486150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Recharge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3047999" y="2495550"/>
            <a:ext cx="485775" cy="1752600"/>
          </a:xfrm>
          <a:prstGeom prst="upArrow">
            <a:avLst>
              <a:gd name="adj1" fmla="val 50000"/>
              <a:gd name="adj2" fmla="val 90196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Pumping Well</a:t>
            </a:r>
          </a:p>
        </p:txBody>
      </p:sp>
      <p:sp>
        <p:nvSpPr>
          <p:cNvPr id="246786" name="Left-Right Arrow 246785"/>
          <p:cNvSpPr/>
          <p:nvPr/>
        </p:nvSpPr>
        <p:spPr>
          <a:xfrm rot="5400000">
            <a:off x="5153136" y="5040714"/>
            <a:ext cx="608075" cy="302350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787" name="TextBox 246786"/>
          <p:cNvSpPr txBox="1"/>
          <p:nvPr/>
        </p:nvSpPr>
        <p:spPr>
          <a:xfrm>
            <a:off x="5181600" y="4248150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Streambed </a:t>
            </a:r>
          </a:p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Interactions</a:t>
            </a:r>
            <a:endParaRPr lang="en-US" sz="16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562224" y="3781133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Return Flows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836" y="1676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Water Level Change </a:t>
            </a:r>
            <a:r>
              <a:rPr lang="en-US" sz="2400" b="1" dirty="0">
                <a:solidFill>
                  <a:srgbClr val="FFFFFF"/>
                </a:solidFill>
              </a:rPr>
              <a:t>≈</a:t>
            </a:r>
            <a:r>
              <a:rPr lang="en-US" sz="2400" b="1" dirty="0" smtClean="0">
                <a:solidFill>
                  <a:srgbClr val="FFFFFF"/>
                </a:solidFill>
              </a:rPr>
              <a:t> b – a * Pumping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4238666" y="2722314"/>
            <a:ext cx="485775" cy="1527672"/>
          </a:xfrm>
          <a:prstGeom prst="upArrow">
            <a:avLst>
              <a:gd name="adj1" fmla="val 50000"/>
              <a:gd name="adj2" fmla="val 90196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Transpiration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29000" y="5105400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BE0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Inflow</a:t>
            </a:r>
          </a:p>
        </p:txBody>
      </p:sp>
    </p:spTree>
    <p:extLst>
      <p:ext uri="{BB962C8B-B14F-4D97-AF65-F5344CB8AC3E}">
        <p14:creationId xmlns:p14="http://schemas.microsoft.com/office/powerpoint/2010/main" val="29712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Thomas County Index Well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" name="Picture 2" descr="S:\Common\Index Well project\Photos\DSC01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90600"/>
            <a:ext cx="22669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6223634" cy="482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9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Water Level Change and Pumping Best Fit Line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593327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914400"/>
            <a:ext cx="82613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4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772400" cy="609600"/>
          </a:xfrm>
        </p:spPr>
        <p:txBody>
          <a:bodyPr/>
          <a:lstStyle/>
          <a:p>
            <a:pPr algn="l"/>
            <a:r>
              <a:rPr lang="en-US" altLang="en-US" sz="32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Groundwater Management Districts</a:t>
            </a:r>
            <a:endParaRPr lang="en-US" altLang="en-US" sz="3200" b="1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0573" name="Rectangle 45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 rot="10800000">
            <a:off x="152400" y="7620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000000"/>
              </a:solidFill>
            </a:endParaRP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" y="1271155"/>
            <a:ext cx="9091612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3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#4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85274" y="1133856"/>
            <a:ext cx="5739326" cy="5214088"/>
            <a:chOff x="585274" y="1133856"/>
            <a:chExt cx="5739326" cy="5214088"/>
          </a:xfrm>
        </p:grpSpPr>
        <p:sp>
          <p:nvSpPr>
            <p:cNvPr id="9" name="Rectangle 8"/>
            <p:cNvSpPr/>
            <p:nvPr/>
          </p:nvSpPr>
          <p:spPr bwMode="auto">
            <a:xfrm>
              <a:off x="51054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74" y="1135864"/>
              <a:ext cx="5663126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39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#4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85216" y="1133856"/>
            <a:ext cx="5739384" cy="5212080"/>
            <a:chOff x="585216" y="1133856"/>
            <a:chExt cx="5739384" cy="5212080"/>
          </a:xfrm>
        </p:grpSpPr>
        <p:sp>
          <p:nvSpPr>
            <p:cNvPr id="9" name="Rectangle 8"/>
            <p:cNvSpPr/>
            <p:nvPr/>
          </p:nvSpPr>
          <p:spPr bwMode="auto">
            <a:xfrm>
              <a:off x="51054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663125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47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#3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303960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4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Cooperative Water Level Network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74192"/>
            <a:ext cx="8001529" cy="6007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19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#3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303960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2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686800" cy="6017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449580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0668" y="487382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1068" y="472142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45070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51816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53340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8762" y="53340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88362" y="58644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60168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2962" y="60198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8762" y="60198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52578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5972" y="10668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18258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19020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40762" y="19812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4162" y="167640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2.6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0468" y="12954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246888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5668" y="388620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5.4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8068" y="449282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2.8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1200" y="464522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1.4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57800" y="518160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5.7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24400" y="434340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7.3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19600" y="479762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7.3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19600" y="52578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39712" y="411480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6.4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9800" y="411182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1.9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" y="152400"/>
            <a:ext cx="88488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Reduction in Pumping to Achieve Q Stable (1998 to 2014)</a:t>
            </a:r>
          </a:p>
          <a:p>
            <a:r>
              <a:rPr lang="en-U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of values for continuous and maximum wells for 1998-2014 where R</a:t>
            </a:r>
            <a:r>
              <a:rPr lang="en-US" sz="12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&gt;0.24 for both or &gt;0.2 for one and &gt;0.3 for the other</a:t>
            </a:r>
            <a:endParaRPr 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7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Measured Water Levels, 2005-2016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914400"/>
            <a:ext cx="718288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Water Use vs Water-level Change- All Continuous Wells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44366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6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44366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Water Use vs Water-level Change- All Continuous Wells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3866390"/>
            <a:ext cx="1129989" cy="553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2010</a:t>
            </a:r>
          </a:p>
          <a:p>
            <a:pPr algn="ctr"/>
            <a:r>
              <a:rPr lang="en-US" sz="1200" b="1" dirty="0" smtClean="0"/>
              <a:t>(2010 – 2011)</a:t>
            </a:r>
            <a:endParaRPr lang="en-US" sz="1200" b="1" dirty="0"/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 bwMode="auto">
          <a:xfrm flipV="1">
            <a:off x="3568389" y="3958305"/>
            <a:ext cx="314825" cy="1938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02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2038"/>
            <a:ext cx="75628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Percent Departure from Normal Precipitation, 2010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2976780" y="2834125"/>
            <a:ext cx="1696513" cy="104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1707356"/>
            <a:ext cx="448524" cy="3443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1761" y="6019800"/>
            <a:ext cx="2916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Year (October 1)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36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Monthly Percent Departure from Normal Precipitation, 2010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92480" y="818324"/>
            <a:ext cx="3017520" cy="1920240"/>
            <a:chOff x="651994" y="818323"/>
            <a:chExt cx="3017520" cy="1920240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94" y="818323"/>
              <a:ext cx="3017520" cy="192024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746577" y="996538"/>
              <a:ext cx="2678414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92480" y="2805791"/>
            <a:ext cx="3017520" cy="1920240"/>
            <a:chOff x="638160" y="2791356"/>
            <a:chExt cx="3017520" cy="1920240"/>
          </a:xfrm>
        </p:grpSpPr>
        <p:pic>
          <p:nvPicPr>
            <p:cNvPr id="3" name="Picture 2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60" y="2791356"/>
              <a:ext cx="3017520" cy="1920240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728006" y="2966357"/>
              <a:ext cx="2678414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792480" y="4793258"/>
            <a:ext cx="3017520" cy="1920240"/>
            <a:chOff x="716280" y="4793258"/>
            <a:chExt cx="3017520" cy="1920240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" y="4793258"/>
              <a:ext cx="3017520" cy="1920240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798268" y="4994071"/>
              <a:ext cx="2678414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516880" y="818324"/>
            <a:ext cx="3017520" cy="1920240"/>
            <a:chOff x="6095999" y="818325"/>
            <a:chExt cx="3017520" cy="1920240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818325"/>
              <a:ext cx="3017520" cy="1920240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6185295" y="996043"/>
              <a:ext cx="2678414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506720" y="2805791"/>
            <a:ext cx="3017520" cy="1920240"/>
            <a:chOff x="6064489" y="2791356"/>
            <a:chExt cx="3017520" cy="1920240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489" y="2791356"/>
              <a:ext cx="3017520" cy="1920240"/>
            </a:xfrm>
            <a:prstGeom prst="rect">
              <a:avLst/>
            </a:prstGeom>
          </p:spPr>
        </p:pic>
        <p:pic>
          <p:nvPicPr>
            <p:cNvPr id="16" name="Picture 2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6155605" y="2972295"/>
              <a:ext cx="2678414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516880" y="4795951"/>
            <a:ext cx="3017520" cy="1920240"/>
            <a:chOff x="6085896" y="4876799"/>
            <a:chExt cx="3017520" cy="1920240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896" y="4876799"/>
              <a:ext cx="3017520" cy="1920240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rrowheads="1"/>
            </p:cNvPicPr>
            <p:nvPr/>
          </p:nvPicPr>
          <p:blipFill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6167481" y="5058391"/>
              <a:ext cx="2678414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38" y="1742803"/>
            <a:ext cx="448524" cy="3443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43861" y="81832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43861" y="2815185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3861" y="4800600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4850" y="83820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04850" y="2835061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04850" y="4820476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495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44366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Water Use vs Water-level Change- All Continuous Wells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3866390"/>
            <a:ext cx="1129989" cy="553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2010</a:t>
            </a:r>
          </a:p>
          <a:p>
            <a:pPr algn="ctr"/>
            <a:r>
              <a:rPr lang="en-US" sz="1200" b="1" dirty="0" smtClean="0"/>
              <a:t>(2010 – 2011)</a:t>
            </a:r>
            <a:endParaRPr lang="en-US" sz="1200" b="1" dirty="0"/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 bwMode="auto">
          <a:xfrm flipV="1">
            <a:off x="3568389" y="3958305"/>
            <a:ext cx="314825" cy="1938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140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44366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Water Use vs Water-level Change- All Continuous Wells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3866390"/>
            <a:ext cx="1129989" cy="553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2010</a:t>
            </a:r>
          </a:p>
          <a:p>
            <a:pPr algn="ctr"/>
            <a:r>
              <a:rPr lang="en-US" sz="1200" b="1" dirty="0" smtClean="0"/>
              <a:t>(2010 – 2011)</a:t>
            </a:r>
            <a:endParaRPr lang="en-US" sz="1200" b="1" dirty="0"/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 bwMode="auto">
          <a:xfrm flipV="1">
            <a:off x="3568389" y="3958305"/>
            <a:ext cx="314825" cy="1938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024224" y="2443758"/>
            <a:ext cx="11909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2011</a:t>
            </a:r>
          </a:p>
          <a:p>
            <a:pPr algn="ctr"/>
            <a:r>
              <a:rPr lang="en-US" sz="1200" b="1" dirty="0" smtClean="0"/>
              <a:t>(2011 to 2012)</a:t>
            </a:r>
            <a:endParaRPr lang="en-US" sz="1200" b="1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 bwMode="auto">
          <a:xfrm>
            <a:off x="6619675" y="2997756"/>
            <a:ext cx="299875" cy="1421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604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Water Use vs Water-level Change- All Continuous Wells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44366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35731" y="5867400"/>
            <a:ext cx="656986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 eaLnBrk="1" hangingPunct="1"/>
            <a:r>
              <a:rPr lang="en-US" sz="2400" b="1" kern="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2010 and 2011 Excluded or Averaged</a:t>
            </a:r>
          </a:p>
        </p:txBody>
      </p:sp>
    </p:spTree>
    <p:extLst>
      <p:ext uri="{BB962C8B-B14F-4D97-AF65-F5344CB8AC3E}">
        <p14:creationId xmlns:p14="http://schemas.microsoft.com/office/powerpoint/2010/main" val="29072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7620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609600"/>
          </a:xfrm>
          <a:noFill/>
          <a:ln/>
        </p:spPr>
        <p:txBody>
          <a:bodyPr/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Average Change (by well</a:t>
            </a:r>
            <a:r>
              <a:rPr lang="en-US" sz="32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)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7604" y="6098232"/>
            <a:ext cx="86868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</a:rPr>
              <a:t>*Results are based only on the cooperative network (KGS and KDA-DWR) and do not include sub-regional networks from the KGS, KDA-DWR, KGS, or local GMDs.  2017 water levels are provisional.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274933"/>
              </p:ext>
            </p:extLst>
          </p:nvPr>
        </p:nvGraphicFramePr>
        <p:xfrm>
          <a:off x="99475" y="2057400"/>
          <a:ext cx="8928255" cy="2313590"/>
        </p:xfrm>
        <a:graphic>
          <a:graphicData uri="http://schemas.openxmlformats.org/drawingml/2006/table">
            <a:tbl>
              <a:tblPr/>
              <a:tblGrid>
                <a:gridCol w="582606"/>
                <a:gridCol w="401015"/>
                <a:gridCol w="401015"/>
                <a:gridCol w="401015"/>
                <a:gridCol w="401015"/>
                <a:gridCol w="404134"/>
                <a:gridCol w="397896"/>
                <a:gridCol w="401015"/>
                <a:gridCol w="401015"/>
                <a:gridCol w="401015"/>
                <a:gridCol w="401015"/>
                <a:gridCol w="401015"/>
                <a:gridCol w="401015"/>
                <a:gridCol w="401015"/>
                <a:gridCol w="401015"/>
                <a:gridCol w="401015"/>
                <a:gridCol w="401015"/>
                <a:gridCol w="401015"/>
                <a:gridCol w="401015"/>
                <a:gridCol w="401015"/>
                <a:gridCol w="363182"/>
                <a:gridCol w="363182"/>
              </a:tblGrid>
              <a:tr h="536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Region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1996_1997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1997_1998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1998_1999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1999_2000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2000_2001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2001_2002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2002_2003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2003_2004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2004_2005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2005_2006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2006_2007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2007_2008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2008_2009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2009_2010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2010_2011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2011_2012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2012_2013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2013_2014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2014_2015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2015_2016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2016_2017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82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GMD #1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-0.27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-0.67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82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GMD #2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-2.20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-3.02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2.10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82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GMD #3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-0.49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-1.50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-3.17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-3.56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-2.10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82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GMD #4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-0.39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-0.20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-0.47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-0.50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82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GMD #5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-0.50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3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Entire Network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</a:t>
                      </a:r>
                    </a:p>
                  </a:txBody>
                  <a:tcPr marL="4940" marR="4940" marT="494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-1.00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-0.15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-1.17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-1.23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-2.06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-0.92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-0.94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-0.39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-0.21</a:t>
                      </a:r>
                    </a:p>
                  </a:txBody>
                  <a:tcPr marL="4940" marR="4940" marT="4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8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Q Stable Computed Results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00" y="5267489"/>
            <a:ext cx="9017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b="1" dirty="0" smtClean="0">
                <a:solidFill>
                  <a:srgbClr val="FF5050"/>
                </a:solidFill>
              </a:rPr>
              <a:t>26 to 40% </a:t>
            </a:r>
            <a:r>
              <a:rPr lang="en-US" sz="1650" b="1" dirty="0">
                <a:solidFill>
                  <a:srgbClr val="FF5050"/>
                </a:solidFill>
              </a:rPr>
              <a:t>reduction in average use</a:t>
            </a:r>
            <a:r>
              <a:rPr lang="en-US" sz="1650" b="1" dirty="0">
                <a:solidFill>
                  <a:srgbClr val="FFFFFF"/>
                </a:solidFill>
              </a:rPr>
              <a:t> = </a:t>
            </a:r>
            <a:r>
              <a:rPr lang="en-US" sz="1650" b="1" dirty="0">
                <a:solidFill>
                  <a:srgbClr val="66FFFF"/>
                </a:solidFill>
              </a:rPr>
              <a:t>Stable water levels</a:t>
            </a:r>
            <a:r>
              <a:rPr lang="en-US" sz="1650" b="1" dirty="0">
                <a:solidFill>
                  <a:srgbClr val="FFFFFF"/>
                </a:solidFill>
              </a:rPr>
              <a:t> = </a:t>
            </a:r>
            <a:r>
              <a:rPr lang="en-US" sz="1650" b="1" dirty="0" smtClean="0">
                <a:solidFill>
                  <a:srgbClr val="00FF00"/>
                </a:solidFill>
              </a:rPr>
              <a:t>Sustainable</a:t>
            </a:r>
            <a:endParaRPr lang="en-US" sz="1650" b="1" dirty="0">
              <a:solidFill>
                <a:srgbClr val="00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50" b="1" dirty="0">
              <a:solidFill>
                <a:srgbClr val="66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b="1" dirty="0" smtClean="0">
                <a:solidFill>
                  <a:srgbClr val="FF5050"/>
                </a:solidFill>
              </a:rPr>
              <a:t>20</a:t>
            </a:r>
            <a:r>
              <a:rPr lang="en-US" sz="1650" b="1" dirty="0">
                <a:solidFill>
                  <a:srgbClr val="FF5050"/>
                </a:solidFill>
              </a:rPr>
              <a:t>% reduction in average use</a:t>
            </a:r>
            <a:r>
              <a:rPr lang="en-US" sz="1650" b="1" dirty="0">
                <a:solidFill>
                  <a:srgbClr val="FFFFFF"/>
                </a:solidFill>
              </a:rPr>
              <a:t> = </a:t>
            </a:r>
            <a:r>
              <a:rPr lang="en-US" sz="1650" b="1" dirty="0" smtClean="0">
                <a:solidFill>
                  <a:srgbClr val="66FFFF"/>
                </a:solidFill>
              </a:rPr>
              <a:t> 0.75 to 1.8 </a:t>
            </a:r>
            <a:r>
              <a:rPr lang="en-US" sz="1650" b="1" dirty="0" err="1" smtClean="0">
                <a:solidFill>
                  <a:srgbClr val="66FFFF"/>
                </a:solidFill>
              </a:rPr>
              <a:t>ft</a:t>
            </a:r>
            <a:r>
              <a:rPr lang="en-US" sz="1650" b="1" dirty="0" smtClean="0">
                <a:solidFill>
                  <a:srgbClr val="66FFFF"/>
                </a:solidFill>
              </a:rPr>
              <a:t>  declines</a:t>
            </a:r>
            <a:r>
              <a:rPr lang="en-US" sz="1650" b="1" dirty="0" smtClean="0">
                <a:solidFill>
                  <a:srgbClr val="FFFFFF"/>
                </a:solidFill>
              </a:rPr>
              <a:t> </a:t>
            </a:r>
            <a:r>
              <a:rPr lang="en-US" sz="1650" b="1" dirty="0">
                <a:solidFill>
                  <a:srgbClr val="FFFFFF"/>
                </a:solidFill>
              </a:rPr>
              <a:t>= </a:t>
            </a:r>
            <a:r>
              <a:rPr lang="en-US" sz="1650" b="1" dirty="0" smtClean="0">
                <a:solidFill>
                  <a:srgbClr val="00FF00"/>
                </a:solidFill>
              </a:rPr>
              <a:t> decline reduced 50 to 76%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50" b="1" dirty="0" smtClean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50" b="1" dirty="0" smtClean="0">
                <a:solidFill>
                  <a:srgbClr val="FF5050"/>
                </a:solidFill>
              </a:rPr>
              <a:t>10</a:t>
            </a:r>
            <a:r>
              <a:rPr lang="en-US" sz="1650" b="1" dirty="0">
                <a:solidFill>
                  <a:srgbClr val="FF5050"/>
                </a:solidFill>
              </a:rPr>
              <a:t>% reduction in average use</a:t>
            </a:r>
            <a:r>
              <a:rPr lang="en-US" sz="1650" b="1" dirty="0">
                <a:solidFill>
                  <a:srgbClr val="FFFFFF"/>
                </a:solidFill>
              </a:rPr>
              <a:t> = </a:t>
            </a:r>
            <a:r>
              <a:rPr lang="en-US" sz="1650" b="1" dirty="0" smtClean="0">
                <a:solidFill>
                  <a:srgbClr val="66FFFF"/>
                </a:solidFill>
              </a:rPr>
              <a:t> 1.9 to 2.7 declines </a:t>
            </a:r>
            <a:r>
              <a:rPr lang="en-US" sz="1650" b="1" dirty="0" smtClean="0">
                <a:solidFill>
                  <a:srgbClr val="FFFFFF"/>
                </a:solidFill>
              </a:rPr>
              <a:t>= </a:t>
            </a:r>
            <a:r>
              <a:rPr lang="en-US" sz="1650" b="1" dirty="0" smtClean="0">
                <a:solidFill>
                  <a:srgbClr val="00FF00"/>
                </a:solidFill>
              </a:rPr>
              <a:t> </a:t>
            </a:r>
            <a:r>
              <a:rPr lang="en-US" sz="1650" b="1" dirty="0">
                <a:solidFill>
                  <a:srgbClr val="00FF00"/>
                </a:solidFill>
              </a:rPr>
              <a:t>decline reduced </a:t>
            </a:r>
            <a:r>
              <a:rPr lang="en-US" sz="1650" b="1" dirty="0" smtClean="0">
                <a:solidFill>
                  <a:srgbClr val="00FF00"/>
                </a:solidFill>
              </a:rPr>
              <a:t>24 to 38%</a:t>
            </a:r>
            <a:endParaRPr lang="en-US" sz="1650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4182070"/>
            <a:ext cx="4655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Average Groundwater Use = ~115,000 AF</a:t>
            </a:r>
          </a:p>
          <a:p>
            <a:endParaRPr lang="en-US" b="1" dirty="0">
              <a:solidFill>
                <a:srgbClr val="FFFF99"/>
              </a:solidFill>
            </a:endParaRPr>
          </a:p>
          <a:p>
            <a:r>
              <a:rPr lang="en-US" b="1" dirty="0">
                <a:solidFill>
                  <a:srgbClr val="FFFF99"/>
                </a:solidFill>
              </a:rPr>
              <a:t>Average Water Level Decline = </a:t>
            </a:r>
            <a:r>
              <a:rPr lang="en-US" b="1" dirty="0" smtClean="0">
                <a:solidFill>
                  <a:srgbClr val="FFFF99"/>
                </a:solidFill>
              </a:rPr>
              <a:t>~ 3.3 </a:t>
            </a:r>
            <a:r>
              <a:rPr lang="en-US" b="1" dirty="0" err="1" smtClean="0">
                <a:solidFill>
                  <a:srgbClr val="FFFF99"/>
                </a:solidFill>
              </a:rPr>
              <a:t>ft</a:t>
            </a:r>
            <a:endParaRPr lang="en-US" b="1" dirty="0">
              <a:solidFill>
                <a:srgbClr val="FFFF99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5510485" cy="32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88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972929"/>
          </a:xfrm>
          <a:prstGeom prst="rect">
            <a:avLst/>
          </a:prstGeom>
        </p:spPr>
      </p:pic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txBody>
          <a:bodyPr/>
          <a:lstStyle/>
          <a:p>
            <a:pPr algn="l" eaLnBrk="1" hangingPunct="1"/>
            <a:r>
              <a:rPr lang="en-US" sz="29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SD 6 Local Enhanced Management Area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587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Pre-SD 6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33856"/>
            <a:ext cx="2590800" cy="1408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1133856"/>
            <a:ext cx="56673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with SD 6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33856"/>
            <a:ext cx="2590800" cy="14089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412545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9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SD 6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33856"/>
            <a:ext cx="2590800" cy="14089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412545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3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848600" cy="609600"/>
          </a:xfrm>
          <a:noFill/>
        </p:spPr>
        <p:txBody>
          <a:bodyPr/>
          <a:lstStyle/>
          <a:p>
            <a:pPr algn="l" eaLnBrk="1" hangingPunct="1"/>
            <a:r>
              <a:rPr lang="en-US" altLang="en-US" sz="3200" b="1" smtClean="0">
                <a:solidFill>
                  <a:srgbClr val="FFFF00"/>
                </a:solidFill>
                <a:cs typeface="Times New Roman" pitchFamily="18" charset="0"/>
              </a:rPr>
              <a:t>Questions????</a:t>
            </a:r>
            <a:endParaRPr lang="en-US" altLang="en-US" sz="3200" b="1" smtClean="0">
              <a:solidFill>
                <a:srgbClr val="FFFF00"/>
              </a:solidFill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857500" y="5273675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Visit our site at</a:t>
            </a:r>
            <a:r>
              <a:rPr lang="en-US" altLang="en-US" sz="2400" b="1">
                <a:solidFill>
                  <a:schemeClr val="bg1"/>
                </a:solidFill>
              </a:rPr>
              <a:t> http://www.kgs.ku.edu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76400" y="1143000"/>
            <a:ext cx="58435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Kansas Geological Survey</a:t>
            </a:r>
          </a:p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1930 Constant Ave</a:t>
            </a:r>
          </a:p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Lawrence, KS 66047</a:t>
            </a:r>
          </a:p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785-864-2118</a:t>
            </a:r>
          </a:p>
        </p:txBody>
      </p:sp>
      <p:pic>
        <p:nvPicPr>
          <p:cNvPr id="33797" name="Picture 6" descr="KanGeoSurv_1C_UnitHor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0"/>
            <a:ext cx="3300413" cy="1314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Isolating Water Level Change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836" y="70482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Water </a:t>
            </a:r>
            <a:r>
              <a:rPr lang="en-US" sz="1600" b="1" dirty="0" smtClean="0">
                <a:solidFill>
                  <a:srgbClr val="FFFFFF">
                    <a:lumMod val="65000"/>
                  </a:srgbClr>
                </a:solidFill>
              </a:rPr>
              <a:t>Level Change  </a:t>
            </a:r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x Area x Specific Yield = </a:t>
            </a:r>
          </a:p>
          <a:p>
            <a:pPr algn="ctr"/>
            <a:r>
              <a:rPr lang="en-US" sz="1600" b="1" dirty="0" smtClean="0">
                <a:solidFill>
                  <a:srgbClr val="FFFFFF">
                    <a:lumMod val="65000"/>
                  </a:srgbClr>
                </a:solidFill>
              </a:rPr>
              <a:t>Net </a:t>
            </a:r>
            <a:r>
              <a:rPr lang="en-US" sz="1600" b="1" dirty="0">
                <a:solidFill>
                  <a:srgbClr val="FFFFFF">
                    <a:lumMod val="65000"/>
                  </a:srgbClr>
                </a:solidFill>
              </a:rPr>
              <a:t>Inflow – Pumping</a:t>
            </a:r>
          </a:p>
        </p:txBody>
      </p:sp>
      <p:pic>
        <p:nvPicPr>
          <p:cNvPr id="26" name="Picture 25" descr="model_setup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3695700"/>
            <a:ext cx="58007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33399" y="50101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Inflow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7543799" y="51625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>
                <a:solidFill>
                  <a:srgbClr val="000000"/>
                </a:solidFill>
              </a:rPr>
              <a:t>Outflow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1981199" y="3486150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Recharge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3047999" y="2495550"/>
            <a:ext cx="485775" cy="1752600"/>
          </a:xfrm>
          <a:prstGeom prst="upArrow">
            <a:avLst>
              <a:gd name="adj1" fmla="val 50000"/>
              <a:gd name="adj2" fmla="val 90196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Pumping Well</a:t>
            </a:r>
          </a:p>
        </p:txBody>
      </p:sp>
      <p:sp>
        <p:nvSpPr>
          <p:cNvPr id="246786" name="Left-Right Arrow 246785"/>
          <p:cNvSpPr/>
          <p:nvPr/>
        </p:nvSpPr>
        <p:spPr>
          <a:xfrm rot="5400000">
            <a:off x="5153136" y="5040714"/>
            <a:ext cx="608075" cy="302350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787" name="TextBox 246786"/>
          <p:cNvSpPr txBox="1"/>
          <p:nvPr/>
        </p:nvSpPr>
        <p:spPr>
          <a:xfrm>
            <a:off x="5181600" y="4248150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Streambed </a:t>
            </a:r>
          </a:p>
          <a:p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</a:rPr>
              <a:t>Interactions</a:t>
            </a:r>
            <a:endParaRPr lang="en-US" sz="16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562224" y="3781133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Return Flows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836" y="1348785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Water Level Change = </a:t>
            </a:r>
            <a:endParaRPr lang="en-US" sz="2400" b="1" dirty="0">
              <a:solidFill>
                <a:srgbClr val="FFFF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(Net </a:t>
            </a:r>
            <a:r>
              <a:rPr lang="en-US" sz="2400" b="1" dirty="0">
                <a:solidFill>
                  <a:srgbClr val="FFFFFF"/>
                </a:solidFill>
              </a:rPr>
              <a:t>Inflow / Area x Specific </a:t>
            </a:r>
            <a:r>
              <a:rPr lang="en-US" sz="2400" b="1" dirty="0" smtClean="0">
                <a:solidFill>
                  <a:srgbClr val="FFFFFF"/>
                </a:solidFill>
              </a:rPr>
              <a:t>Yield)  – 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(Pumping </a:t>
            </a:r>
            <a:r>
              <a:rPr lang="en-US" sz="2400" b="1" dirty="0">
                <a:solidFill>
                  <a:srgbClr val="FFFFFF"/>
                </a:solidFill>
              </a:rPr>
              <a:t>/ Area x Specific </a:t>
            </a:r>
            <a:r>
              <a:rPr lang="en-US" sz="2400" b="1" dirty="0" smtClean="0">
                <a:solidFill>
                  <a:srgbClr val="FFFFFF"/>
                </a:solidFill>
              </a:rPr>
              <a:t>Yield)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4238666" y="2722314"/>
            <a:ext cx="485775" cy="1527672"/>
          </a:xfrm>
          <a:prstGeom prst="upArrow">
            <a:avLst>
              <a:gd name="adj1" fmla="val 50000"/>
              <a:gd name="adj2" fmla="val 90196"/>
            </a:avLst>
          </a:prstGeom>
          <a:solidFill>
            <a:schemeClr val="bg1">
              <a:lumMod val="50000"/>
            </a:schemeClr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/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Transpiration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29000" y="5105400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BBE0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Inflow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629" y="1752600"/>
            <a:ext cx="7131845" cy="304698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In the Kansas HPA, Net Inflow and Specific Yield change little with time because:</a:t>
            </a:r>
          </a:p>
          <a:p>
            <a:endParaRPr lang="en-US" sz="2400" b="1" dirty="0" smtClean="0">
              <a:solidFill>
                <a:srgbClr val="000000"/>
              </a:solidFill>
            </a:endParaRP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Annually-based data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Seasonally pumped aquifer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Relatively large areas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Significant depths to water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Reliable water–level and water-use data</a:t>
            </a:r>
          </a:p>
        </p:txBody>
      </p:sp>
    </p:spTree>
    <p:extLst>
      <p:ext uri="{BB962C8B-B14F-4D97-AF65-F5344CB8AC3E}">
        <p14:creationId xmlns:p14="http://schemas.microsoft.com/office/powerpoint/2010/main" val="42342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Q Stable, by Township, GMD2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15978"/>
            <a:ext cx="4441934" cy="57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#1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4" name="Rectangle 3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487719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8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#1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5029200" y="1133856"/>
            <a:ext cx="1219200" cy="521208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1133856"/>
            <a:ext cx="5487719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903288"/>
            <a:ext cx="813911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 rot="10800000">
            <a:off x="152400" y="7620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609600"/>
          </a:xfrm>
          <a:noFill/>
          <a:ln/>
        </p:spPr>
        <p:txBody>
          <a:bodyPr/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Average Change (by well)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2352154" cy="1219200"/>
          </a:xfrm>
          <a:prstGeom prst="rect">
            <a:avLst/>
          </a:prstGeom>
          <a:ln>
            <a:noFill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7604" y="6167735"/>
            <a:ext cx="86868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</a:rPr>
              <a:t>*Results are based only on the cooperative network (KGS and KDA-DWR) and do not include sub-regional networks from the KGS, KDA-DWR, KGS, or local GMDs.  2017 water levels are provisional.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#3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303960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76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#3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303960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9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#5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303960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4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#5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303960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71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#2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7" name="Rectangle 6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479366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6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rgbClr val="00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5580FF"/>
                    </a:outerShdw>
                  </a:cont>
                  <a:cont type="tree" name="">
                    <a:effect ref="fillLine"/>
                    <a:outerShdw dist="38100" dir="2700000" algn="tl">
                      <a:srgbClr val="00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10800000">
            <a:off x="152400" y="6858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563562"/>
          </a:xfrm>
          <a:noFill/>
          <a:ln/>
        </p:spPr>
        <p:txBody>
          <a:bodyPr/>
          <a:lstStyle/>
          <a:p>
            <a:pPr algn="l"/>
            <a:r>
              <a:rPr lang="en-US" sz="2800" b="1" dirty="0">
                <a:solidFill>
                  <a:srgbClr val="FFFF00"/>
                </a:solidFill>
                <a:latin typeface="Arial" charset="0"/>
                <a:cs typeface="Times New Roman" charset="0"/>
              </a:rPr>
              <a:t>Water Use vs Water Level Change, 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GMD #2</a:t>
            </a:r>
            <a:endParaRPr lang="en-US" sz="2800" b="1" dirty="0">
              <a:solidFill>
                <a:srgbClr val="FFFF00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9" y="1447800"/>
            <a:ext cx="1814513" cy="9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5216" y="1133856"/>
            <a:ext cx="5663184" cy="5212080"/>
            <a:chOff x="585216" y="1133856"/>
            <a:chExt cx="5663184" cy="5212080"/>
          </a:xfrm>
        </p:grpSpPr>
        <p:sp>
          <p:nvSpPr>
            <p:cNvPr id="9" name="Rectangle 8"/>
            <p:cNvSpPr/>
            <p:nvPr/>
          </p:nvSpPr>
          <p:spPr bwMode="auto">
            <a:xfrm>
              <a:off x="5029200" y="1133856"/>
              <a:ext cx="1219200" cy="521208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" y="1133856"/>
              <a:ext cx="5479366" cy="521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3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143500"/>
          </a:xfrm>
          <a:prstGeom prst="rect">
            <a:avLst/>
          </a:prstGeom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88900"/>
            <a:ext cx="8982075" cy="533400"/>
          </a:xfrm>
        </p:spPr>
        <p:txBody>
          <a:bodyPr/>
          <a:lstStyle/>
          <a:p>
            <a:pPr algn="l"/>
            <a:r>
              <a:rPr lang="en-US" altLang="en-US" sz="25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Percent Departure from Normal Precipitation</a:t>
            </a:r>
          </a:p>
        </p:txBody>
      </p:sp>
      <p:sp>
        <p:nvSpPr>
          <p:cNvPr id="181264" name="Rectangle 1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i="1">
                <a:solidFill>
                  <a:schemeClr val="accent2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 rot="10800000">
            <a:off x="152400" y="685800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812949" y="152400"/>
            <a:ext cx="21924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 dirty="0">
                <a:solidFill>
                  <a:schemeClr val="bg1"/>
                </a:solidFill>
              </a:rPr>
              <a:t>Source- National Oceanic </a:t>
            </a:r>
            <a:r>
              <a:rPr lang="en-US" sz="1000" b="1" dirty="0" smtClean="0">
                <a:solidFill>
                  <a:schemeClr val="bg1"/>
                </a:solidFill>
              </a:rPr>
              <a:t>and Atmospheric </a:t>
            </a:r>
            <a:r>
              <a:rPr lang="en-US" sz="1000" b="1" dirty="0">
                <a:solidFill>
                  <a:schemeClr val="bg1"/>
                </a:solidFill>
              </a:rPr>
              <a:t>Administration (NOAA)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876800" y="1033046"/>
            <a:ext cx="32058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2016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35" y="2191845"/>
            <a:ext cx="6311239" cy="34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" y="35104"/>
            <a:ext cx="4204185" cy="219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" y="2321104"/>
            <a:ext cx="4227938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" y="4607104"/>
            <a:ext cx="4228392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68" y="25686"/>
            <a:ext cx="4198556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43" y="2331529"/>
            <a:ext cx="4210350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06" y="4622344"/>
            <a:ext cx="4234574" cy="2194560"/>
          </a:xfrm>
          <a:prstGeom prst="rect">
            <a:avLst/>
          </a:prstGeom>
        </p:spPr>
      </p:pic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3022600" y="96982"/>
            <a:ext cx="9318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March</a:t>
            </a:r>
          </a:p>
        </p:txBody>
      </p:sp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3200400" y="2371725"/>
            <a:ext cx="762000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April</a:t>
            </a:r>
          </a:p>
        </p:txBody>
      </p:sp>
      <p:sp>
        <p:nvSpPr>
          <p:cNvPr id="114707" name="Text Box 19"/>
          <p:cNvSpPr txBox="1">
            <a:spLocks noChangeArrowheads="1"/>
          </p:cNvSpPr>
          <p:nvPr/>
        </p:nvSpPr>
        <p:spPr bwMode="auto">
          <a:xfrm>
            <a:off x="8137525" y="92075"/>
            <a:ext cx="777875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June</a:t>
            </a:r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>
            <a:off x="8273905" y="2367684"/>
            <a:ext cx="696913" cy="400050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July</a:t>
            </a:r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3284537" y="4648200"/>
            <a:ext cx="677863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May</a:t>
            </a:r>
          </a:p>
        </p:txBody>
      </p:sp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7886123" y="4648200"/>
            <a:ext cx="1060450" cy="39687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August</a:t>
            </a:r>
          </a:p>
        </p:txBody>
      </p:sp>
      <p:sp>
        <p:nvSpPr>
          <p:cNvPr id="55311" name="Text Box 10"/>
          <p:cNvSpPr txBox="1">
            <a:spLocks noChangeArrowheads="1"/>
          </p:cNvSpPr>
          <p:nvPr/>
        </p:nvSpPr>
        <p:spPr bwMode="auto">
          <a:xfrm>
            <a:off x="3886056" y="103188"/>
            <a:ext cx="1371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 smtClean="0">
                <a:solidFill>
                  <a:schemeClr val="bg1"/>
                </a:solidFill>
              </a:rPr>
              <a:t>2016</a:t>
            </a:r>
            <a:endParaRPr lang="en-US" altLang="en-US" sz="2200" b="1" dirty="0">
              <a:solidFill>
                <a:schemeClr val="bg1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1057275"/>
            <a:ext cx="63817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4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76200" y="6553200"/>
            <a:ext cx="16652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3333CC"/>
                </a:solidFill>
                <a:effectDag name="">
                  <a:cont type="tree" name="">
                    <a:effect ref="fillLine"/>
                    <a:outerShdw dist="38100" dir="13500000" algn="br">
                      <a:srgbClr val="7F80FF"/>
                    </a:outerShdw>
                  </a:cont>
                  <a:cont type="tree" name="">
                    <a:effect ref="fillLine"/>
                    <a:outerShdw dist="38100" dir="2700000" algn="tl">
                      <a:srgbClr val="1E1E7A"/>
                    </a:outerShdw>
                  </a:cont>
                  <a:effect ref="fillLine"/>
                </a:effectDag>
              </a:rPr>
              <a:t>Kansas Geological Survey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rot="10800000">
            <a:off x="152400" y="609601"/>
            <a:ext cx="8839200" cy="762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457200"/>
          </a:xfrm>
          <a:noFill/>
          <a:ln/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Simple Water Balance Equation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602" y="10668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Water Volume Change in Aquifer = 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Inflows </a:t>
            </a:r>
            <a:r>
              <a:rPr lang="en-US" sz="2400" b="1" dirty="0">
                <a:solidFill>
                  <a:srgbClr val="FFFFFF"/>
                </a:solidFill>
              </a:rPr>
              <a:t>into Aquifer – Outflows from Aquifer </a:t>
            </a:r>
          </a:p>
        </p:txBody>
      </p:sp>
      <p:pic>
        <p:nvPicPr>
          <p:cNvPr id="26" name="Picture 25" descr="model_setup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3695700"/>
            <a:ext cx="58007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33399" y="50101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Inflow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7543799" y="501015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>
                <a:solidFill>
                  <a:srgbClr val="000000"/>
                </a:solidFill>
              </a:rPr>
              <a:t>Outflow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1981199" y="3486150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0000"/>
                </a:solidFill>
              </a:rPr>
              <a:t>Recharge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3047999" y="2495550"/>
            <a:ext cx="485775" cy="1752600"/>
          </a:xfrm>
          <a:prstGeom prst="upArrow">
            <a:avLst>
              <a:gd name="adj1" fmla="val 50000"/>
              <a:gd name="adj2" fmla="val 90196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600" dirty="0" smtClean="0">
                <a:solidFill>
                  <a:srgbClr val="000000"/>
                </a:solidFill>
              </a:rPr>
              <a:t>Pumping </a:t>
            </a:r>
            <a:r>
              <a:rPr lang="en-US" altLang="en-US" sz="1600" dirty="0">
                <a:solidFill>
                  <a:srgbClr val="000000"/>
                </a:solidFill>
              </a:rPr>
              <a:t>Well</a:t>
            </a:r>
          </a:p>
        </p:txBody>
      </p:sp>
      <p:sp>
        <p:nvSpPr>
          <p:cNvPr id="246786" name="Left-Right Arrow 246785"/>
          <p:cNvSpPr/>
          <p:nvPr/>
        </p:nvSpPr>
        <p:spPr>
          <a:xfrm rot="5400000">
            <a:off x="5153136" y="5040714"/>
            <a:ext cx="608075" cy="302350"/>
          </a:xfrm>
          <a:prstGeom prst="left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787" name="TextBox 246786"/>
          <p:cNvSpPr txBox="1"/>
          <p:nvPr/>
        </p:nvSpPr>
        <p:spPr>
          <a:xfrm>
            <a:off x="5181600" y="4248150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Streambed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Interactions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562224" y="3781133"/>
            <a:ext cx="485775" cy="1371600"/>
          </a:xfrm>
          <a:prstGeom prst="downArrow">
            <a:avLst>
              <a:gd name="adj1" fmla="val 50000"/>
              <a:gd name="adj2" fmla="val 70588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en-US" sz="1400" b="1" dirty="0" smtClean="0">
                <a:solidFill>
                  <a:srgbClr val="000000"/>
                </a:solidFill>
              </a:rPr>
              <a:t>Return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en-US" sz="1400" b="1" dirty="0" smtClean="0">
                <a:solidFill>
                  <a:srgbClr val="000000"/>
                </a:solidFill>
              </a:rPr>
              <a:t>Flows</a:t>
            </a:r>
            <a:endParaRPr lang="en-US" alt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238666" y="2722314"/>
            <a:ext cx="485775" cy="1527672"/>
          </a:xfrm>
          <a:prstGeom prst="upArrow">
            <a:avLst>
              <a:gd name="adj1" fmla="val 50000"/>
              <a:gd name="adj2" fmla="val 90196"/>
            </a:avLst>
          </a:prstGeom>
          <a:solidFill>
            <a:srgbClr val="BBE0E3"/>
          </a:solidFill>
          <a:ln w="25400">
            <a:solidFill>
              <a:srgbClr val="000000"/>
            </a:solidFill>
            <a:miter lim="800000"/>
            <a:headEnd/>
            <a:tailEnd type="non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Transpiration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5119</TotalTime>
  <Words>1799</Words>
  <Application>Microsoft Office PowerPoint</Application>
  <PresentationFormat>On-screen Show (4:3)</PresentationFormat>
  <Paragraphs>451</Paragraphs>
  <Slides>46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Times New Roman</vt:lpstr>
      <vt:lpstr>Default Design</vt:lpstr>
      <vt:lpstr>1_Default Design</vt:lpstr>
      <vt:lpstr>2_Default Design</vt:lpstr>
      <vt:lpstr>3_Default Design</vt:lpstr>
      <vt:lpstr>9_Default Design</vt:lpstr>
      <vt:lpstr>4_Default Design</vt:lpstr>
      <vt:lpstr>PowerPoint Presentation</vt:lpstr>
      <vt:lpstr>Cooperative Water Level Network</vt:lpstr>
      <vt:lpstr>Average Change (by well)</vt:lpstr>
      <vt:lpstr>Average Change (by well)</vt:lpstr>
      <vt:lpstr>PowerPoint Presentation</vt:lpstr>
      <vt:lpstr>Percent Departure from Normal Precipitation</vt:lpstr>
      <vt:lpstr>PowerPoint Presentation</vt:lpstr>
      <vt:lpstr>PowerPoint Presentation</vt:lpstr>
      <vt:lpstr>Simple Water Balance Equation</vt:lpstr>
      <vt:lpstr>Focusing on Net Inflow and Pumping</vt:lpstr>
      <vt:lpstr>Isolating Change from Water Level Volume</vt:lpstr>
      <vt:lpstr>Isolating Water Level Change</vt:lpstr>
      <vt:lpstr>Isolating Water Level Change</vt:lpstr>
      <vt:lpstr>Thomas County Index Well</vt:lpstr>
      <vt:lpstr>Water Level Change and Pumping Best Fit Line</vt:lpstr>
      <vt:lpstr>Groundwater Management Districts</vt:lpstr>
      <vt:lpstr>Water Use vs Water Level Change, GMD #4</vt:lpstr>
      <vt:lpstr>Water Use vs Water Level Change, GMD #4</vt:lpstr>
      <vt:lpstr>Water Use vs Water Level Change, GMD #3</vt:lpstr>
      <vt:lpstr>Water Use vs Water Level Change, GMD #3</vt:lpstr>
      <vt:lpstr>PowerPoint Presentation</vt:lpstr>
      <vt:lpstr>Measured Water Levels, 2005-2016</vt:lpstr>
      <vt:lpstr>Water Use vs Water-level Change- All Continuous Wells</vt:lpstr>
      <vt:lpstr>Water Use vs Water-level Change- All Continuous Wells</vt:lpstr>
      <vt:lpstr>Percent Departure from Normal Precipitation, 2010</vt:lpstr>
      <vt:lpstr>Monthly Percent Departure from Normal Precipitation, 2010</vt:lpstr>
      <vt:lpstr>Water Use vs Water-level Change- All Continuous Wells</vt:lpstr>
      <vt:lpstr>Water Use vs Water-level Change- All Continuous Wells</vt:lpstr>
      <vt:lpstr>Water Use vs Water-level Change- All Continuous Wells</vt:lpstr>
      <vt:lpstr>Q Stable Computed Results</vt:lpstr>
      <vt:lpstr>SD 6 Local Enhanced Management Area</vt:lpstr>
      <vt:lpstr>Water Use vs Water Level Change, Pre-SD 6</vt:lpstr>
      <vt:lpstr>Water Use vs Water Level Change, with SD 6</vt:lpstr>
      <vt:lpstr>Water Use vs Water Level Change, SD 6</vt:lpstr>
      <vt:lpstr>Questions????</vt:lpstr>
      <vt:lpstr>Isolating Water Level Change</vt:lpstr>
      <vt:lpstr>Q Stable, by Township, GMD2</vt:lpstr>
      <vt:lpstr>Water Use vs Water Level Change, GMD #1</vt:lpstr>
      <vt:lpstr>Water Use vs Water Level Change, GMD #1</vt:lpstr>
      <vt:lpstr>Water Use vs Water Level Change, GMD #3</vt:lpstr>
      <vt:lpstr>Water Use vs Water Level Change, GMD #3</vt:lpstr>
      <vt:lpstr>Water Use vs Water Level Change, GMD #5</vt:lpstr>
      <vt:lpstr>Water Use vs Water Level Change, GMD #5</vt:lpstr>
      <vt:lpstr>Water Use vs Water Level Change, GMD #2</vt:lpstr>
      <vt:lpstr>Water Use vs Water Level Change, GMD #2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bwilson</dc:creator>
  <cp:lastModifiedBy>Mark Rude</cp:lastModifiedBy>
  <cp:revision>258</cp:revision>
  <dcterms:created xsi:type="dcterms:W3CDTF">2007-07-11T16:36:28Z</dcterms:created>
  <dcterms:modified xsi:type="dcterms:W3CDTF">2017-03-10T22:07:20Z</dcterms:modified>
</cp:coreProperties>
</file>