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81" r:id="rId2"/>
    <p:sldId id="391" r:id="rId3"/>
    <p:sldId id="377" r:id="rId4"/>
    <p:sldId id="382" r:id="rId5"/>
    <p:sldId id="383" r:id="rId6"/>
    <p:sldId id="384" r:id="rId7"/>
    <p:sldId id="396" r:id="rId8"/>
    <p:sldId id="381" r:id="rId9"/>
    <p:sldId id="374" r:id="rId10"/>
    <p:sldId id="397" r:id="rId11"/>
    <p:sldId id="389" r:id="rId12"/>
    <p:sldId id="401" r:id="rId13"/>
    <p:sldId id="404" r:id="rId14"/>
    <p:sldId id="348" r:id="rId15"/>
    <p:sldId id="398" r:id="rId16"/>
    <p:sldId id="346" r:id="rId17"/>
    <p:sldId id="362" r:id="rId18"/>
    <p:sldId id="363" r:id="rId19"/>
    <p:sldId id="364" r:id="rId20"/>
    <p:sldId id="366" r:id="rId21"/>
    <p:sldId id="399" r:id="rId22"/>
    <p:sldId id="407" r:id="rId23"/>
    <p:sldId id="408" r:id="rId24"/>
    <p:sldId id="409" r:id="rId25"/>
    <p:sldId id="411" r:id="rId26"/>
    <p:sldId id="410" r:id="rId27"/>
    <p:sldId id="412" r:id="rId28"/>
    <p:sldId id="402" r:id="rId29"/>
    <p:sldId id="406" r:id="rId30"/>
    <p:sldId id="405" r:id="rId31"/>
    <p:sldId id="343" r:id="rId32"/>
    <p:sldId id="367"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3536" autoAdjust="0"/>
  </p:normalViewPr>
  <p:slideViewPr>
    <p:cSldViewPr snapToGrid="0">
      <p:cViewPr varScale="1">
        <p:scale>
          <a:sx n="53" d="100"/>
          <a:sy n="53" d="100"/>
        </p:scale>
        <p:origin x="77" y="86"/>
      </p:cViewPr>
      <p:guideLst/>
    </p:cSldViewPr>
  </p:slideViewPr>
  <p:notesTextViewPr>
    <p:cViewPr>
      <p:scale>
        <a:sx n="1" d="1"/>
        <a:sy n="1" d="1"/>
      </p:scale>
      <p:origin x="0" y="0"/>
    </p:cViewPr>
  </p:notesTextViewPr>
  <p:sorterViewPr>
    <p:cViewPr varScale="1">
      <p:scale>
        <a:sx n="100" d="100"/>
        <a:sy n="100" d="100"/>
      </p:scale>
      <p:origin x="0" y="-69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C3DF9D8-835C-4AD0-AA3B-107B652EE067}" type="datetimeFigureOut">
              <a:rPr lang="en-US" smtClean="0"/>
              <a:t>3/9/2017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76D0FBF-8F09-4A2D-9F98-31AEE44F0223}" type="slidenum">
              <a:rPr lang="en-US" smtClean="0"/>
              <a:t>‹#›</a:t>
            </a:fld>
            <a:endParaRPr lang="en-US"/>
          </a:p>
        </p:txBody>
      </p:sp>
    </p:spTree>
    <p:extLst>
      <p:ext uri="{BB962C8B-B14F-4D97-AF65-F5344CB8AC3E}">
        <p14:creationId xmlns:p14="http://schemas.microsoft.com/office/powerpoint/2010/main" val="2999340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F5701C2-B4AE-4653-8555-DE7B46437477}" type="datetimeFigureOut">
              <a:rPr lang="en-US" smtClean="0"/>
              <a:t>3/9/2017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C83CDBB-874E-4445-86CE-692A79161D3C}" type="slidenum">
              <a:rPr lang="en-US" smtClean="0"/>
              <a:t>‹#›</a:t>
            </a:fld>
            <a:endParaRPr lang="en-US"/>
          </a:p>
        </p:txBody>
      </p:sp>
    </p:spTree>
    <p:extLst>
      <p:ext uri="{BB962C8B-B14F-4D97-AF65-F5344CB8AC3E}">
        <p14:creationId xmlns:p14="http://schemas.microsoft.com/office/powerpoint/2010/main" val="3729261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0AEFA-0150-44E7-8CD5-BB823BA05431}" type="slidenum">
              <a:rPr lang="en-US" smtClean="0"/>
              <a:t>10</a:t>
            </a:fld>
            <a:endParaRPr lang="en-US"/>
          </a:p>
        </p:txBody>
      </p:sp>
    </p:spTree>
    <p:extLst>
      <p:ext uri="{BB962C8B-B14F-4D97-AF65-F5344CB8AC3E}">
        <p14:creationId xmlns:p14="http://schemas.microsoft.com/office/powerpoint/2010/main" val="2302889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eaLnBrk="1" hangingPunct="1">
              <a:spcBef>
                <a:spcPct val="0"/>
              </a:spcBef>
            </a:pPr>
            <a:r>
              <a:rPr lang="en-US" altLang="en-US" smtClean="0"/>
              <a:t>Total usable groundwater in storage equals about 200 million acre-feet (from USGS and KGS data compiled in an unpublished report, “Water Supplies and Use in Kansas” by Kansas Department of Agriculture, Division of Water Resources, April 24, 2007; rounded down from 219 million acre-feet considering estimated declines of about 2 to 3 million acre-feet per year).</a:t>
            </a:r>
          </a:p>
          <a:p>
            <a:pPr defTabSz="912813"/>
            <a:endParaRPr lang="en-US" altLang="en-US" smtClean="0"/>
          </a:p>
          <a:p>
            <a:pPr defTabSz="912813" eaLnBrk="1" hangingPunct="1">
              <a:spcBef>
                <a:spcPct val="0"/>
              </a:spcBef>
            </a:pPr>
            <a:r>
              <a:rPr lang="en-US" altLang="en-US" smtClean="0"/>
              <a:t>Total renewable groundwater supply equals about 4 million acre-feet of annual recharge (from USGS and KGS data compiled in an unpublished report, “Water Supplies and Use in Kansas” by Kansas Department of Agriculture, Division of Water Resources, April 24, 2007).  However, most of the recharge is in central and eastern Kansas whereas most of the groundwater use is in western Kansas.</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a:solidFill>
                  <a:schemeClr val="tx1"/>
                </a:solidFill>
                <a:latin typeface="Arial" panose="020B0604020202020204" pitchFamily="34" charset="0"/>
              </a:defRPr>
            </a:lvl1pPr>
            <a:lvl2pPr marL="742950" indent="-285750" defTabSz="922338" eaLnBrk="0" hangingPunct="0">
              <a:defRPr>
                <a:solidFill>
                  <a:schemeClr val="tx1"/>
                </a:solidFill>
                <a:latin typeface="Arial" panose="020B0604020202020204" pitchFamily="34" charset="0"/>
              </a:defRPr>
            </a:lvl2pPr>
            <a:lvl3pPr marL="1143000" indent="-228600" defTabSz="922338" eaLnBrk="0" hangingPunct="0">
              <a:defRPr>
                <a:solidFill>
                  <a:schemeClr val="tx1"/>
                </a:solidFill>
                <a:latin typeface="Arial" panose="020B0604020202020204" pitchFamily="34" charset="0"/>
              </a:defRPr>
            </a:lvl3pPr>
            <a:lvl4pPr marL="1600200" indent="-228600" defTabSz="922338" eaLnBrk="0" hangingPunct="0">
              <a:defRPr>
                <a:solidFill>
                  <a:schemeClr val="tx1"/>
                </a:solidFill>
                <a:latin typeface="Arial" panose="020B0604020202020204" pitchFamily="34" charset="0"/>
              </a:defRPr>
            </a:lvl4pPr>
            <a:lvl5pPr marL="2057400" indent="-228600" defTabSz="922338" eaLnBrk="0" hangingPunct="0">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44F945-D1E5-4B2A-A28F-0652304AA44C}" type="slidenum">
              <a:rPr lang="en-US" altLang="en-US">
                <a:latin typeface="Times New Roman" panose="02020603050405020304" pitchFamily="18" charset="0"/>
              </a:rPr>
              <a:pPr eaLnBrk="1" hangingPunct="1"/>
              <a:t>13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216412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10 in initial</a:t>
            </a:r>
            <a:r>
              <a:rPr lang="en-US" baseline="0" dirty="0" smtClean="0"/>
              <a:t> report</a:t>
            </a:r>
            <a:endParaRPr lang="en-US" dirty="0"/>
          </a:p>
        </p:txBody>
      </p:sp>
      <p:sp>
        <p:nvSpPr>
          <p:cNvPr id="4" name="Slide Number Placeholder 3"/>
          <p:cNvSpPr>
            <a:spLocks noGrp="1"/>
          </p:cNvSpPr>
          <p:nvPr>
            <p:ph type="sldNum" sz="quarter" idx="10"/>
          </p:nvPr>
        </p:nvSpPr>
        <p:spPr/>
        <p:txBody>
          <a:bodyPr/>
          <a:lstStyle/>
          <a:p>
            <a:fld id="{B183A428-24A7-403F-BA01-70DC4C66F435}" type="slidenum">
              <a:rPr lang="en-US" smtClean="0"/>
              <a:t>19</a:t>
            </a:fld>
            <a:endParaRPr lang="en-US"/>
          </a:p>
        </p:txBody>
      </p:sp>
    </p:spTree>
    <p:extLst>
      <p:ext uri="{BB962C8B-B14F-4D97-AF65-F5344CB8AC3E}">
        <p14:creationId xmlns:p14="http://schemas.microsoft.com/office/powerpoint/2010/main" val="1611099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LANE</a:t>
            </a:r>
          </a:p>
          <a:p>
            <a:endParaRPr lang="en-US" dirty="0"/>
          </a:p>
        </p:txBody>
      </p:sp>
      <p:sp>
        <p:nvSpPr>
          <p:cNvPr id="4" name="Slide Number Placeholder 3"/>
          <p:cNvSpPr>
            <a:spLocks noGrp="1"/>
          </p:cNvSpPr>
          <p:nvPr>
            <p:ph type="sldNum" sz="quarter" idx="10"/>
          </p:nvPr>
        </p:nvSpPr>
        <p:spPr/>
        <p:txBody>
          <a:bodyPr/>
          <a:lstStyle/>
          <a:p>
            <a:fld id="{FC83CDBB-874E-4445-86CE-692A79161D3C}" type="slidenum">
              <a:rPr lang="en-US" smtClean="0"/>
              <a:t>28</a:t>
            </a:fld>
            <a:endParaRPr lang="en-US"/>
          </a:p>
        </p:txBody>
      </p:sp>
    </p:spTree>
    <p:extLst>
      <p:ext uri="{BB962C8B-B14F-4D97-AF65-F5344CB8AC3E}">
        <p14:creationId xmlns:p14="http://schemas.microsoft.com/office/powerpoint/2010/main" val="2478705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83CDBB-874E-4445-86CE-692A79161D3C}" type="slidenum">
              <a:rPr lang="en-US" smtClean="0"/>
              <a:t>29</a:t>
            </a:fld>
            <a:endParaRPr lang="en-US"/>
          </a:p>
        </p:txBody>
      </p:sp>
    </p:spTree>
    <p:extLst>
      <p:ext uri="{BB962C8B-B14F-4D97-AF65-F5344CB8AC3E}">
        <p14:creationId xmlns:p14="http://schemas.microsoft.com/office/powerpoint/2010/main" val="1376137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3CDBB-874E-4445-86CE-692A79161D3C}" type="slidenum">
              <a:rPr lang="en-US" smtClean="0"/>
              <a:t>32</a:t>
            </a:fld>
            <a:endParaRPr lang="en-US"/>
          </a:p>
        </p:txBody>
      </p:sp>
    </p:spTree>
    <p:extLst>
      <p:ext uri="{BB962C8B-B14F-4D97-AF65-F5344CB8AC3E}">
        <p14:creationId xmlns:p14="http://schemas.microsoft.com/office/powerpoint/2010/main" val="3072405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8D35B3-B793-4DBC-89D4-93481867E9CD}"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95367-B29D-4235-BBDD-BD78C3494678}" type="slidenum">
              <a:rPr lang="en-US" smtClean="0"/>
              <a:t>‹#›</a:t>
            </a:fld>
            <a:endParaRPr lang="en-US"/>
          </a:p>
        </p:txBody>
      </p:sp>
    </p:spTree>
    <p:extLst>
      <p:ext uri="{BB962C8B-B14F-4D97-AF65-F5344CB8AC3E}">
        <p14:creationId xmlns:p14="http://schemas.microsoft.com/office/powerpoint/2010/main" val="2239381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8D35B3-B793-4DBC-89D4-93481867E9CD}"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95367-B29D-4235-BBDD-BD78C3494678}" type="slidenum">
              <a:rPr lang="en-US" smtClean="0"/>
              <a:t>‹#›</a:t>
            </a:fld>
            <a:endParaRPr lang="en-US"/>
          </a:p>
        </p:txBody>
      </p:sp>
    </p:spTree>
    <p:extLst>
      <p:ext uri="{BB962C8B-B14F-4D97-AF65-F5344CB8AC3E}">
        <p14:creationId xmlns:p14="http://schemas.microsoft.com/office/powerpoint/2010/main" val="4269083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8D35B3-B793-4DBC-89D4-93481867E9CD}"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95367-B29D-4235-BBDD-BD78C3494678}" type="slidenum">
              <a:rPr lang="en-US" smtClean="0"/>
              <a:t>‹#›</a:t>
            </a:fld>
            <a:endParaRPr lang="en-US"/>
          </a:p>
        </p:txBody>
      </p:sp>
    </p:spTree>
    <p:extLst>
      <p:ext uri="{BB962C8B-B14F-4D97-AF65-F5344CB8AC3E}">
        <p14:creationId xmlns:p14="http://schemas.microsoft.com/office/powerpoint/2010/main" val="1219965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8D35B3-B793-4DBC-89D4-93481867E9CD}"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95367-B29D-4235-BBDD-BD78C3494678}" type="slidenum">
              <a:rPr lang="en-US" smtClean="0"/>
              <a:t>‹#›</a:t>
            </a:fld>
            <a:endParaRPr lang="en-US"/>
          </a:p>
        </p:txBody>
      </p:sp>
    </p:spTree>
    <p:extLst>
      <p:ext uri="{BB962C8B-B14F-4D97-AF65-F5344CB8AC3E}">
        <p14:creationId xmlns:p14="http://schemas.microsoft.com/office/powerpoint/2010/main" val="3928555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8D35B3-B793-4DBC-89D4-93481867E9CD}"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95367-B29D-4235-BBDD-BD78C3494678}" type="slidenum">
              <a:rPr lang="en-US" smtClean="0"/>
              <a:t>‹#›</a:t>
            </a:fld>
            <a:endParaRPr lang="en-US"/>
          </a:p>
        </p:txBody>
      </p:sp>
    </p:spTree>
    <p:extLst>
      <p:ext uri="{BB962C8B-B14F-4D97-AF65-F5344CB8AC3E}">
        <p14:creationId xmlns:p14="http://schemas.microsoft.com/office/powerpoint/2010/main" val="1150331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8D35B3-B793-4DBC-89D4-93481867E9CD}"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95367-B29D-4235-BBDD-BD78C3494678}" type="slidenum">
              <a:rPr lang="en-US" smtClean="0"/>
              <a:t>‹#›</a:t>
            </a:fld>
            <a:endParaRPr lang="en-US"/>
          </a:p>
        </p:txBody>
      </p:sp>
    </p:spTree>
    <p:extLst>
      <p:ext uri="{BB962C8B-B14F-4D97-AF65-F5344CB8AC3E}">
        <p14:creationId xmlns:p14="http://schemas.microsoft.com/office/powerpoint/2010/main" val="3668064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8D35B3-B793-4DBC-89D4-93481867E9CD}" type="datetimeFigureOut">
              <a:rPr lang="en-US" smtClean="0"/>
              <a:t>3/9/2017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795367-B29D-4235-BBDD-BD78C3494678}" type="slidenum">
              <a:rPr lang="en-US" smtClean="0"/>
              <a:t>‹#›</a:t>
            </a:fld>
            <a:endParaRPr lang="en-US"/>
          </a:p>
        </p:txBody>
      </p:sp>
    </p:spTree>
    <p:extLst>
      <p:ext uri="{BB962C8B-B14F-4D97-AF65-F5344CB8AC3E}">
        <p14:creationId xmlns:p14="http://schemas.microsoft.com/office/powerpoint/2010/main" val="2302863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8D35B3-B793-4DBC-89D4-93481867E9CD}" type="datetimeFigureOut">
              <a:rPr lang="en-US" smtClean="0"/>
              <a:t>3/9/2017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795367-B29D-4235-BBDD-BD78C3494678}" type="slidenum">
              <a:rPr lang="en-US" smtClean="0"/>
              <a:t>‹#›</a:t>
            </a:fld>
            <a:endParaRPr lang="en-US"/>
          </a:p>
        </p:txBody>
      </p:sp>
    </p:spTree>
    <p:extLst>
      <p:ext uri="{BB962C8B-B14F-4D97-AF65-F5344CB8AC3E}">
        <p14:creationId xmlns:p14="http://schemas.microsoft.com/office/powerpoint/2010/main" val="2232508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8D35B3-B793-4DBC-89D4-93481867E9CD}" type="datetimeFigureOut">
              <a:rPr lang="en-US" smtClean="0"/>
              <a:t>3/9/2017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795367-B29D-4235-BBDD-BD78C3494678}" type="slidenum">
              <a:rPr lang="en-US" smtClean="0"/>
              <a:t>‹#›</a:t>
            </a:fld>
            <a:endParaRPr lang="en-US"/>
          </a:p>
        </p:txBody>
      </p:sp>
    </p:spTree>
    <p:extLst>
      <p:ext uri="{BB962C8B-B14F-4D97-AF65-F5344CB8AC3E}">
        <p14:creationId xmlns:p14="http://schemas.microsoft.com/office/powerpoint/2010/main" val="3242295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8D35B3-B793-4DBC-89D4-93481867E9CD}"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95367-B29D-4235-BBDD-BD78C3494678}" type="slidenum">
              <a:rPr lang="en-US" smtClean="0"/>
              <a:t>‹#›</a:t>
            </a:fld>
            <a:endParaRPr lang="en-US"/>
          </a:p>
        </p:txBody>
      </p:sp>
    </p:spTree>
    <p:extLst>
      <p:ext uri="{BB962C8B-B14F-4D97-AF65-F5344CB8AC3E}">
        <p14:creationId xmlns:p14="http://schemas.microsoft.com/office/powerpoint/2010/main" val="3776947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8D35B3-B793-4DBC-89D4-93481867E9CD}"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95367-B29D-4235-BBDD-BD78C3494678}" type="slidenum">
              <a:rPr lang="en-US" smtClean="0"/>
              <a:t>‹#›</a:t>
            </a:fld>
            <a:endParaRPr lang="en-US"/>
          </a:p>
        </p:txBody>
      </p:sp>
    </p:spTree>
    <p:extLst>
      <p:ext uri="{BB962C8B-B14F-4D97-AF65-F5344CB8AC3E}">
        <p14:creationId xmlns:p14="http://schemas.microsoft.com/office/powerpoint/2010/main" val="1260525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8D35B3-B793-4DBC-89D4-93481867E9CD}" type="datetimeFigureOut">
              <a:rPr lang="en-US" smtClean="0"/>
              <a:t>3/9/2017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795367-B29D-4235-BBDD-BD78C3494678}" type="slidenum">
              <a:rPr lang="en-US" smtClean="0"/>
              <a:t>‹#›</a:t>
            </a:fld>
            <a:endParaRPr lang="en-US"/>
          </a:p>
        </p:txBody>
      </p:sp>
    </p:spTree>
    <p:extLst>
      <p:ext uri="{BB962C8B-B14F-4D97-AF65-F5344CB8AC3E}">
        <p14:creationId xmlns:p14="http://schemas.microsoft.com/office/powerpoint/2010/main" val="1928734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69694" y="3650512"/>
            <a:ext cx="6172200" cy="1673352"/>
          </a:xfrm>
        </p:spPr>
        <p:txBody>
          <a:bodyPr>
            <a:normAutofit fontScale="90000"/>
          </a:bodyPr>
          <a:lstStyle/>
          <a:p>
            <a:r>
              <a:rPr lang="en-US" sz="2700" dirty="0" smtClean="0"/>
              <a:t/>
            </a:r>
            <a:br>
              <a:rPr lang="en-US" sz="2700" dirty="0" smtClean="0"/>
            </a:br>
            <a:r>
              <a:rPr lang="en-US" sz="2700" dirty="0"/>
              <a:t/>
            </a:r>
            <a:br>
              <a:rPr lang="en-US" sz="2700" dirty="0"/>
            </a:br>
            <a:r>
              <a:rPr lang="en-US" sz="2700" dirty="0" smtClean="0"/>
              <a:t>David </a:t>
            </a:r>
            <a:r>
              <a:rPr lang="en-US" sz="2700" dirty="0"/>
              <a:t>Barfield, Chief Engineer </a:t>
            </a:r>
            <a:br>
              <a:rPr lang="en-US" sz="2700" dirty="0"/>
            </a:br>
            <a:r>
              <a:rPr lang="en-US" sz="2700" dirty="0"/>
              <a:t/>
            </a:r>
            <a:br>
              <a:rPr lang="en-US" sz="2700" dirty="0"/>
            </a:br>
            <a:r>
              <a:rPr lang="en-US" sz="2700" dirty="0"/>
              <a:t>Division of Water Resources</a:t>
            </a:r>
            <a:br>
              <a:rPr lang="en-US" sz="2700" dirty="0"/>
            </a:br>
            <a:r>
              <a:rPr lang="en-US" sz="2700" dirty="0"/>
              <a:t>Kansas Department of Agriculture </a:t>
            </a:r>
            <a:endParaRPr lang="en-US" dirty="0"/>
          </a:p>
        </p:txBody>
      </p:sp>
      <p:sp>
        <p:nvSpPr>
          <p:cNvPr id="3" name="Subtitle 2"/>
          <p:cNvSpPr>
            <a:spLocks noGrp="1"/>
          </p:cNvSpPr>
          <p:nvPr>
            <p:ph type="subTitle" idx="1"/>
          </p:nvPr>
        </p:nvSpPr>
        <p:spPr>
          <a:xfrm>
            <a:off x="2133600" y="457200"/>
            <a:ext cx="8077200" cy="2971800"/>
          </a:xfrm>
        </p:spPr>
        <p:txBody>
          <a:bodyPr>
            <a:normAutofit/>
          </a:bodyPr>
          <a:lstStyle/>
          <a:p>
            <a:r>
              <a:rPr lang="en-US" sz="4400" dirty="0" smtClean="0"/>
              <a:t>Impairment in groundwater systems/Hays water transfer</a:t>
            </a:r>
            <a:br>
              <a:rPr lang="en-US" sz="4400" dirty="0" smtClean="0"/>
            </a:br>
            <a:endParaRPr lang="en-US" sz="4400" dirty="0" smtClean="0"/>
          </a:p>
          <a:p>
            <a:r>
              <a:rPr lang="en-US" sz="3200" dirty="0" smtClean="0"/>
              <a:t>GMD 3 annual meeting</a:t>
            </a:r>
            <a:endParaRPr lang="en-US" sz="3200" dirty="0"/>
          </a:p>
          <a:p>
            <a:r>
              <a:rPr lang="en-US" dirty="0"/>
              <a:t>March 8, 2017</a:t>
            </a:r>
          </a:p>
        </p:txBody>
      </p:sp>
      <p:pic>
        <p:nvPicPr>
          <p:cNvPr id="4" name="Picture 3" descr="Logo_BlueGold.bmp"/>
          <p:cNvPicPr>
            <a:picLocks noChangeAspect="1"/>
          </p:cNvPicPr>
          <p:nvPr/>
        </p:nvPicPr>
        <p:blipFill>
          <a:blip r:embed="rId2" cstate="print"/>
          <a:stretch>
            <a:fillRect/>
          </a:stretch>
        </p:blipFill>
        <p:spPr>
          <a:xfrm>
            <a:off x="8910431" y="5181600"/>
            <a:ext cx="2600738" cy="1676400"/>
          </a:xfrm>
          <a:prstGeom prst="rect">
            <a:avLst/>
          </a:prstGeom>
        </p:spPr>
      </p:pic>
    </p:spTree>
    <p:extLst>
      <p:ext uri="{BB962C8B-B14F-4D97-AF65-F5344CB8AC3E}">
        <p14:creationId xmlns:p14="http://schemas.microsoft.com/office/powerpoint/2010/main" val="1272781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70818"/>
            <a:ext cx="6477000" cy="612775"/>
          </a:xfrm>
        </p:spPr>
        <p:txBody>
          <a:bodyPr>
            <a:normAutofit/>
          </a:bodyPr>
          <a:lstStyle/>
          <a:p>
            <a:r>
              <a:rPr lang="en-US" sz="2400" dirty="0"/>
              <a:t>Wells that interfere with HS3 </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883593"/>
            <a:ext cx="7174707" cy="5679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V="1">
            <a:off x="8229601" y="3600450"/>
            <a:ext cx="315291" cy="18097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7336872" y="4152602"/>
            <a:ext cx="283128" cy="194339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75432" y="3690938"/>
            <a:ext cx="3054169" cy="461665"/>
          </a:xfrm>
          <a:prstGeom prst="rect">
            <a:avLst/>
          </a:prstGeom>
          <a:noFill/>
        </p:spPr>
        <p:txBody>
          <a:bodyPr wrap="none" rtlCol="0">
            <a:spAutoFit/>
          </a:bodyPr>
          <a:lstStyle/>
          <a:p>
            <a:r>
              <a:rPr lang="en-US" sz="1200" b="1" dirty="0">
                <a:solidFill>
                  <a:srgbClr val="FF0000"/>
                </a:solidFill>
              </a:rPr>
              <a:t>Pumping rate loggers and telemetry installed</a:t>
            </a:r>
          </a:p>
          <a:p>
            <a:r>
              <a:rPr lang="en-US" sz="1200" b="1" dirty="0">
                <a:solidFill>
                  <a:srgbClr val="FF0000"/>
                </a:solidFill>
              </a:rPr>
              <a:t>at wells 10035 and 11750 July 2013</a:t>
            </a:r>
          </a:p>
        </p:txBody>
      </p:sp>
      <p:sp>
        <p:nvSpPr>
          <p:cNvPr id="17" name="TextBox 16"/>
          <p:cNvSpPr txBox="1"/>
          <p:nvPr/>
        </p:nvSpPr>
        <p:spPr>
          <a:xfrm>
            <a:off x="2438401" y="2362201"/>
            <a:ext cx="2232599" cy="276999"/>
          </a:xfrm>
          <a:prstGeom prst="rect">
            <a:avLst/>
          </a:prstGeom>
          <a:noFill/>
        </p:spPr>
        <p:txBody>
          <a:bodyPr wrap="none" rtlCol="0">
            <a:spAutoFit/>
          </a:bodyPr>
          <a:lstStyle/>
          <a:p>
            <a:r>
              <a:rPr lang="en-US" sz="1200" b="1" dirty="0">
                <a:solidFill>
                  <a:srgbClr val="FF0000"/>
                </a:solidFill>
              </a:rPr>
              <a:t>Well 25275 not pumped in 2013</a:t>
            </a:r>
          </a:p>
        </p:txBody>
      </p:sp>
      <p:cxnSp>
        <p:nvCxnSpPr>
          <p:cNvPr id="18" name="Straight Arrow Connector 17"/>
          <p:cNvCxnSpPr/>
          <p:nvPr/>
        </p:nvCxnSpPr>
        <p:spPr>
          <a:xfrm>
            <a:off x="3200401" y="2743200"/>
            <a:ext cx="1" cy="6096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942832" y="1140768"/>
            <a:ext cx="2622128" cy="461665"/>
          </a:xfrm>
          <a:prstGeom prst="rect">
            <a:avLst/>
          </a:prstGeom>
          <a:noFill/>
        </p:spPr>
        <p:txBody>
          <a:bodyPr wrap="none" rtlCol="0">
            <a:spAutoFit/>
          </a:bodyPr>
          <a:lstStyle/>
          <a:p>
            <a:r>
              <a:rPr lang="en-US" sz="1200" b="1" dirty="0">
                <a:solidFill>
                  <a:srgbClr val="FF0000"/>
                </a:solidFill>
              </a:rPr>
              <a:t>Well 19032 stopped pumping 6/29/13</a:t>
            </a:r>
          </a:p>
          <a:p>
            <a:r>
              <a:rPr lang="en-US" sz="1200" b="1" dirty="0">
                <a:solidFill>
                  <a:srgbClr val="FF0000"/>
                </a:solidFill>
              </a:rPr>
              <a:t>(out of water) </a:t>
            </a:r>
          </a:p>
        </p:txBody>
      </p:sp>
      <p:cxnSp>
        <p:nvCxnSpPr>
          <p:cNvPr id="22" name="Straight Arrow Connector 21"/>
          <p:cNvCxnSpPr/>
          <p:nvPr/>
        </p:nvCxnSpPr>
        <p:spPr>
          <a:xfrm flipV="1">
            <a:off x="5715001" y="1066801"/>
            <a:ext cx="987515" cy="138499"/>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477000" y="2020252"/>
            <a:ext cx="2657394" cy="276999"/>
          </a:xfrm>
          <a:prstGeom prst="rect">
            <a:avLst/>
          </a:prstGeom>
          <a:noFill/>
        </p:spPr>
        <p:txBody>
          <a:bodyPr wrap="none" rtlCol="0">
            <a:spAutoFit/>
          </a:bodyPr>
          <a:lstStyle/>
          <a:p>
            <a:r>
              <a:rPr lang="en-US" sz="1200" b="1" dirty="0">
                <a:solidFill>
                  <a:srgbClr val="FF0000"/>
                </a:solidFill>
              </a:rPr>
              <a:t>Well 10467 stopped pumping 5/26/13 </a:t>
            </a:r>
          </a:p>
        </p:txBody>
      </p:sp>
      <p:cxnSp>
        <p:nvCxnSpPr>
          <p:cNvPr id="25" name="Straight Arrow Connector 24"/>
          <p:cNvCxnSpPr/>
          <p:nvPr/>
        </p:nvCxnSpPr>
        <p:spPr>
          <a:xfrm flipH="1">
            <a:off x="6455637" y="2398500"/>
            <a:ext cx="246879" cy="7257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820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136775" y="228600"/>
            <a:ext cx="8153400" cy="990600"/>
          </a:xfrm>
        </p:spPr>
        <p:txBody>
          <a:bodyPr>
            <a:normAutofit fontScale="90000"/>
          </a:bodyPr>
          <a:lstStyle/>
          <a:p>
            <a:r>
              <a:rPr lang="en-US" altLang="en-US" dirty="0" smtClean="0"/>
              <a:t>Haskell County impairment (Garetson)</a:t>
            </a:r>
          </a:p>
        </p:txBody>
      </p:sp>
      <p:sp>
        <p:nvSpPr>
          <p:cNvPr id="25603" name="Content Placeholder 2"/>
          <p:cNvSpPr>
            <a:spLocks noGrp="1"/>
          </p:cNvSpPr>
          <p:nvPr>
            <p:ph sz="quarter" idx="1"/>
          </p:nvPr>
        </p:nvSpPr>
        <p:spPr>
          <a:xfrm>
            <a:off x="797441" y="1453243"/>
            <a:ext cx="10420287" cy="4642757"/>
          </a:xfrm>
        </p:spPr>
        <p:txBody>
          <a:bodyPr>
            <a:normAutofit/>
          </a:bodyPr>
          <a:lstStyle/>
          <a:p>
            <a:r>
              <a:rPr lang="en-US" altLang="en-US" dirty="0" smtClean="0"/>
              <a:t>2005 – Garetson files impairment compliant with the Chief Engineer </a:t>
            </a:r>
          </a:p>
          <a:p>
            <a:pPr lvl="1"/>
            <a:r>
              <a:rPr lang="en-US" altLang="en-US" dirty="0" smtClean="0"/>
              <a:t>Expressed interest in an IGUCA to address concerns</a:t>
            </a:r>
          </a:p>
          <a:p>
            <a:r>
              <a:rPr lang="en-US" altLang="en-US" dirty="0" smtClean="0"/>
              <a:t>2007 - Compliant withdrawn</a:t>
            </a:r>
          </a:p>
          <a:p>
            <a:r>
              <a:rPr lang="en-US" altLang="en-US" dirty="0" smtClean="0"/>
              <a:t>2012 - Garetson files an impairment compliant in District Court </a:t>
            </a:r>
          </a:p>
          <a:p>
            <a:pPr lvl="1"/>
            <a:r>
              <a:rPr lang="en-US" altLang="en-US" dirty="0" smtClean="0"/>
              <a:t>K.S.A. 82a-716/717a – Allows water right holders to file directly to District Court to seek redress</a:t>
            </a:r>
          </a:p>
          <a:p>
            <a:pPr lvl="1"/>
            <a:r>
              <a:rPr lang="en-US" altLang="en-US" dirty="0" smtClean="0"/>
              <a:t>K.S.A. 82a-725- Allows Court to appoint chief engineer as referee </a:t>
            </a:r>
          </a:p>
          <a:p>
            <a:r>
              <a:rPr lang="en-US" altLang="en-US" dirty="0" smtClean="0"/>
              <a:t>2014 – District Court grants temporary injunction</a:t>
            </a:r>
          </a:p>
          <a:p>
            <a:r>
              <a:rPr lang="en-US" altLang="en-US" dirty="0" smtClean="0"/>
              <a:t>2015 - KS Court of Appeals upholds</a:t>
            </a:r>
          </a:p>
          <a:p>
            <a:r>
              <a:rPr lang="en-US" altLang="en-US" dirty="0" smtClean="0"/>
              <a:t>2017 – District Court grants permanent injunction </a:t>
            </a:r>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1742093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Stone v. Hands litigation - dismissed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2233" y="1690688"/>
            <a:ext cx="4565228" cy="43513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8055" y="1288388"/>
            <a:ext cx="5515745" cy="4753638"/>
          </a:xfrm>
          <a:prstGeom prst="rect">
            <a:avLst/>
          </a:prstGeom>
        </p:spPr>
      </p:pic>
    </p:spTree>
    <p:extLst>
      <p:ext uri="{BB962C8B-B14F-4D97-AF65-F5344CB8AC3E}">
        <p14:creationId xmlns:p14="http://schemas.microsoft.com/office/powerpoint/2010/main" val="1554674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pPr>
              <a:defRPr/>
            </a:pPr>
            <a:endParaRPr lang="en-US" sz="2800" dirty="0"/>
          </a:p>
        </p:txBody>
      </p:sp>
      <p:pic>
        <p:nvPicPr>
          <p:cNvPr id="28675" name="Picture 3" descr="HighPlainsAquife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8600"/>
            <a:ext cx="9144000"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8812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7366" y="-114301"/>
            <a:ext cx="8597267" cy="6858000"/>
          </a:xfrm>
        </p:spPr>
      </p:pic>
    </p:spTree>
    <p:extLst>
      <p:ext uri="{BB962C8B-B14F-4D97-AF65-F5344CB8AC3E}">
        <p14:creationId xmlns:p14="http://schemas.microsoft.com/office/powerpoint/2010/main" val="1858096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6617" y="114300"/>
            <a:ext cx="7863953" cy="6808763"/>
          </a:xfrm>
        </p:spPr>
      </p:pic>
    </p:spTree>
    <p:extLst>
      <p:ext uri="{BB962C8B-B14F-4D97-AF65-F5344CB8AC3E}">
        <p14:creationId xmlns:p14="http://schemas.microsoft.com/office/powerpoint/2010/main" val="3630500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Quivira National Wildlife Refuge impairment investigation</a:t>
            </a:r>
            <a:endParaRPr lang="en-US" dirty="0"/>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rcRect r="33165"/>
          <a:stretch>
            <a:fillRect/>
          </a:stretch>
        </p:blipFill>
        <p:spPr>
          <a:xfrm>
            <a:off x="7162799" y="1158949"/>
            <a:ext cx="3669503" cy="5566175"/>
          </a:xfrm>
        </p:spPr>
      </p:pic>
      <p:pic>
        <p:nvPicPr>
          <p:cNvPr id="3" name="Picture 2"/>
          <p:cNvPicPr>
            <a:picLocks noChangeAspect="1"/>
          </p:cNvPicPr>
          <p:nvPr/>
        </p:nvPicPr>
        <p:blipFill>
          <a:blip r:embed="rId3"/>
          <a:stretch>
            <a:fillRect/>
          </a:stretch>
        </p:blipFill>
        <p:spPr>
          <a:xfrm>
            <a:off x="-41056" y="1616149"/>
            <a:ext cx="7213375" cy="5275103"/>
          </a:xfrm>
          <a:prstGeom prst="rect">
            <a:avLst/>
          </a:prstGeom>
        </p:spPr>
      </p:pic>
    </p:spTree>
    <p:extLst>
      <p:ext uri="{BB962C8B-B14F-4D97-AF65-F5344CB8AC3E}">
        <p14:creationId xmlns:p14="http://schemas.microsoft.com/office/powerpoint/2010/main" val="2649692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2669" y="235364"/>
            <a:ext cx="10515600" cy="4351338"/>
          </a:xfrm>
        </p:spPr>
        <p:txBody>
          <a:bodyPr>
            <a:normAutofit/>
          </a:bodyPr>
          <a:lstStyle/>
          <a:p>
            <a:pPr marL="0" indent="0">
              <a:buNone/>
            </a:pPr>
            <a:r>
              <a:rPr lang="en-US" sz="3200" dirty="0" smtClean="0"/>
              <a:t>Depletions to Rattlesnake </a:t>
            </a:r>
            <a:r>
              <a:rPr lang="en-US" sz="3200" dirty="0" err="1" smtClean="0"/>
              <a:t>streamflows</a:t>
            </a:r>
            <a:r>
              <a:rPr lang="en-US" sz="3200" dirty="0" smtClean="0"/>
              <a:t> (baseflows) at Zenith due to junior groundwater pumping</a:t>
            </a:r>
          </a:p>
          <a:p>
            <a:r>
              <a:rPr lang="en-US" dirty="0" smtClean="0"/>
              <a:t>Determined by use of the GMD 5 groundwater model</a:t>
            </a:r>
          </a:p>
          <a:p>
            <a:endParaRPr lang="en-US" sz="3200" dirty="0"/>
          </a:p>
        </p:txBody>
      </p:sp>
      <p:pic>
        <p:nvPicPr>
          <p:cNvPr id="5" name="Picture 4"/>
          <p:cNvPicPr>
            <a:picLocks noChangeAspect="1"/>
          </p:cNvPicPr>
          <p:nvPr/>
        </p:nvPicPr>
        <p:blipFill>
          <a:blip r:embed="rId2"/>
          <a:stretch>
            <a:fillRect/>
          </a:stretch>
        </p:blipFill>
        <p:spPr>
          <a:xfrm>
            <a:off x="1093123" y="1733108"/>
            <a:ext cx="9069637" cy="4919484"/>
          </a:xfrm>
          <a:prstGeom prst="rect">
            <a:avLst/>
          </a:prstGeom>
        </p:spPr>
      </p:pic>
      <p:sp>
        <p:nvSpPr>
          <p:cNvPr id="6" name="Footer Placeholder 5"/>
          <p:cNvSpPr>
            <a:spLocks noGrp="1"/>
          </p:cNvSpPr>
          <p:nvPr>
            <p:ph type="ftr" sz="quarter" idx="11"/>
          </p:nvPr>
        </p:nvSpPr>
        <p:spPr/>
        <p:txBody>
          <a:bodyPr/>
          <a:lstStyle/>
          <a:p>
            <a:r>
              <a:rPr lang="en-US" smtClean="0"/>
              <a:t>Kansas Dept. of Agriculture, 12/10/2015</a:t>
            </a:r>
            <a:endParaRPr lang="en-US"/>
          </a:p>
        </p:txBody>
      </p:sp>
    </p:spTree>
    <p:extLst>
      <p:ext uri="{BB962C8B-B14F-4D97-AF65-F5344CB8AC3E}">
        <p14:creationId xmlns:p14="http://schemas.microsoft.com/office/powerpoint/2010/main" val="627377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Refuge needs within its water </a:t>
            </a:r>
            <a:r>
              <a:rPr lang="en-US" dirty="0" smtClean="0"/>
              <a:t>right</a:t>
            </a:r>
            <a:br>
              <a:rPr lang="en-US" dirty="0" smtClean="0"/>
            </a:br>
            <a:r>
              <a:rPr lang="en-US" sz="2400" dirty="0" smtClean="0"/>
              <a:t>May, 2015 – Attachment 5 of Initial Report</a:t>
            </a:r>
            <a:endParaRPr lang="en-US" sz="2400" dirty="0"/>
          </a:p>
        </p:txBody>
      </p:sp>
      <p:pic>
        <p:nvPicPr>
          <p:cNvPr id="4" name="Content Placeholder 3"/>
          <p:cNvPicPr>
            <a:picLocks noGrp="1" noChangeAspect="1"/>
          </p:cNvPicPr>
          <p:nvPr>
            <p:ph idx="1"/>
          </p:nvPr>
        </p:nvPicPr>
        <p:blipFill>
          <a:blip r:embed="rId2"/>
          <a:stretch>
            <a:fillRect/>
          </a:stretch>
        </p:blipFill>
        <p:spPr>
          <a:xfrm>
            <a:off x="838200" y="4501253"/>
            <a:ext cx="10515600" cy="1242349"/>
          </a:xfrm>
          <a:prstGeom prst="rect">
            <a:avLst/>
          </a:prstGeom>
        </p:spPr>
      </p:pic>
      <p:pic>
        <p:nvPicPr>
          <p:cNvPr id="6" name="Picture 5"/>
          <p:cNvPicPr>
            <a:picLocks noChangeAspect="1"/>
          </p:cNvPicPr>
          <p:nvPr/>
        </p:nvPicPr>
        <p:blipFill>
          <a:blip r:embed="rId3"/>
          <a:stretch>
            <a:fillRect/>
          </a:stretch>
        </p:blipFill>
        <p:spPr>
          <a:xfrm>
            <a:off x="838200" y="2167767"/>
            <a:ext cx="9607318" cy="1370564"/>
          </a:xfrm>
          <a:prstGeom prst="rect">
            <a:avLst/>
          </a:prstGeom>
        </p:spPr>
      </p:pic>
      <p:sp>
        <p:nvSpPr>
          <p:cNvPr id="3" name="Footer Placeholder 2"/>
          <p:cNvSpPr>
            <a:spLocks noGrp="1"/>
          </p:cNvSpPr>
          <p:nvPr>
            <p:ph type="ftr" sz="quarter" idx="11"/>
          </p:nvPr>
        </p:nvSpPr>
        <p:spPr/>
        <p:txBody>
          <a:bodyPr/>
          <a:lstStyle/>
          <a:p>
            <a:r>
              <a:rPr lang="en-US" smtClean="0"/>
              <a:t>Kansas Dept. of Agriculture, 12/10/2015</a:t>
            </a:r>
            <a:endParaRPr lang="en-US"/>
          </a:p>
        </p:txBody>
      </p:sp>
    </p:spTree>
    <p:extLst>
      <p:ext uri="{BB962C8B-B14F-4D97-AF65-F5344CB8AC3E}">
        <p14:creationId xmlns:p14="http://schemas.microsoft.com/office/powerpoint/2010/main" val="1097463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1631815" y="105806"/>
            <a:ext cx="8928370" cy="6483100"/>
          </a:xfrm>
          <a:prstGeom prst="rect">
            <a:avLst/>
          </a:prstGeom>
        </p:spPr>
      </p:pic>
    </p:spTree>
    <p:extLst>
      <p:ext uri="{BB962C8B-B14F-4D97-AF65-F5344CB8AC3E}">
        <p14:creationId xmlns:p14="http://schemas.microsoft.com/office/powerpoint/2010/main" val="4147646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297173" y="228600"/>
            <a:ext cx="9314120" cy="990600"/>
          </a:xfrm>
        </p:spPr>
        <p:txBody>
          <a:bodyPr>
            <a:normAutofit fontScale="90000"/>
          </a:bodyPr>
          <a:lstStyle/>
          <a:p>
            <a:r>
              <a:rPr lang="en-US" altLang="en-US" dirty="0" smtClean="0"/>
              <a:t>Kansas Water Appropriations Act’s  fundamental charge to the Chief Engineer</a:t>
            </a:r>
          </a:p>
        </p:txBody>
      </p:sp>
      <p:sp>
        <p:nvSpPr>
          <p:cNvPr id="28675" name="Content Placeholder 2"/>
          <p:cNvSpPr>
            <a:spLocks noGrp="1"/>
          </p:cNvSpPr>
          <p:nvPr>
            <p:ph idx="1"/>
          </p:nvPr>
        </p:nvSpPr>
        <p:spPr>
          <a:xfrm>
            <a:off x="925032" y="1578935"/>
            <a:ext cx="9465766" cy="4800600"/>
          </a:xfrm>
        </p:spPr>
        <p:txBody>
          <a:bodyPr>
            <a:normAutofit fontScale="92500" lnSpcReduction="10000"/>
          </a:bodyPr>
          <a:lstStyle/>
          <a:p>
            <a:pPr lvl="1">
              <a:buFont typeface="Wingdings 2" panose="05020102010507070707" pitchFamily="18" charset="2"/>
              <a:buNone/>
            </a:pPr>
            <a:r>
              <a:rPr lang="en-US" altLang="en-US" sz="3200" dirty="0"/>
              <a:t>K.S.A. 82a-706:  The Chief Engineer shall enforce and administer the laws of this state pertaining to the beneficial use of water and shall control, conserve, regulate, allot and aid in the distribution of the water resources of the state for the benefits and beneficial uses of all its inhabitants in accordance with the rights of priority of appropriation</a:t>
            </a:r>
            <a:r>
              <a:rPr lang="en-US" altLang="en-US" sz="3200" dirty="0" smtClean="0"/>
              <a:t>.</a:t>
            </a:r>
          </a:p>
          <a:p>
            <a:pPr lvl="1">
              <a:buFont typeface="Wingdings 2" panose="05020102010507070707" pitchFamily="18" charset="2"/>
              <a:buNone/>
            </a:pPr>
            <a:endParaRPr lang="en-US" altLang="en-US" sz="3200" dirty="0"/>
          </a:p>
          <a:p>
            <a:pPr lvl="1">
              <a:buFont typeface="Wingdings 2" panose="05020102010507070707" pitchFamily="18" charset="2"/>
              <a:buNone/>
            </a:pPr>
            <a:r>
              <a:rPr lang="en-US" altLang="en-US" sz="3200" dirty="0">
                <a:cs typeface="Arial" panose="020B0604020202020204" pitchFamily="34" charset="0"/>
              </a:rPr>
              <a:t>K.S.A. 82a-706b – “It shall be unlawful for any person to prevent, by diversion or otherwise, any waters of this state from moving to a person having a prior right to use the same…”</a:t>
            </a:r>
            <a:endParaRPr lang="en-US" altLang="en-US" sz="3200" dirty="0"/>
          </a:p>
          <a:p>
            <a:pPr>
              <a:buFont typeface="Wingdings" panose="05000000000000000000" pitchFamily="2" charset="2"/>
              <a:buNone/>
            </a:pP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1947887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379149" cy="910782"/>
          </a:xfrm>
        </p:spPr>
        <p:txBody>
          <a:bodyPr/>
          <a:lstStyle/>
          <a:p>
            <a:r>
              <a:rPr lang="en-US" dirty="0"/>
              <a:t>Quivira: current status</a:t>
            </a:r>
          </a:p>
        </p:txBody>
      </p:sp>
      <p:sp>
        <p:nvSpPr>
          <p:cNvPr id="3" name="Content Placeholder 2"/>
          <p:cNvSpPr>
            <a:spLocks noGrp="1"/>
          </p:cNvSpPr>
          <p:nvPr>
            <p:ph idx="1"/>
          </p:nvPr>
        </p:nvSpPr>
        <p:spPr>
          <a:xfrm>
            <a:off x="838200" y="1275908"/>
            <a:ext cx="9709298" cy="5080442"/>
          </a:xfrm>
        </p:spPr>
        <p:txBody>
          <a:bodyPr>
            <a:normAutofit lnSpcReduction="10000"/>
          </a:bodyPr>
          <a:lstStyle/>
          <a:p>
            <a:r>
              <a:rPr lang="en-US" dirty="0" smtClean="0"/>
              <a:t>Impairment investigation report finalized July 15, 2016 found junior, upstream </a:t>
            </a:r>
            <a:r>
              <a:rPr lang="en-US" dirty="0"/>
              <a:t>groundwater pumping </a:t>
            </a:r>
            <a:r>
              <a:rPr lang="en-US" dirty="0" smtClean="0"/>
              <a:t>is </a:t>
            </a:r>
            <a:r>
              <a:rPr lang="en-US" dirty="0"/>
              <a:t>regularly interfering with the </a:t>
            </a:r>
            <a:r>
              <a:rPr lang="en-US" dirty="0" smtClean="0"/>
              <a:t>U.S. Fish and Wildlife Service’s senior use. </a:t>
            </a:r>
          </a:p>
          <a:p>
            <a:pPr lvl="1"/>
            <a:r>
              <a:rPr lang="en-US" sz="2800" dirty="0" smtClean="0"/>
              <a:t>Regularly 3,000 – 5,000 acre-feet per year</a:t>
            </a:r>
          </a:p>
          <a:p>
            <a:r>
              <a:rPr lang="en-US" dirty="0" smtClean="0"/>
              <a:t>Working with water users to develop a workable solution</a:t>
            </a:r>
          </a:p>
          <a:p>
            <a:pPr lvl="1"/>
            <a:r>
              <a:rPr lang="en-US" sz="2800" dirty="0" smtClean="0"/>
              <a:t>2015 Legislative action states that augmentation can be considered as a remedy for impairment</a:t>
            </a:r>
          </a:p>
          <a:p>
            <a:pPr lvl="1"/>
            <a:r>
              <a:rPr lang="en-US" sz="2800" dirty="0" smtClean="0"/>
              <a:t>Basin’s Sept. 2016 offer: augmentation only, 1500 AF/year, 15 cfs, on the Refuge </a:t>
            </a:r>
          </a:p>
          <a:p>
            <a:pPr lvl="1"/>
            <a:r>
              <a:rPr lang="en-US" sz="2800" dirty="0" smtClean="0"/>
              <a:t>Rejected by Service in December 1 </a:t>
            </a:r>
            <a:r>
              <a:rPr lang="en-US" sz="2800" dirty="0"/>
              <a:t>as </a:t>
            </a:r>
            <a:r>
              <a:rPr lang="en-US" sz="2800" dirty="0" smtClean="0"/>
              <a:t>insufficient </a:t>
            </a:r>
            <a:r>
              <a:rPr lang="en-US" sz="2800" dirty="0"/>
              <a:t>in quantity and </a:t>
            </a:r>
            <a:r>
              <a:rPr lang="en-US" sz="2800" dirty="0" smtClean="0"/>
              <a:t>noting that </a:t>
            </a:r>
            <a:r>
              <a:rPr lang="en-US" sz="2800" dirty="0"/>
              <a:t>placing augmentation infrastructure on the refuge as described in the offer poses “significant legal obstacles</a:t>
            </a:r>
            <a:endParaRPr lang="en-US" sz="2800" dirty="0" smtClean="0"/>
          </a:p>
          <a:p>
            <a:pPr marL="0" indent="0">
              <a:buNone/>
            </a:pPr>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088422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Quivira: current </a:t>
            </a:r>
            <a:r>
              <a:rPr lang="en-US" dirty="0" smtClean="0"/>
              <a:t>status</a:t>
            </a:r>
            <a:endParaRPr lang="en-US" dirty="0"/>
          </a:p>
        </p:txBody>
      </p:sp>
      <p:sp>
        <p:nvSpPr>
          <p:cNvPr id="3" name="Content Placeholder 2"/>
          <p:cNvSpPr>
            <a:spLocks noGrp="1"/>
          </p:cNvSpPr>
          <p:nvPr>
            <p:ph idx="1"/>
          </p:nvPr>
        </p:nvSpPr>
        <p:spPr>
          <a:xfrm>
            <a:off x="838200" y="1518557"/>
            <a:ext cx="10640786" cy="5143500"/>
          </a:xfrm>
        </p:spPr>
        <p:txBody>
          <a:bodyPr>
            <a:normAutofit/>
          </a:bodyPr>
          <a:lstStyle/>
          <a:p>
            <a:r>
              <a:rPr lang="en-US" dirty="0" smtClean="0"/>
              <a:t>Our Dec 8, 2016 letter to the basin</a:t>
            </a:r>
          </a:p>
          <a:p>
            <a:pPr lvl="1"/>
            <a:r>
              <a:rPr lang="en-US" sz="2800" dirty="0" smtClean="0"/>
              <a:t>Requested </a:t>
            </a:r>
            <a:r>
              <a:rPr lang="en-US" sz="2800" dirty="0"/>
              <a:t>basin stakeholders develop a revised settlement offer by February 15, 2017</a:t>
            </a:r>
            <a:r>
              <a:rPr lang="en-US" sz="2800" dirty="0" smtClean="0"/>
              <a:t>.</a:t>
            </a:r>
          </a:p>
          <a:p>
            <a:pPr lvl="1"/>
            <a:r>
              <a:rPr lang="en-US" sz="2800" dirty="0" smtClean="0"/>
              <a:t>Should </a:t>
            </a:r>
            <a:r>
              <a:rPr lang="en-US" sz="2800" dirty="0"/>
              <a:t>an agreement not be reached, we will be obligated to develop an administrative remedy for implementation in 2018 and beyond</a:t>
            </a:r>
            <a:r>
              <a:rPr lang="en-US" sz="2800" dirty="0" smtClean="0"/>
              <a:t>.</a:t>
            </a:r>
          </a:p>
          <a:p>
            <a:pPr lvl="1"/>
            <a:r>
              <a:rPr lang="en-US" sz="2800" dirty="0"/>
              <a:t>No administration again in </a:t>
            </a:r>
            <a:r>
              <a:rPr lang="en-US" sz="2800" dirty="0" smtClean="0"/>
              <a:t>2017</a:t>
            </a:r>
          </a:p>
          <a:p>
            <a:r>
              <a:rPr lang="en-US" dirty="0"/>
              <a:t>On 1/1/2017, the Service filed a “Request to Secure Water,” with a request to begin administration on </a:t>
            </a:r>
            <a:r>
              <a:rPr lang="en-US" dirty="0" smtClean="0"/>
              <a:t>1/1/2018</a:t>
            </a:r>
          </a:p>
          <a:p>
            <a:r>
              <a:rPr lang="en-US" dirty="0" smtClean="0"/>
              <a:t>On 2/15/2017, GMD 5 made a second offer, up to 5,000 acre-feet/year of augmentation</a:t>
            </a:r>
          </a:p>
          <a:p>
            <a:endParaRPr lang="en-US" dirty="0"/>
          </a:p>
          <a:p>
            <a:endParaRPr lang="en-US" dirty="0" smtClean="0"/>
          </a:p>
          <a:p>
            <a:pPr lvl="1"/>
            <a:endParaRPr lang="en-US" dirty="0"/>
          </a:p>
        </p:txBody>
      </p:sp>
    </p:spTree>
    <p:extLst>
      <p:ext uri="{BB962C8B-B14F-4D97-AF65-F5344CB8AC3E}">
        <p14:creationId xmlns:p14="http://schemas.microsoft.com/office/powerpoint/2010/main" val="1559852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2639" y="0"/>
            <a:ext cx="9406721" cy="8387738"/>
          </a:xfrm>
        </p:spPr>
      </p:pic>
    </p:spTree>
    <p:extLst>
      <p:ext uri="{BB962C8B-B14F-4D97-AF65-F5344CB8AC3E}">
        <p14:creationId xmlns:p14="http://schemas.microsoft.com/office/powerpoint/2010/main" val="655995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439762"/>
            <a:ext cx="8632344" cy="5451368"/>
          </a:xfrm>
          <a:prstGeom prst="rect">
            <a:avLst/>
          </a:prstGeom>
        </p:spPr>
      </p:pic>
      <p:sp>
        <p:nvSpPr>
          <p:cNvPr id="2" name="Title 1"/>
          <p:cNvSpPr>
            <a:spLocks noGrp="1"/>
          </p:cNvSpPr>
          <p:nvPr>
            <p:ph type="title"/>
          </p:nvPr>
        </p:nvSpPr>
        <p:spPr/>
        <p:txBody>
          <a:bodyPr>
            <a:normAutofit/>
          </a:bodyPr>
          <a:lstStyle/>
          <a:p>
            <a:r>
              <a:rPr lang="en-US" dirty="0" smtClean="0"/>
              <a:t>Water transfer for Hays 7000 AF; 80 miles.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624265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Distinct Approval Processes required</a:t>
            </a:r>
            <a:endParaRPr lang="en-US" dirty="0"/>
          </a:p>
        </p:txBody>
      </p:sp>
      <p:sp>
        <p:nvSpPr>
          <p:cNvPr id="3" name="Content Placeholder 2"/>
          <p:cNvSpPr>
            <a:spLocks noGrp="1"/>
          </p:cNvSpPr>
          <p:nvPr>
            <p:ph idx="1"/>
          </p:nvPr>
        </p:nvSpPr>
        <p:spPr/>
        <p:txBody>
          <a:bodyPr>
            <a:normAutofit/>
          </a:bodyPr>
          <a:lstStyle/>
          <a:p>
            <a:r>
              <a:rPr lang="en-US" sz="4000" dirty="0" smtClean="0"/>
              <a:t>Change application approval under the Kansas Water Appropriation Act…. </a:t>
            </a:r>
          </a:p>
          <a:p>
            <a:pPr lvl="1"/>
            <a:r>
              <a:rPr lang="en-US" sz="3600" dirty="0" smtClean="0"/>
              <a:t>This process is first</a:t>
            </a:r>
            <a:r>
              <a:rPr lang="en-US" sz="3600" dirty="0"/>
              <a:t> </a:t>
            </a:r>
            <a:r>
              <a:rPr lang="en-US" sz="3600" dirty="0" smtClean="0"/>
              <a:t>as the changes applications must be contingently approved prior to the water transfer process</a:t>
            </a:r>
          </a:p>
          <a:p>
            <a:pPr lvl="1"/>
            <a:endParaRPr lang="en-US" sz="3600" dirty="0" smtClean="0"/>
          </a:p>
          <a:p>
            <a:r>
              <a:rPr lang="en-US" sz="4000" dirty="0" smtClean="0"/>
              <a:t>Water Transfer Process</a:t>
            </a:r>
            <a:endParaRPr lang="en-US" sz="4000" dirty="0"/>
          </a:p>
        </p:txBody>
      </p:sp>
    </p:spTree>
    <p:extLst>
      <p:ext uri="{BB962C8B-B14F-4D97-AF65-F5344CB8AC3E}">
        <p14:creationId xmlns:p14="http://schemas.microsoft.com/office/powerpoint/2010/main" val="1597673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1535"/>
          </a:xfrm>
        </p:spPr>
        <p:txBody>
          <a:bodyPr/>
          <a:lstStyle/>
          <a:p>
            <a:r>
              <a:rPr lang="en-US" dirty="0" smtClean="0"/>
              <a:t>Changes in water rights </a:t>
            </a:r>
            <a:endParaRPr lang="en-US" dirty="0"/>
          </a:p>
        </p:txBody>
      </p:sp>
      <p:sp>
        <p:nvSpPr>
          <p:cNvPr id="3" name="Content Placeholder 2"/>
          <p:cNvSpPr>
            <a:spLocks noGrp="1"/>
          </p:cNvSpPr>
          <p:nvPr>
            <p:ph idx="1"/>
          </p:nvPr>
        </p:nvSpPr>
        <p:spPr>
          <a:xfrm>
            <a:off x="838200" y="1456660"/>
            <a:ext cx="10515600" cy="4720303"/>
          </a:xfrm>
        </p:spPr>
        <p:txBody>
          <a:bodyPr>
            <a:normAutofit fontScale="92500" lnSpcReduction="20000"/>
          </a:bodyPr>
          <a:lstStyle/>
          <a:p>
            <a:pPr marL="0" indent="0">
              <a:buNone/>
            </a:pPr>
            <a:r>
              <a:rPr lang="en-US" dirty="0"/>
              <a:t>K.S.A. 82a-708b. Application for change in place of use, point of diversion or use; </a:t>
            </a:r>
            <a:r>
              <a:rPr lang="en-US" dirty="0" smtClean="0"/>
              <a:t>fee; review </a:t>
            </a:r>
            <a:r>
              <a:rPr lang="en-US" dirty="0"/>
              <a:t>of action on application. </a:t>
            </a:r>
            <a:r>
              <a:rPr lang="en-US" dirty="0" smtClean="0"/>
              <a:t/>
            </a:r>
            <a:br>
              <a:rPr lang="en-US" dirty="0" smtClean="0"/>
            </a:br>
            <a:r>
              <a:rPr lang="en-US" dirty="0" smtClean="0"/>
              <a:t/>
            </a:r>
            <a:br>
              <a:rPr lang="en-US" dirty="0" smtClean="0"/>
            </a:br>
            <a:r>
              <a:rPr lang="en-US" dirty="0" smtClean="0"/>
              <a:t>(</a:t>
            </a:r>
            <a:r>
              <a:rPr lang="en-US" dirty="0"/>
              <a:t>a) </a:t>
            </a:r>
            <a:r>
              <a:rPr lang="en-US" b="1" dirty="0"/>
              <a:t>Any owner of a water right may change </a:t>
            </a:r>
            <a:r>
              <a:rPr lang="en-US" dirty="0"/>
              <a:t>the place of </a:t>
            </a:r>
            <a:r>
              <a:rPr lang="en-US" dirty="0" smtClean="0"/>
              <a:t>use, the </a:t>
            </a:r>
            <a:r>
              <a:rPr lang="en-US" dirty="0"/>
              <a:t>point of diversion or the use made of the water, without losing priority of right, </a:t>
            </a:r>
            <a:r>
              <a:rPr lang="en-US" b="1" dirty="0" smtClean="0"/>
              <a:t>provided </a:t>
            </a:r>
            <a:r>
              <a:rPr lang="en-US" dirty="0" smtClean="0"/>
              <a:t>such </a:t>
            </a:r>
            <a:r>
              <a:rPr lang="en-US" dirty="0"/>
              <a:t>owner shall</a:t>
            </a:r>
            <a:r>
              <a:rPr lang="en-US" dirty="0" smtClean="0"/>
              <a:t>:</a:t>
            </a:r>
            <a:br>
              <a:rPr lang="en-US" dirty="0" smtClean="0"/>
            </a:br>
            <a:r>
              <a:rPr lang="en-US" dirty="0" smtClean="0"/>
              <a:t/>
            </a:r>
            <a:br>
              <a:rPr lang="en-US" dirty="0" smtClean="0"/>
            </a:br>
            <a:r>
              <a:rPr lang="en-US" dirty="0" smtClean="0"/>
              <a:t>(</a:t>
            </a:r>
            <a:r>
              <a:rPr lang="en-US" dirty="0"/>
              <a:t>1) Apply in writing</a:t>
            </a:r>
            <a:r>
              <a:rPr lang="en-US" b="1" dirty="0"/>
              <a:t> </a:t>
            </a:r>
            <a:r>
              <a:rPr lang="en-US" dirty="0"/>
              <a:t>to the chief engineer for approval of any </a:t>
            </a:r>
            <a:r>
              <a:rPr lang="en-US" dirty="0" smtClean="0"/>
              <a:t>proposed change</a:t>
            </a:r>
            <a:r>
              <a:rPr lang="en-US" dirty="0"/>
              <a:t>;</a:t>
            </a:r>
          </a:p>
          <a:p>
            <a:pPr marL="0" indent="0">
              <a:buNone/>
            </a:pPr>
            <a:r>
              <a:rPr lang="en-US" dirty="0"/>
              <a:t>(2) </a:t>
            </a:r>
            <a:r>
              <a:rPr lang="en-US" b="1" dirty="0"/>
              <a:t>demonstrate </a:t>
            </a:r>
            <a:r>
              <a:rPr lang="en-US" dirty="0"/>
              <a:t>to the chief engineer that any proposed </a:t>
            </a:r>
            <a:r>
              <a:rPr lang="en-US" b="1" dirty="0"/>
              <a:t>change is reasonable </a:t>
            </a:r>
            <a:r>
              <a:rPr lang="en-US" dirty="0"/>
              <a:t>and </a:t>
            </a:r>
            <a:r>
              <a:rPr lang="en-US" b="1" dirty="0"/>
              <a:t>will </a:t>
            </a:r>
            <a:r>
              <a:rPr lang="en-US" b="1" dirty="0" smtClean="0"/>
              <a:t>not impair </a:t>
            </a:r>
            <a:r>
              <a:rPr lang="en-US" dirty="0"/>
              <a:t>existing rights;</a:t>
            </a:r>
          </a:p>
          <a:p>
            <a:pPr marL="0" indent="0">
              <a:buNone/>
            </a:pPr>
            <a:r>
              <a:rPr lang="en-US" dirty="0"/>
              <a:t>(3) demonstrate to the chief engineer that any proposed change relates to the </a:t>
            </a:r>
            <a:r>
              <a:rPr lang="en-US" b="1" dirty="0"/>
              <a:t>same </a:t>
            </a:r>
            <a:r>
              <a:rPr lang="en-US" b="1" dirty="0" smtClean="0"/>
              <a:t>local source </a:t>
            </a:r>
            <a:r>
              <a:rPr lang="en-US" b="1" dirty="0"/>
              <a:t>of supply </a:t>
            </a:r>
            <a:r>
              <a:rPr lang="en-US" dirty="0"/>
              <a:t>as that to which the water right relates; and</a:t>
            </a:r>
          </a:p>
          <a:p>
            <a:pPr marL="0" indent="0">
              <a:buNone/>
            </a:pPr>
            <a:r>
              <a:rPr lang="en-US" dirty="0"/>
              <a:t>(4) receive the approval of the chief engineer with respect to any proposed </a:t>
            </a:r>
            <a:r>
              <a:rPr lang="en-US" dirty="0" smtClean="0"/>
              <a:t>change…</a:t>
            </a:r>
            <a:endParaRPr lang="en-US" dirty="0"/>
          </a:p>
        </p:txBody>
      </p:sp>
    </p:spTree>
    <p:extLst>
      <p:ext uri="{BB962C8B-B14F-4D97-AF65-F5344CB8AC3E}">
        <p14:creationId xmlns:p14="http://schemas.microsoft.com/office/powerpoint/2010/main" val="2985436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9023" y="365125"/>
            <a:ext cx="8858119" cy="6245834"/>
          </a:xfrm>
        </p:spPr>
      </p:pic>
    </p:spTree>
    <p:extLst>
      <p:ext uri="{BB962C8B-B14F-4D97-AF65-F5344CB8AC3E}">
        <p14:creationId xmlns:p14="http://schemas.microsoft.com/office/powerpoint/2010/main" val="3893069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from here</a:t>
            </a:r>
            <a:endParaRPr lang="en-US" dirty="0"/>
          </a:p>
        </p:txBody>
      </p:sp>
      <p:sp>
        <p:nvSpPr>
          <p:cNvPr id="3" name="Content Placeholder 2"/>
          <p:cNvSpPr>
            <a:spLocks noGrp="1"/>
          </p:cNvSpPr>
          <p:nvPr>
            <p:ph idx="1"/>
          </p:nvPr>
        </p:nvSpPr>
        <p:spPr/>
        <p:txBody>
          <a:bodyPr/>
          <a:lstStyle/>
          <a:p>
            <a:r>
              <a:rPr lang="en-US" dirty="0" smtClean="0"/>
              <a:t>DWR to complete its review of change applications and negotiations with the Cities on terms and conditions, including drafting of a master order and the individual approval documents</a:t>
            </a:r>
          </a:p>
          <a:p>
            <a:r>
              <a:rPr lang="en-US" dirty="0" smtClean="0"/>
              <a:t>Send to GMD 5 and basin for review.</a:t>
            </a:r>
          </a:p>
          <a:p>
            <a:pPr lvl="1"/>
            <a:r>
              <a:rPr lang="en-US" sz="2800" dirty="0" smtClean="0"/>
              <a:t>Public meeting to gather input</a:t>
            </a:r>
          </a:p>
          <a:p>
            <a:r>
              <a:rPr lang="en-US" dirty="0" smtClean="0"/>
              <a:t>Provisional approval of the change applications </a:t>
            </a:r>
          </a:p>
          <a:p>
            <a:r>
              <a:rPr lang="en-US" dirty="0" smtClean="0"/>
              <a:t>Water Transfer Hearing and review</a:t>
            </a:r>
            <a:endParaRPr lang="en-US" dirty="0"/>
          </a:p>
        </p:txBody>
      </p:sp>
    </p:spTree>
    <p:extLst>
      <p:ext uri="{BB962C8B-B14F-4D97-AF65-F5344CB8AC3E}">
        <p14:creationId xmlns:p14="http://schemas.microsoft.com/office/powerpoint/2010/main" val="1358334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 &amp; Discussion</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2275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302" y="365125"/>
            <a:ext cx="10928498" cy="1325563"/>
          </a:xfrm>
        </p:spPr>
        <p:txBody>
          <a:bodyPr/>
          <a:lstStyle/>
          <a:p>
            <a:r>
              <a:rPr lang="en-US" dirty="0" smtClean="0"/>
              <a:t>Court of appeals decision </a:t>
            </a:r>
            <a:endParaRPr lang="en-US" dirty="0"/>
          </a:p>
        </p:txBody>
      </p:sp>
      <p:sp>
        <p:nvSpPr>
          <p:cNvPr id="3" name="Content Placeholder 2"/>
          <p:cNvSpPr>
            <a:spLocks noGrp="1"/>
          </p:cNvSpPr>
          <p:nvPr>
            <p:ph idx="1"/>
          </p:nvPr>
        </p:nvSpPr>
        <p:spPr>
          <a:xfrm>
            <a:off x="425302" y="1435395"/>
            <a:ext cx="6464596" cy="5029200"/>
          </a:xfrm>
        </p:spPr>
        <p:txBody>
          <a:bodyPr>
            <a:normAutofit fontScale="85000" lnSpcReduction="20000"/>
          </a:bodyPr>
          <a:lstStyle/>
          <a:p>
            <a:r>
              <a:rPr lang="en-US" dirty="0" smtClean="0"/>
              <a:t>K.S.A</a:t>
            </a:r>
            <a:r>
              <a:rPr lang="en-US" dirty="0"/>
              <a:t>. 2014 Supp. 82a-707(c) provides that the first person to divert water from any source and use it for beneficial purposes has prior right thereto. In other words, "the first in time is first in right</a:t>
            </a:r>
            <a:r>
              <a:rPr lang="en-US" dirty="0" smtClean="0"/>
              <a:t>.“</a:t>
            </a:r>
          </a:p>
          <a:p>
            <a:r>
              <a:rPr lang="en-US" dirty="0"/>
              <a:t>K.S.A. 82a-716 and K.S.A. 82a-717a afford a senior water right holder the right to seek injunctive relief—and in some cases monetary damages—in order to protect his or her prior right against a junior water right holder</a:t>
            </a:r>
            <a:r>
              <a:rPr lang="en-US" dirty="0" smtClean="0"/>
              <a:t>.</a:t>
            </a:r>
          </a:p>
          <a:p>
            <a:r>
              <a:rPr lang="en-US" dirty="0"/>
              <a:t>Looking to the plain and unambiguous language of K.S.A. 82a-716 and K.S.A. 82a-717a, it is apparent that the legislature intended that the holder of a senior water right may seek injunctive relief to protect against a diversion of water by a holder of a junior water right when that diversion does or would diminish, weaken, or injure the prior right</a:t>
            </a:r>
            <a:r>
              <a:rPr lang="en-US" dirty="0" smtClean="0"/>
              <a:t>.</a:t>
            </a:r>
          </a:p>
          <a:p>
            <a:endParaRPr lang="en-US" dirty="0"/>
          </a:p>
        </p:txBody>
      </p:sp>
      <p:pic>
        <p:nvPicPr>
          <p:cNvPr id="4" name="Picture 3"/>
          <p:cNvPicPr>
            <a:picLocks noChangeAspect="1"/>
          </p:cNvPicPr>
          <p:nvPr/>
        </p:nvPicPr>
        <p:blipFill rotWithShape="1">
          <a:blip r:embed="rId3"/>
          <a:srcRect l="5875"/>
          <a:stretch/>
        </p:blipFill>
        <p:spPr>
          <a:xfrm>
            <a:off x="6847367" y="882502"/>
            <a:ext cx="5593850" cy="4029740"/>
          </a:xfrm>
          <a:prstGeom prst="rect">
            <a:avLst/>
          </a:prstGeom>
        </p:spPr>
      </p:pic>
    </p:spTree>
    <p:extLst>
      <p:ext uri="{BB962C8B-B14F-4D97-AF65-F5344CB8AC3E}">
        <p14:creationId xmlns:p14="http://schemas.microsoft.com/office/powerpoint/2010/main" val="2759653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123507" y="489098"/>
            <a:ext cx="8534400" cy="742950"/>
          </a:xfrm>
        </p:spPr>
        <p:txBody>
          <a:bodyPr>
            <a:normAutofit/>
          </a:bodyPr>
          <a:lstStyle/>
          <a:p>
            <a:pPr>
              <a:defRPr/>
            </a:pPr>
            <a:r>
              <a:rPr lang="en-US" dirty="0" smtClean="0"/>
              <a:t>Impairment process</a:t>
            </a:r>
          </a:p>
        </p:txBody>
      </p:sp>
      <p:sp>
        <p:nvSpPr>
          <p:cNvPr id="13315" name="Content Placeholder 2"/>
          <p:cNvSpPr>
            <a:spLocks noGrp="1"/>
          </p:cNvSpPr>
          <p:nvPr>
            <p:ph idx="1"/>
          </p:nvPr>
        </p:nvSpPr>
        <p:spPr>
          <a:xfrm>
            <a:off x="893135" y="1828800"/>
            <a:ext cx="9774865" cy="5029200"/>
          </a:xfrm>
        </p:spPr>
        <p:txBody>
          <a:bodyPr/>
          <a:lstStyle/>
          <a:p>
            <a:pPr eaLnBrk="1" hangingPunct="1">
              <a:buFont typeface="Wingdings 2" panose="05020102010507070707" pitchFamily="18" charset="2"/>
              <a:buNone/>
            </a:pPr>
            <a:r>
              <a:rPr lang="en-US" altLang="en-US" sz="3200" dirty="0">
                <a:latin typeface="Arial" panose="020B0604020202020204" pitchFamily="34" charset="0"/>
              </a:rPr>
              <a:t>1) </a:t>
            </a:r>
            <a:r>
              <a:rPr lang="en-US" altLang="en-US" sz="3200" dirty="0" smtClean="0">
                <a:latin typeface="Arial" panose="020B0604020202020204" pitchFamily="34" charset="0"/>
              </a:rPr>
              <a:t>Complaint</a:t>
            </a:r>
            <a:endParaRPr lang="en-US" altLang="en-US" sz="3200" dirty="0">
              <a:latin typeface="Arial" panose="020B0604020202020204" pitchFamily="34" charset="0"/>
            </a:endParaRPr>
          </a:p>
          <a:p>
            <a:pPr eaLnBrk="1" hangingPunct="1">
              <a:buFont typeface="Wingdings 2" panose="05020102010507070707" pitchFamily="18" charset="2"/>
              <a:buNone/>
            </a:pPr>
            <a:r>
              <a:rPr lang="en-US" altLang="en-US" sz="3200" dirty="0">
                <a:latin typeface="Arial" panose="020B0604020202020204" pitchFamily="34" charset="0"/>
              </a:rPr>
              <a:t>2) DWR Investigation</a:t>
            </a:r>
          </a:p>
          <a:p>
            <a:pPr eaLnBrk="1" hangingPunct="1">
              <a:buFont typeface="Wingdings 2" panose="05020102010507070707" pitchFamily="18" charset="2"/>
              <a:buNone/>
            </a:pPr>
            <a:r>
              <a:rPr lang="en-US" altLang="en-US" sz="3200" dirty="0">
                <a:latin typeface="Arial" panose="020B0604020202020204" pitchFamily="34" charset="0"/>
              </a:rPr>
              <a:t>3) DWR Report of Findings</a:t>
            </a:r>
          </a:p>
          <a:p>
            <a:pPr eaLnBrk="1" hangingPunct="1">
              <a:buFont typeface="Wingdings 2" panose="05020102010507070707" pitchFamily="18" charset="2"/>
              <a:buNone/>
            </a:pPr>
            <a:r>
              <a:rPr lang="en-US" altLang="en-US" sz="3200" dirty="0">
                <a:latin typeface="Arial" panose="020B0604020202020204" pitchFamily="34" charset="0"/>
              </a:rPr>
              <a:t>4) If impairment is found and action desired, complainant must file a request to secure water</a:t>
            </a:r>
          </a:p>
          <a:p>
            <a:pPr eaLnBrk="1" hangingPunct="1">
              <a:buFont typeface="Wingdings 2" panose="05020102010507070707" pitchFamily="18" charset="2"/>
              <a:buNone/>
            </a:pPr>
            <a:r>
              <a:rPr lang="en-US" altLang="en-US" sz="3200" dirty="0">
                <a:latin typeface="Arial" panose="020B0604020202020204" pitchFamily="34" charset="0"/>
              </a:rPr>
              <a:t>5) Action by the Chief Engineer as long as required</a:t>
            </a:r>
          </a:p>
        </p:txBody>
      </p:sp>
    </p:spTree>
    <p:extLst>
      <p:ext uri="{BB962C8B-B14F-4D97-AF65-F5344CB8AC3E}">
        <p14:creationId xmlns:p14="http://schemas.microsoft.com/office/powerpoint/2010/main" val="28607878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When does yes, become no?</a:t>
            </a:r>
            <a:endParaRPr lang="en-US" dirty="0"/>
          </a:p>
        </p:txBody>
      </p:sp>
      <p:sp>
        <p:nvSpPr>
          <p:cNvPr id="7" name="Content Placeholder 6"/>
          <p:cNvSpPr>
            <a:spLocks noGrp="1"/>
          </p:cNvSpPr>
          <p:nvPr>
            <p:ph idx="1"/>
          </p:nvPr>
        </p:nvSpPr>
        <p:spPr>
          <a:xfrm>
            <a:off x="754912" y="1690688"/>
            <a:ext cx="10598888" cy="4858968"/>
          </a:xfrm>
        </p:spPr>
        <p:txBody>
          <a:bodyPr>
            <a:normAutofit fontScale="92500"/>
          </a:bodyPr>
          <a:lstStyle/>
          <a:p>
            <a:pPr marL="0" indent="0">
              <a:buNone/>
            </a:pPr>
            <a:r>
              <a:rPr lang="en-US" dirty="0"/>
              <a:t>At the meeting, the question was posed as to when DWR's "yes" in approving a </a:t>
            </a:r>
            <a:r>
              <a:rPr lang="en-US" dirty="0" smtClean="0"/>
              <a:t>new application </a:t>
            </a:r>
            <a:r>
              <a:rPr lang="en-US" dirty="0"/>
              <a:t>or change application, becomes a "no" in our real-time administration of water rights</a:t>
            </a:r>
            <a:r>
              <a:rPr lang="en-US" dirty="0" smtClean="0"/>
              <a:t>. I </a:t>
            </a:r>
            <a:r>
              <a:rPr lang="en-US" dirty="0"/>
              <a:t>replied that all approvals are done so as to minimize the potential for future impairment but </a:t>
            </a:r>
            <a:r>
              <a:rPr lang="en-US" dirty="0" smtClean="0"/>
              <a:t>are also </a:t>
            </a:r>
            <a:r>
              <a:rPr lang="en-US" dirty="0"/>
              <a:t>approved contingent on vested and senior appropriator's rights being satisfied. Our </a:t>
            </a:r>
            <a:r>
              <a:rPr lang="en-US" dirty="0" smtClean="0"/>
              <a:t>approvals are </a:t>
            </a:r>
            <a:r>
              <a:rPr lang="en-US" dirty="0"/>
              <a:t>thus a permission to use the water until such use interferes with the rights of a vested </a:t>
            </a:r>
            <a:r>
              <a:rPr lang="en-US" dirty="0" smtClean="0"/>
              <a:t>right user </a:t>
            </a:r>
            <a:r>
              <a:rPr lang="en-US" dirty="0"/>
              <a:t>or senior appropriator. A requirement that our consideration of impairment in our </a:t>
            </a:r>
            <a:r>
              <a:rPr lang="en-US" dirty="0" smtClean="0"/>
              <a:t>approval processes </a:t>
            </a:r>
            <a:r>
              <a:rPr lang="en-US" dirty="0"/>
              <a:t>determine that NO future impairment would EVER occur would lead us to </a:t>
            </a:r>
            <a:r>
              <a:rPr lang="en-US" dirty="0" smtClean="0"/>
              <a:t>routinely deny </a:t>
            </a:r>
            <a:r>
              <a:rPr lang="en-US" dirty="0"/>
              <a:t>the majority of applications and cross purposes with the </a:t>
            </a:r>
            <a:r>
              <a:rPr lang="en-US" dirty="0" smtClean="0"/>
              <a:t>KWAA's </a:t>
            </a:r>
            <a:r>
              <a:rPr lang="en-US" dirty="0"/>
              <a:t>intent to make </a:t>
            </a:r>
            <a:r>
              <a:rPr lang="en-US" dirty="0" smtClean="0"/>
              <a:t>water available </a:t>
            </a:r>
            <a:r>
              <a:rPr lang="en-US" dirty="0"/>
              <a:t>for appropriation. In summary, the "yes" becomes "no" when we have a complaint </a:t>
            </a:r>
            <a:r>
              <a:rPr lang="en-US" dirty="0" smtClean="0"/>
              <a:t>and our </a:t>
            </a:r>
            <a:r>
              <a:rPr lang="en-US" dirty="0"/>
              <a:t>investigation finds that the junior use is interfering with the senior use of the water.</a:t>
            </a:r>
          </a:p>
        </p:txBody>
      </p:sp>
    </p:spTree>
    <p:extLst>
      <p:ext uri="{BB962C8B-B14F-4D97-AF65-F5344CB8AC3E}">
        <p14:creationId xmlns:p14="http://schemas.microsoft.com/office/powerpoint/2010/main" val="2131300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77078" y="47172"/>
            <a:ext cx="10952915" cy="6592167"/>
          </a:xfrm>
          <a:prstGeom prst="rect">
            <a:avLst/>
          </a:prstGeom>
        </p:spPr>
      </p:pic>
      <p:sp>
        <p:nvSpPr>
          <p:cNvPr id="6" name="Footer Placeholder 5"/>
          <p:cNvSpPr>
            <a:spLocks noGrp="1"/>
          </p:cNvSpPr>
          <p:nvPr>
            <p:ph type="ftr" sz="quarter" idx="11"/>
          </p:nvPr>
        </p:nvSpPr>
        <p:spPr/>
        <p:txBody>
          <a:bodyPr/>
          <a:lstStyle/>
          <a:p>
            <a:r>
              <a:rPr lang="en-US" smtClean="0"/>
              <a:t>Kansas Dept. of Agriculture, 12/10/2015</a:t>
            </a:r>
            <a:endParaRPr lang="en-US"/>
          </a:p>
        </p:txBody>
      </p:sp>
    </p:spTree>
    <p:extLst>
      <p:ext uri="{BB962C8B-B14F-4D97-AF65-F5344CB8AC3E}">
        <p14:creationId xmlns:p14="http://schemas.microsoft.com/office/powerpoint/2010/main" val="3940798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3600" dirty="0" smtClean="0"/>
              <a:t>US FWS “</a:t>
            </a:r>
            <a:r>
              <a:rPr lang="en-US" sz="3600" dirty="0"/>
              <a:t>Conditions on potentially acceptable </a:t>
            </a:r>
            <a:r>
              <a:rPr lang="en-US" sz="3600" dirty="0" smtClean="0"/>
              <a:t>solutions”, Dec 2016</a:t>
            </a:r>
            <a:endParaRPr lang="en-US" sz="3600" dirty="0"/>
          </a:p>
        </p:txBody>
      </p:sp>
      <p:sp>
        <p:nvSpPr>
          <p:cNvPr id="3" name="Content Placeholder 2"/>
          <p:cNvSpPr>
            <a:spLocks noGrp="1"/>
          </p:cNvSpPr>
          <p:nvPr>
            <p:ph idx="1"/>
          </p:nvPr>
        </p:nvSpPr>
        <p:spPr>
          <a:xfrm>
            <a:off x="838200" y="1325563"/>
            <a:ext cx="11097986" cy="4852761"/>
          </a:xfrm>
        </p:spPr>
        <p:txBody>
          <a:bodyPr>
            <a:noAutofit/>
          </a:bodyPr>
          <a:lstStyle/>
          <a:p>
            <a:pPr marL="0" indent="0">
              <a:buNone/>
            </a:pPr>
            <a:r>
              <a:rPr lang="en-US" sz="2200" dirty="0" smtClean="0"/>
              <a:t>1</a:t>
            </a:r>
            <a:r>
              <a:rPr lang="en-US" sz="2200" dirty="0"/>
              <a:t>. </a:t>
            </a:r>
            <a:r>
              <a:rPr lang="en-US" sz="2200" b="1" dirty="0"/>
              <a:t>Quantity </a:t>
            </a:r>
            <a:r>
              <a:rPr lang="en-US" sz="2200" dirty="0"/>
              <a:t>- The impaired amount is already determined by the impairment report, so the combined remedy actions should be able to deliver a capacity of 5,000 AF.   </a:t>
            </a:r>
          </a:p>
          <a:p>
            <a:pPr marL="0" indent="0">
              <a:buNone/>
            </a:pPr>
            <a:r>
              <a:rPr lang="en-US" sz="2200" dirty="0" smtClean="0"/>
              <a:t>2</a:t>
            </a:r>
            <a:r>
              <a:rPr lang="en-US" sz="2200" dirty="0"/>
              <a:t>. </a:t>
            </a:r>
            <a:r>
              <a:rPr lang="en-US" sz="2200" b="1" dirty="0"/>
              <a:t>Quality</a:t>
            </a:r>
            <a:r>
              <a:rPr lang="en-US" sz="2200" dirty="0"/>
              <a:t> - </a:t>
            </a:r>
            <a:r>
              <a:rPr lang="en-US" sz="2200" dirty="0" smtClean="0"/>
              <a:t>water </a:t>
            </a:r>
            <a:r>
              <a:rPr lang="en-US" sz="2200" dirty="0"/>
              <a:t>should be equal or better quality than what is being received currently</a:t>
            </a:r>
            <a:r>
              <a:rPr lang="en-US" sz="2200" dirty="0" smtClean="0"/>
              <a:t>.</a:t>
            </a:r>
            <a:endParaRPr lang="en-US" sz="2200" dirty="0"/>
          </a:p>
          <a:p>
            <a:pPr marL="0" indent="0">
              <a:buNone/>
            </a:pPr>
            <a:r>
              <a:rPr lang="en-US" sz="2200" dirty="0" smtClean="0"/>
              <a:t>3</a:t>
            </a:r>
            <a:r>
              <a:rPr lang="en-US" sz="2200" dirty="0"/>
              <a:t>. </a:t>
            </a:r>
            <a:r>
              <a:rPr lang="en-US" sz="2200" b="1" dirty="0"/>
              <a:t>Deadline or Timeline Based</a:t>
            </a:r>
            <a:r>
              <a:rPr lang="en-US" sz="2200" dirty="0"/>
              <a:t> - Water delivery remedies should be based on a reasonable schedule of time, and not take years to begin implementation</a:t>
            </a:r>
            <a:r>
              <a:rPr lang="en-US" sz="2200" dirty="0" smtClean="0"/>
              <a:t>...Timelines </a:t>
            </a:r>
            <a:r>
              <a:rPr lang="en-US" sz="2200" dirty="0"/>
              <a:t>for implementation should be identified in the plan.     </a:t>
            </a:r>
          </a:p>
          <a:p>
            <a:pPr marL="0" indent="0">
              <a:buNone/>
            </a:pPr>
            <a:r>
              <a:rPr lang="en-US" sz="2200" dirty="0" smtClean="0"/>
              <a:t>4</a:t>
            </a:r>
            <a:r>
              <a:rPr lang="en-US" sz="2200" dirty="0"/>
              <a:t>. </a:t>
            </a:r>
            <a:r>
              <a:rPr lang="en-US" sz="2200" b="1" dirty="0"/>
              <a:t>Enforceable Actions</a:t>
            </a:r>
            <a:r>
              <a:rPr lang="en-US" sz="2200" dirty="0"/>
              <a:t> - Any planning or proposal put in place must be enforceable, and not voluntary or incentive driven.  </a:t>
            </a:r>
          </a:p>
          <a:p>
            <a:pPr marL="0" indent="0">
              <a:buNone/>
            </a:pPr>
            <a:r>
              <a:rPr lang="en-US" sz="2200" dirty="0" smtClean="0"/>
              <a:t>5</a:t>
            </a:r>
            <a:r>
              <a:rPr lang="en-US" sz="2200" dirty="0"/>
              <a:t>. </a:t>
            </a:r>
            <a:r>
              <a:rPr lang="en-US" sz="2200" b="1" dirty="0"/>
              <a:t>Minimal Legal Obstacles</a:t>
            </a:r>
            <a:r>
              <a:rPr lang="en-US" sz="2200" dirty="0"/>
              <a:t> - Use options and solutions with the least amount of legal and statutory obstacles.  Building pipelines and infrastructure on the refuge is big legal obstacle.</a:t>
            </a:r>
          </a:p>
          <a:p>
            <a:pPr marL="0" indent="0">
              <a:buNone/>
            </a:pPr>
            <a:r>
              <a:rPr lang="en-US" sz="2200" dirty="0" smtClean="0"/>
              <a:t>6</a:t>
            </a:r>
            <a:r>
              <a:rPr lang="en-US" sz="2200" dirty="0"/>
              <a:t>. </a:t>
            </a:r>
            <a:r>
              <a:rPr lang="en-US" sz="2200" b="1" dirty="0"/>
              <a:t>Augmentation</a:t>
            </a:r>
            <a:r>
              <a:rPr lang="en-US" sz="2200" dirty="0"/>
              <a:t> - As the Service has mentioned on many occasions, the use of augmentation could be part of the remedy, but not the entire remedy.  The Service prefers to maximize the use of other remedy actions prior to augmentation.  </a:t>
            </a:r>
          </a:p>
          <a:p>
            <a:pPr marL="0" indent="0">
              <a:buNone/>
            </a:pPr>
            <a:r>
              <a:rPr lang="en-US" sz="2200" dirty="0" smtClean="0"/>
              <a:t>7</a:t>
            </a:r>
            <a:r>
              <a:rPr lang="en-US" sz="2200" dirty="0"/>
              <a:t>. </a:t>
            </a:r>
            <a:r>
              <a:rPr lang="en-US" sz="2200" b="1" dirty="0"/>
              <a:t>Augmentation Location</a:t>
            </a:r>
            <a:r>
              <a:rPr lang="en-US" sz="2200" dirty="0"/>
              <a:t> - Any proposal that includes augmentation as part of the remedy would be more acceptable if planned from west of the refuge.  </a:t>
            </a:r>
          </a:p>
        </p:txBody>
      </p:sp>
    </p:spTree>
    <p:extLst>
      <p:ext uri="{BB962C8B-B14F-4D97-AF65-F5344CB8AC3E}">
        <p14:creationId xmlns:p14="http://schemas.microsoft.com/office/powerpoint/2010/main" val="2175448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8600"/>
            <a:ext cx="8001000" cy="633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8921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52400"/>
            <a:ext cx="5867400" cy="671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93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5615" y="472191"/>
            <a:ext cx="5400647" cy="396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96262" y="2013679"/>
            <a:ext cx="6431683" cy="484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4753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High Plains aquifer impairment action </a:t>
            </a:r>
            <a:endParaRPr lang="en-US" dirty="0"/>
          </a:p>
        </p:txBody>
      </p:sp>
      <p:sp>
        <p:nvSpPr>
          <p:cNvPr id="3" name="Content Placeholder 2"/>
          <p:cNvSpPr>
            <a:spLocks noGrp="1"/>
          </p:cNvSpPr>
          <p:nvPr>
            <p:ph idx="1"/>
          </p:nvPr>
        </p:nvSpPr>
        <p:spPr/>
        <p:txBody>
          <a:bodyPr>
            <a:normAutofit lnSpcReduction="10000"/>
          </a:bodyPr>
          <a:lstStyle/>
          <a:p>
            <a:r>
              <a:rPr lang="en-US" sz="4000" dirty="0" smtClean="0"/>
              <a:t>Stevens County (Gooch – Mills)</a:t>
            </a:r>
          </a:p>
          <a:p>
            <a:pPr lvl="1"/>
            <a:r>
              <a:rPr lang="en-US" sz="3600" dirty="0" smtClean="0"/>
              <a:t>2008 – first water administration in the Ogallala. </a:t>
            </a:r>
          </a:p>
          <a:p>
            <a:pPr lvl="1"/>
            <a:r>
              <a:rPr lang="en-US" sz="3600" dirty="0" smtClean="0"/>
              <a:t>2009, 2010 – DWR developed alternative water administration methods, eventually establishing  trigger elevations in the aquifer to determine action</a:t>
            </a:r>
          </a:p>
          <a:p>
            <a:r>
              <a:rPr lang="en-US" sz="4000" dirty="0" smtClean="0"/>
              <a:t>DWR Developed revised rules on our impairment process, adding specifics on groundwater investigations </a:t>
            </a:r>
            <a:endParaRPr lang="en-US" sz="4000" dirty="0"/>
          </a:p>
        </p:txBody>
      </p:sp>
    </p:spTree>
    <p:extLst>
      <p:ext uri="{BB962C8B-B14F-4D97-AF65-F5344CB8AC3E}">
        <p14:creationId xmlns:p14="http://schemas.microsoft.com/office/powerpoint/2010/main" val="2984559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39646" y="168638"/>
            <a:ext cx="10767121" cy="990600"/>
          </a:xfrm>
        </p:spPr>
        <p:txBody>
          <a:bodyPr>
            <a:normAutofit fontScale="90000"/>
          </a:bodyPr>
          <a:lstStyle/>
          <a:p>
            <a:r>
              <a:rPr lang="en-US" altLang="en-US" dirty="0" smtClean="0"/>
              <a:t> Groundwater Impairment investigations process</a:t>
            </a:r>
          </a:p>
        </p:txBody>
      </p:sp>
      <p:sp>
        <p:nvSpPr>
          <p:cNvPr id="17411" name="Content Placeholder 2"/>
          <p:cNvSpPr>
            <a:spLocks noGrp="1"/>
          </p:cNvSpPr>
          <p:nvPr>
            <p:ph sz="quarter" idx="1"/>
          </p:nvPr>
        </p:nvSpPr>
        <p:spPr>
          <a:xfrm>
            <a:off x="1143000" y="1387929"/>
            <a:ext cx="9503229" cy="5061857"/>
          </a:xfrm>
        </p:spPr>
        <p:txBody>
          <a:bodyPr>
            <a:normAutofit/>
          </a:bodyPr>
          <a:lstStyle/>
          <a:p>
            <a:r>
              <a:rPr lang="en-US" altLang="en-US" dirty="0" smtClean="0"/>
              <a:t>Determine if complainant has good well/pumping plant</a:t>
            </a:r>
          </a:p>
          <a:p>
            <a:r>
              <a:rPr lang="en-US" altLang="en-US" dirty="0" smtClean="0"/>
              <a:t>Review well logs; geologic information. </a:t>
            </a:r>
          </a:p>
          <a:p>
            <a:r>
              <a:rPr lang="en-US" altLang="en-US" dirty="0" smtClean="0"/>
              <a:t>Install monitoring equipment (pumping rate/quantity; well depths), conduct pump test to determine local aquifer properties; extent of direct well to well interference</a:t>
            </a:r>
          </a:p>
          <a:p>
            <a:r>
              <a:rPr lang="en-US" altLang="en-US" dirty="0" smtClean="0"/>
              <a:t>Prepare initial report, provide to GMD and neighbors for opportunity for comment</a:t>
            </a:r>
          </a:p>
          <a:p>
            <a:r>
              <a:rPr lang="en-US" altLang="en-US" dirty="0" smtClean="0"/>
              <a:t>Final report</a:t>
            </a:r>
          </a:p>
          <a:p>
            <a:r>
              <a:rPr lang="en-US" altLang="en-US" dirty="0" smtClean="0"/>
              <a:t>If impairment found, determine remedy</a:t>
            </a:r>
          </a:p>
          <a:p>
            <a:endParaRPr lang="en-US" altLang="en-US" dirty="0" smtClean="0"/>
          </a:p>
        </p:txBody>
      </p:sp>
    </p:spTree>
    <p:extLst>
      <p:ext uri="{BB962C8B-B14F-4D97-AF65-F5344CB8AC3E}">
        <p14:creationId xmlns:p14="http://schemas.microsoft.com/office/powerpoint/2010/main" val="1929604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546" y="4284"/>
            <a:ext cx="9554908" cy="6849431"/>
          </a:xfrm>
          <a:prstGeom prst="rect">
            <a:avLst/>
          </a:prstGeom>
        </p:spPr>
      </p:pic>
    </p:spTree>
    <p:extLst>
      <p:ext uri="{BB962C8B-B14F-4D97-AF65-F5344CB8AC3E}">
        <p14:creationId xmlns:p14="http://schemas.microsoft.com/office/powerpoint/2010/main" val="3836029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3004</TotalTime>
  <Words>1514</Words>
  <Application>Microsoft Office PowerPoint</Application>
  <PresentationFormat>Widescreen</PresentationFormat>
  <Paragraphs>111</Paragraphs>
  <Slides>32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Times New Roman</vt:lpstr>
      <vt:lpstr>Wingdings</vt:lpstr>
      <vt:lpstr>Wingdings 2</vt:lpstr>
      <vt:lpstr>Office Theme</vt:lpstr>
      <vt:lpstr>  David Barfield, Chief Engineer   Division of Water Resources Kansas Department of Agriculture </vt:lpstr>
      <vt:lpstr>Kansas Water Appropriations Act’s  fundamental charge to the Chief Engineer</vt:lpstr>
      <vt:lpstr>Impairment process</vt:lpstr>
      <vt:lpstr>PowerPoint Presentation</vt:lpstr>
      <vt:lpstr>PowerPoint Presentation</vt:lpstr>
      <vt:lpstr>PowerPoint Presentation</vt:lpstr>
      <vt:lpstr>Initial High Plains aquifer impairment action </vt:lpstr>
      <vt:lpstr> Groundwater Impairment investigations process</vt:lpstr>
      <vt:lpstr>PowerPoint Presentation</vt:lpstr>
      <vt:lpstr>Wells that interfere with HS3 </vt:lpstr>
      <vt:lpstr>Haskell County impairment (Garetson)</vt:lpstr>
      <vt:lpstr>Stone v. Hands litigation - dismissed</vt:lpstr>
      <vt:lpstr>PowerPoint Presentation</vt:lpstr>
      <vt:lpstr>PowerPoint Presentation</vt:lpstr>
      <vt:lpstr>PowerPoint Presentation</vt:lpstr>
      <vt:lpstr>Quivira National Wildlife Refuge impairment investigation</vt:lpstr>
      <vt:lpstr>PowerPoint Presentation</vt:lpstr>
      <vt:lpstr>Refuge needs within its water right May, 2015 – Attachment 5 of Initial Report</vt:lpstr>
      <vt:lpstr>PowerPoint Presentation</vt:lpstr>
      <vt:lpstr>Quivira: current status</vt:lpstr>
      <vt:lpstr>Quivira: current status</vt:lpstr>
      <vt:lpstr>PowerPoint Presentation</vt:lpstr>
      <vt:lpstr>Water transfer for Hays 7000 AF; 80 miles.</vt:lpstr>
      <vt:lpstr>Two Distinct Approval Processes required</vt:lpstr>
      <vt:lpstr>Changes in water rights </vt:lpstr>
      <vt:lpstr>PowerPoint Presentation</vt:lpstr>
      <vt:lpstr>Process from here</vt:lpstr>
      <vt:lpstr>Questions &amp; Discussion</vt:lpstr>
      <vt:lpstr>Court of appeals decision </vt:lpstr>
      <vt:lpstr>When does yes, become no?</vt:lpstr>
      <vt:lpstr>PowerPoint Presentation</vt:lpstr>
      <vt:lpstr>US FWS “Conditions on potentially acceptable solutions”, Dec 2016</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Metzger, Susan</dc:creator>
  <cp:lastModifiedBy>Mark Rude</cp:lastModifiedBy>
  <cp:revision>78</cp:revision>
  <cp:lastPrinted>2017-02-20T13:55:48Z</cp:lastPrinted>
  <dcterms:created xsi:type="dcterms:W3CDTF">2016-02-18T17:34:44Z</dcterms:created>
  <dcterms:modified xsi:type="dcterms:W3CDTF">2017-03-10T22:26:55Z</dcterms:modified>
</cp:coreProperties>
</file>