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8"/>
  </p:notesMasterIdLst>
  <p:sldIdLst>
    <p:sldId id="256" r:id="rId2"/>
    <p:sldId id="257" r:id="rId3"/>
    <p:sldId id="321" r:id="rId4"/>
    <p:sldId id="322" r:id="rId5"/>
    <p:sldId id="323" r:id="rId6"/>
    <p:sldId id="324" r:id="rId7"/>
    <p:sldId id="325" r:id="rId8"/>
    <p:sldId id="331" r:id="rId9"/>
    <p:sldId id="332" r:id="rId10"/>
    <p:sldId id="333" r:id="rId11"/>
    <p:sldId id="330" r:id="rId12"/>
    <p:sldId id="306" r:id="rId13"/>
    <p:sldId id="329" r:id="rId14"/>
    <p:sldId id="308" r:id="rId15"/>
    <p:sldId id="309" r:id="rId16"/>
    <p:sldId id="307" r:id="rId17"/>
    <p:sldId id="310" r:id="rId18"/>
    <p:sldId id="311" r:id="rId19"/>
    <p:sldId id="261" r:id="rId20"/>
    <p:sldId id="281" r:id="rId21"/>
    <p:sldId id="327" r:id="rId22"/>
    <p:sldId id="328" r:id="rId23"/>
    <p:sldId id="294" r:id="rId24"/>
    <p:sldId id="288" r:id="rId25"/>
    <p:sldId id="287" r:id="rId26"/>
    <p:sldId id="295" r:id="rId27"/>
    <p:sldId id="296" r:id="rId28"/>
    <p:sldId id="303" r:id="rId29"/>
    <p:sldId id="297" r:id="rId30"/>
    <p:sldId id="298" r:id="rId31"/>
    <p:sldId id="299" r:id="rId32"/>
    <p:sldId id="300" r:id="rId33"/>
    <p:sldId id="301" r:id="rId34"/>
    <p:sldId id="302" r:id="rId35"/>
    <p:sldId id="286" r:id="rId36"/>
    <p:sldId id="27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1" autoAdjust="0"/>
    <p:restoredTop sz="94660"/>
  </p:normalViewPr>
  <p:slideViewPr>
    <p:cSldViewPr snapToGrid="0">
      <p:cViewPr varScale="1">
        <p:scale>
          <a:sx n="43" d="100"/>
          <a:sy n="43" d="100"/>
        </p:scale>
        <p:origin x="-77" y="-1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8973-4B6C-49F9-900E-9FD3435D1EB3}" type="datetimeFigureOut">
              <a:rPr lang="en-US" smtClean="0"/>
              <a:t>3/9/2016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D4B83-2297-49A9-B33C-716B20FFF979}" type="slidenum">
              <a:rPr lang="en-US" smtClean="0"/>
              <a:t>‹#›</a:t>
            </a:fld>
            <a:endParaRPr lang="en-US"/>
          </a:p>
        </p:txBody>
      </p:sp>
    </p:spTree>
    <p:extLst>
      <p:ext uri="{BB962C8B-B14F-4D97-AF65-F5344CB8AC3E}">
        <p14:creationId xmlns:p14="http://schemas.microsoft.com/office/powerpoint/2010/main" val="25515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27</a:t>
            </a:fld>
            <a:endParaRPr lang="en-US"/>
          </a:p>
        </p:txBody>
      </p:sp>
    </p:spTree>
    <p:extLst>
      <p:ext uri="{BB962C8B-B14F-4D97-AF65-F5344CB8AC3E}">
        <p14:creationId xmlns:p14="http://schemas.microsoft.com/office/powerpoint/2010/main" val="63279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LANE</a:t>
            </a:r>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28</a:t>
            </a:fld>
            <a:endParaRPr lang="en-US"/>
          </a:p>
        </p:txBody>
      </p:sp>
    </p:spTree>
    <p:extLst>
      <p:ext uri="{BB962C8B-B14F-4D97-AF65-F5344CB8AC3E}">
        <p14:creationId xmlns:p14="http://schemas.microsoft.com/office/powerpoint/2010/main" val="88074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LANE</a:t>
            </a:r>
          </a:p>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29</a:t>
            </a:fld>
            <a:endParaRPr lang="en-US"/>
          </a:p>
        </p:txBody>
      </p:sp>
    </p:spTree>
    <p:extLst>
      <p:ext uri="{BB962C8B-B14F-4D97-AF65-F5344CB8AC3E}">
        <p14:creationId xmlns:p14="http://schemas.microsoft.com/office/powerpoint/2010/main" val="192775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LANE</a:t>
            </a:r>
          </a:p>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30</a:t>
            </a:fld>
            <a:endParaRPr lang="en-US"/>
          </a:p>
        </p:txBody>
      </p:sp>
    </p:spTree>
    <p:extLst>
      <p:ext uri="{BB962C8B-B14F-4D97-AF65-F5344CB8AC3E}">
        <p14:creationId xmlns:p14="http://schemas.microsoft.com/office/powerpoint/2010/main" val="183034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LANE</a:t>
            </a:r>
          </a:p>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31</a:t>
            </a:fld>
            <a:endParaRPr lang="en-US"/>
          </a:p>
        </p:txBody>
      </p:sp>
    </p:spTree>
    <p:extLst>
      <p:ext uri="{BB962C8B-B14F-4D97-AF65-F5344CB8AC3E}">
        <p14:creationId xmlns:p14="http://schemas.microsoft.com/office/powerpoint/2010/main" val="384541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LANE</a:t>
            </a:r>
          </a:p>
          <a:p>
            <a:endParaRPr lang="en-US" u="sng" dirty="0" smtClean="0"/>
          </a:p>
          <a:p>
            <a:endParaRPr lang="en-US" u="sng" dirty="0" smtClean="0"/>
          </a:p>
          <a:p>
            <a:r>
              <a:rPr lang="en-US" u="sng" dirty="0" smtClean="0"/>
              <a:t>Purpose</a:t>
            </a:r>
            <a:r>
              <a:rPr lang="en-US" dirty="0" smtClean="0"/>
              <a:t>:  Approval of a 20 year term permit using multiple stockwatering water rights as base water rights to provide the quantity for the term permit. </a:t>
            </a:r>
          </a:p>
          <a:p>
            <a:endParaRPr lang="en-US" dirty="0" smtClean="0"/>
          </a:p>
          <a:p>
            <a:r>
              <a:rPr lang="en-US" u="sng" dirty="0" smtClean="0"/>
              <a:t>Primary Focus</a:t>
            </a:r>
            <a:r>
              <a:rPr lang="en-US" dirty="0" smtClean="0"/>
              <a:t>:  Existing stockwatering water rights so there is no new water.  The term permit will allow for flexibility in water use and application at an existing stockwatering facility.  This should alleviate overpumping on single wells and the need for after the fact term permits to cover the unauthorized use.   </a:t>
            </a:r>
          </a:p>
          <a:p>
            <a:endParaRPr lang="en-US" dirty="0" smtClean="0"/>
          </a:p>
          <a:p>
            <a:r>
              <a:rPr lang="en-US" u="sng" dirty="0" smtClean="0"/>
              <a:t>Goal</a:t>
            </a:r>
            <a:r>
              <a:rPr lang="en-US" dirty="0" smtClean="0"/>
              <a:t>:  To recognize that an opportunity exists to improve water management by enabling flexibility in the use and application of water, while neither impairing existing water rights, nor increasing the total amount of water diverted from a source of supply, such that this flexibility has no long-term additional negative effect on the source of supply</a:t>
            </a:r>
          </a:p>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32</a:t>
            </a:fld>
            <a:endParaRPr lang="en-US"/>
          </a:p>
        </p:txBody>
      </p:sp>
    </p:spTree>
    <p:extLst>
      <p:ext uri="{BB962C8B-B14F-4D97-AF65-F5344CB8AC3E}">
        <p14:creationId xmlns:p14="http://schemas.microsoft.com/office/powerpoint/2010/main" val="54736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LANE</a:t>
            </a:r>
          </a:p>
          <a:p>
            <a:endParaRPr lang="en-US" dirty="0" smtClean="0"/>
          </a:p>
          <a:p>
            <a:pPr marL="232943" indent="-232943">
              <a:buFont typeface="+mj-lt"/>
              <a:buAutoNum type="arabicPeriod"/>
            </a:pPr>
            <a:endParaRPr lang="en-US" dirty="0" smtClean="0"/>
          </a:p>
          <a:p>
            <a:pPr marL="232943" indent="-232943">
              <a:buFont typeface="+mj-lt"/>
              <a:buAutoNum type="arabicPeriod"/>
            </a:pPr>
            <a:r>
              <a:rPr lang="en-US" dirty="0" smtClean="0"/>
              <a:t>Must have certified water rights (base rights) that currently operate under common management and are currently authorized for STK.</a:t>
            </a:r>
          </a:p>
          <a:p>
            <a:pPr marL="232943" indent="-232943">
              <a:buFont typeface="+mj-lt"/>
              <a:buAutoNum type="arabicPeriod"/>
            </a:pPr>
            <a:r>
              <a:rPr lang="en-US" dirty="0" smtClean="0"/>
              <a:t>Must establish a boundary for the SFP Term Permit, limited to the current combined physical limits of the STK facility which will become the overall place of use for the SPF.  </a:t>
            </a:r>
          </a:p>
          <a:p>
            <a:pPr marL="232943" indent="-232943">
              <a:buFont typeface="+mj-lt"/>
              <a:buAutoNum type="arabicPeriod"/>
            </a:pPr>
            <a:r>
              <a:rPr lang="en-US" dirty="0" smtClean="0"/>
              <a:t>Must determine a total quantity for the SFP that equals the current combined quantities for the STK water rights and must line up with KDHE’s waste permit.  </a:t>
            </a:r>
          </a:p>
          <a:p>
            <a:pPr marL="232943" indent="-232943">
              <a:buFont typeface="+mj-lt"/>
              <a:buAutoNum type="arabicPeriod"/>
            </a:pPr>
            <a:r>
              <a:rPr lang="en-US" dirty="0" smtClean="0"/>
              <a:t>The Base Water Rights selected for the SFP will overlap in place of use and shall be suspended while the SFP is authorized.  The base water rights will retain full authority if and when the SFP is requested to be dismissed by the applicant.  </a:t>
            </a:r>
          </a:p>
          <a:p>
            <a:pPr marL="232943" indent="-232943">
              <a:buFont typeface="+mj-lt"/>
              <a:buAutoNum type="arabicPeriod"/>
            </a:pPr>
            <a:r>
              <a:rPr lang="en-US" dirty="0" smtClean="0"/>
              <a:t>The points of diversion of the base water rights placed into the SFP must be within 2 miles of the SFP point of diversion (geographic center of the project area).</a:t>
            </a:r>
          </a:p>
          <a:p>
            <a:pPr marL="232943" indent="-232943">
              <a:buFont typeface="+mj-lt"/>
              <a:buAutoNum type="arabicPeriod"/>
            </a:pPr>
            <a:r>
              <a:rPr lang="en-US" dirty="0" smtClean="0"/>
              <a:t>  Surface Water source of supply and Groundwater source of supply cannot be included on the same SFP application.</a:t>
            </a:r>
          </a:p>
          <a:p>
            <a:pPr marL="232943" indent="-232943">
              <a:buFont typeface="+mj-lt"/>
              <a:buAutoNum type="arabicPeriod"/>
            </a:pPr>
            <a:r>
              <a:rPr lang="en-US" dirty="0" smtClean="0"/>
              <a:t>All base water rights must be in the same source of supply. </a:t>
            </a:r>
          </a:p>
          <a:p>
            <a:pPr marL="232943" indent="-232943">
              <a:buFont typeface="+mj-lt"/>
              <a:buAutoNum type="arabicPeriod"/>
            </a:pPr>
            <a:r>
              <a:rPr lang="en-US" dirty="0" smtClean="0"/>
              <a:t>A base water right cannot be enrolled in multiple SFPs.  </a:t>
            </a:r>
          </a:p>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33</a:t>
            </a:fld>
            <a:endParaRPr lang="en-US"/>
          </a:p>
        </p:txBody>
      </p:sp>
    </p:spTree>
    <p:extLst>
      <p:ext uri="{BB962C8B-B14F-4D97-AF65-F5344CB8AC3E}">
        <p14:creationId xmlns:p14="http://schemas.microsoft.com/office/powerpoint/2010/main" val="419252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LANE</a:t>
            </a:r>
          </a:p>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34</a:t>
            </a:fld>
            <a:endParaRPr lang="en-US"/>
          </a:p>
        </p:txBody>
      </p:sp>
    </p:spTree>
    <p:extLst>
      <p:ext uri="{BB962C8B-B14F-4D97-AF65-F5344CB8AC3E}">
        <p14:creationId xmlns:p14="http://schemas.microsoft.com/office/powerpoint/2010/main" val="419788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3/9/2016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3/9/2016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wr.kda.ks.gov/TempTransfer/TheisForExcel2010For300ftMoveRulev3.xls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cap="small" dirty="0" smtClean="0"/>
              <a:t>Kansas Water Office &amp; Kansas Department of Agriculture</a:t>
            </a:r>
            <a:endParaRPr lang="en-US" sz="6600" cap="small" dirty="0"/>
          </a:p>
        </p:txBody>
      </p:sp>
      <p:sp>
        <p:nvSpPr>
          <p:cNvPr id="3" name="Subtitle 2"/>
          <p:cNvSpPr>
            <a:spLocks noGrp="1"/>
          </p:cNvSpPr>
          <p:nvPr>
            <p:ph type="subTitle" idx="1"/>
          </p:nvPr>
        </p:nvSpPr>
        <p:spPr>
          <a:xfrm>
            <a:off x="1709530" y="3869634"/>
            <a:ext cx="8767860" cy="2267215"/>
          </a:xfrm>
        </p:spPr>
        <p:txBody>
          <a:bodyPr>
            <a:normAutofit/>
          </a:bodyPr>
          <a:lstStyle/>
          <a:p>
            <a:r>
              <a:rPr lang="en-US" dirty="0" smtClean="0"/>
              <a:t>March 2016</a:t>
            </a:r>
            <a:endParaRPr lang="en-US" dirty="0"/>
          </a:p>
        </p:txBody>
      </p:sp>
    </p:spTree>
    <p:extLst>
      <p:ext uri="{BB962C8B-B14F-4D97-AF65-F5344CB8AC3E}">
        <p14:creationId xmlns:p14="http://schemas.microsoft.com/office/powerpoint/2010/main" val="160776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9339" y="625503"/>
            <a:ext cx="4516341" cy="1356360"/>
          </a:xfrm>
        </p:spPr>
        <p:txBody>
          <a:bodyPr>
            <a:normAutofit/>
          </a:bodyPr>
          <a:lstStyle/>
          <a:p>
            <a:r>
              <a:rPr lang="en-US" sz="3200" dirty="0" smtClean="0"/>
              <a:t>MDI Evaluation – KSU</a:t>
            </a:r>
            <a:endParaRPr lang="en-US" sz="3200" dirty="0"/>
          </a:p>
        </p:txBody>
      </p:sp>
      <p:sp>
        <p:nvSpPr>
          <p:cNvPr id="5" name="Content Placeholder 4"/>
          <p:cNvSpPr>
            <a:spLocks noGrp="1"/>
          </p:cNvSpPr>
          <p:nvPr>
            <p:ph sz="half" idx="2"/>
          </p:nvPr>
        </p:nvSpPr>
        <p:spPr>
          <a:xfrm>
            <a:off x="6011186" y="2033546"/>
            <a:ext cx="4963598" cy="4023360"/>
          </a:xfrm>
        </p:spPr>
        <p:txBody>
          <a:bodyPr/>
          <a:lstStyle/>
          <a:p>
            <a:r>
              <a:rPr lang="en-US" b="1" dirty="0" smtClean="0"/>
              <a:t>2015 results comparing MDI to spray nozzles</a:t>
            </a:r>
          </a:p>
          <a:p>
            <a:pPr lvl="1"/>
            <a:r>
              <a:rPr lang="en-US" dirty="0" smtClean="0"/>
              <a:t>30% reduction in evaporation</a:t>
            </a:r>
          </a:p>
          <a:p>
            <a:pPr lvl="1"/>
            <a:r>
              <a:rPr lang="en-US" dirty="0" smtClean="0"/>
              <a:t>14” applied @ 600 </a:t>
            </a:r>
            <a:r>
              <a:rPr lang="en-US" dirty="0" err="1" smtClean="0"/>
              <a:t>gpm</a:t>
            </a:r>
            <a:r>
              <a:rPr lang="en-US" dirty="0" smtClean="0"/>
              <a:t> - 8” @ 300 </a:t>
            </a:r>
            <a:r>
              <a:rPr lang="en-US" dirty="0" err="1" smtClean="0"/>
              <a:t>gpm</a:t>
            </a:r>
            <a:endParaRPr lang="en-US" dirty="0" smtClean="0"/>
          </a:p>
          <a:p>
            <a:pPr lvl="1"/>
            <a:r>
              <a:rPr lang="en-US" dirty="0" smtClean="0"/>
              <a:t>247 </a:t>
            </a:r>
            <a:r>
              <a:rPr lang="en-US" dirty="0" err="1" smtClean="0"/>
              <a:t>bu</a:t>
            </a:r>
            <a:r>
              <a:rPr lang="en-US" dirty="0" smtClean="0"/>
              <a:t>/ac @ 600 </a:t>
            </a:r>
            <a:r>
              <a:rPr lang="en-US" dirty="0" err="1" smtClean="0"/>
              <a:t>gpm</a:t>
            </a:r>
            <a:r>
              <a:rPr lang="en-US" dirty="0" smtClean="0"/>
              <a:t> – 243 </a:t>
            </a:r>
            <a:r>
              <a:rPr lang="en-US" dirty="0" err="1" smtClean="0"/>
              <a:t>bu</a:t>
            </a:r>
            <a:r>
              <a:rPr lang="en-US" dirty="0" smtClean="0"/>
              <a:t>/ac @ 300 </a:t>
            </a:r>
            <a:r>
              <a:rPr lang="en-US" dirty="0" err="1" smtClean="0"/>
              <a:t>gpm</a:t>
            </a:r>
            <a:endParaRPr lang="en-US" dirty="0" smtClean="0"/>
          </a:p>
          <a:p>
            <a:pPr lvl="1"/>
            <a:r>
              <a:rPr lang="en-US" dirty="0" smtClean="0"/>
              <a:t>10% increase in yield with MDI on the 300 </a:t>
            </a:r>
            <a:r>
              <a:rPr lang="en-US" dirty="0" err="1" smtClean="0"/>
              <a:t>gpm</a:t>
            </a:r>
            <a:r>
              <a:rPr lang="en-US" dirty="0" smtClean="0"/>
              <a:t> well</a:t>
            </a:r>
          </a:p>
          <a:p>
            <a:pPr lvl="1"/>
            <a:r>
              <a:rPr lang="en-US" dirty="0" smtClean="0"/>
              <a:t>Water evenly distributed in soil profile</a:t>
            </a:r>
          </a:p>
          <a:p>
            <a:pPr lvl="1"/>
            <a:r>
              <a:rPr lang="en-US" dirty="0" smtClean="0"/>
              <a:t>Dry soil surface </a:t>
            </a:r>
          </a:p>
          <a:p>
            <a:pPr lvl="1"/>
            <a:r>
              <a:rPr lang="en-US" dirty="0" smtClean="0"/>
              <a:t>Minimal </a:t>
            </a:r>
            <a:r>
              <a:rPr lang="en-US" smtClean="0"/>
              <a:t>wheel tracks</a:t>
            </a:r>
            <a:endParaRPr lang="en-US" dirty="0" smtClean="0"/>
          </a:p>
          <a:p>
            <a:pPr lvl="1"/>
            <a:endParaRPr lang="en-US" dirty="0"/>
          </a:p>
        </p:txBody>
      </p:sp>
      <p:pic>
        <p:nvPicPr>
          <p:cNvPr id="205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5961" y="2685480"/>
            <a:ext cx="5268025" cy="39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318" y="264885"/>
            <a:ext cx="5187950"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09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 Conservation Areas (WCA)</a:t>
            </a:r>
            <a:endParaRPr lang="en-US" dirty="0"/>
          </a:p>
        </p:txBody>
      </p:sp>
      <p:sp>
        <p:nvSpPr>
          <p:cNvPr id="5" name="Text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37347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2650836" y="591125"/>
            <a:ext cx="484632" cy="5615709"/>
          </a:xfrm>
          <a:prstGeom prst="down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Rounded Rectangle 4"/>
          <p:cNvSpPr/>
          <p:nvPr/>
        </p:nvSpPr>
        <p:spPr>
          <a:xfrm>
            <a:off x="3620655" y="711200"/>
            <a:ext cx="5033818" cy="15147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Intensive Groundwater Use Control Areas (IGUCAs)</a:t>
            </a:r>
          </a:p>
        </p:txBody>
      </p:sp>
      <p:sp>
        <p:nvSpPr>
          <p:cNvPr id="6" name="Rounded Rectangle 5"/>
          <p:cNvSpPr/>
          <p:nvPr/>
        </p:nvSpPr>
        <p:spPr>
          <a:xfrm>
            <a:off x="3671316" y="2641596"/>
            <a:ext cx="5033818" cy="15147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Local Enhanced Management Areas (LEMAs)</a:t>
            </a:r>
          </a:p>
        </p:txBody>
      </p:sp>
      <p:sp>
        <p:nvSpPr>
          <p:cNvPr id="7" name="Rounded Rectangle 6"/>
          <p:cNvSpPr/>
          <p:nvPr/>
        </p:nvSpPr>
        <p:spPr>
          <a:xfrm>
            <a:off x="3620655" y="4692069"/>
            <a:ext cx="5033818" cy="15147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Water Conservation Areas (WCAs)</a:t>
            </a:r>
          </a:p>
        </p:txBody>
      </p:sp>
      <p:sp>
        <p:nvSpPr>
          <p:cNvPr id="9" name="TextBox 8"/>
          <p:cNvSpPr txBox="1"/>
          <p:nvPr/>
        </p:nvSpPr>
        <p:spPr>
          <a:xfrm rot="16200000">
            <a:off x="521961" y="3292874"/>
            <a:ext cx="3786914" cy="646331"/>
          </a:xfrm>
          <a:prstGeom prst="rect">
            <a:avLst/>
          </a:prstGeom>
          <a:noFill/>
        </p:spPr>
        <p:txBody>
          <a:bodyPr wrap="square" rtlCol="0">
            <a:spAutoFit/>
          </a:bodyPr>
          <a:lstStyle/>
          <a:p>
            <a:pPr algn="ctr"/>
            <a:r>
              <a:rPr lang="en-US" sz="3600" b="1" dirty="0">
                <a:solidFill>
                  <a:srgbClr val="FF0000"/>
                </a:solidFill>
              </a:rPr>
              <a:t>Red Tape</a:t>
            </a:r>
          </a:p>
        </p:txBody>
      </p:sp>
    </p:spTree>
    <p:extLst>
      <p:ext uri="{BB962C8B-B14F-4D97-AF65-F5344CB8AC3E}">
        <p14:creationId xmlns:p14="http://schemas.microsoft.com/office/powerpoint/2010/main" val="4258977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71316" y="4793330"/>
            <a:ext cx="5033818" cy="15147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Intensive Groundwater Use Control Areas (IGUCAs)</a:t>
            </a:r>
          </a:p>
        </p:txBody>
      </p:sp>
      <p:sp>
        <p:nvSpPr>
          <p:cNvPr id="6" name="Rounded Rectangle 5"/>
          <p:cNvSpPr/>
          <p:nvPr/>
        </p:nvSpPr>
        <p:spPr>
          <a:xfrm>
            <a:off x="3671316" y="2641596"/>
            <a:ext cx="5033818" cy="15147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Local Enhanced Management Areas (LEMAs)</a:t>
            </a:r>
          </a:p>
        </p:txBody>
      </p:sp>
      <p:sp>
        <p:nvSpPr>
          <p:cNvPr id="7" name="Rounded Rectangle 6"/>
          <p:cNvSpPr/>
          <p:nvPr/>
        </p:nvSpPr>
        <p:spPr>
          <a:xfrm>
            <a:off x="3671316" y="692384"/>
            <a:ext cx="5033818" cy="15147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Water Conservation Areas (WCAs)</a:t>
            </a:r>
          </a:p>
        </p:txBody>
      </p:sp>
      <p:sp>
        <p:nvSpPr>
          <p:cNvPr id="8" name="Down Arrow 7"/>
          <p:cNvSpPr/>
          <p:nvPr/>
        </p:nvSpPr>
        <p:spPr>
          <a:xfrm rot="10800000">
            <a:off x="9325330" y="692385"/>
            <a:ext cx="484632" cy="5615709"/>
          </a:xfrm>
          <a:prstGeom prst="downArrow">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TextBox 9"/>
          <p:cNvSpPr txBox="1"/>
          <p:nvPr/>
        </p:nvSpPr>
        <p:spPr>
          <a:xfrm rot="5400000">
            <a:off x="8204300" y="3075813"/>
            <a:ext cx="3805385" cy="646331"/>
          </a:xfrm>
          <a:prstGeom prst="rect">
            <a:avLst/>
          </a:prstGeom>
          <a:noFill/>
        </p:spPr>
        <p:txBody>
          <a:bodyPr wrap="square" rtlCol="0">
            <a:spAutoFit/>
          </a:bodyPr>
          <a:lstStyle/>
          <a:p>
            <a:pPr algn="ctr"/>
            <a:r>
              <a:rPr lang="en-US" sz="3600" b="1" dirty="0">
                <a:solidFill>
                  <a:srgbClr val="00B050"/>
                </a:solidFill>
              </a:rPr>
              <a:t>Local Control</a:t>
            </a:r>
          </a:p>
        </p:txBody>
      </p:sp>
    </p:spTree>
    <p:extLst>
      <p:ext uri="{BB962C8B-B14F-4D97-AF65-F5344CB8AC3E}">
        <p14:creationId xmlns:p14="http://schemas.microsoft.com/office/powerpoint/2010/main" val="162674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n w="0"/>
                <a:effectLst>
                  <a:outerShdw blurRad="38100" dist="19050" dir="2700000" algn="tl" rotWithShape="0">
                    <a:schemeClr val="dk1">
                      <a:alpha val="40000"/>
                    </a:schemeClr>
                  </a:outerShdw>
                </a:effectLst>
              </a:rPr>
              <a:t>What are Water Conservation Areas (WCAs)</a:t>
            </a:r>
            <a:endParaRPr lang="en-US" dirty="0">
              <a:ln w="0"/>
              <a:effectLst>
                <a:outerShdw blurRad="38100" dist="19050" dir="2700000" algn="tl" rotWithShape="0">
                  <a:schemeClr val="dk1">
                    <a:alpha val="40000"/>
                  </a:schemeClr>
                </a:outerShdw>
              </a:effectLst>
            </a:endParaRPr>
          </a:p>
        </p:txBody>
      </p:sp>
      <p:sp>
        <p:nvSpPr>
          <p:cNvPr id="4" name="Content Placeholder 3"/>
          <p:cNvSpPr>
            <a:spLocks noGrp="1"/>
          </p:cNvSpPr>
          <p:nvPr>
            <p:ph idx="1"/>
          </p:nvPr>
        </p:nvSpPr>
        <p:spPr/>
        <p:txBody>
          <a:bodyPr>
            <a:normAutofit/>
          </a:bodyPr>
          <a:lstStyle/>
          <a:p>
            <a:r>
              <a:rPr lang="en-US" sz="3200" dirty="0" smtClean="0"/>
              <a:t>Signed into </a:t>
            </a:r>
            <a:r>
              <a:rPr lang="en-US" sz="3200" dirty="0"/>
              <a:t>law in April 2015 by Governor Sam </a:t>
            </a:r>
            <a:r>
              <a:rPr lang="en-US" sz="3200" dirty="0" smtClean="0"/>
              <a:t>Brownback</a:t>
            </a:r>
          </a:p>
          <a:p>
            <a:r>
              <a:rPr lang="en-US" sz="3200" dirty="0" smtClean="0"/>
              <a:t>Provide </a:t>
            </a:r>
            <a:r>
              <a:rPr lang="en-US" sz="3200" dirty="0"/>
              <a:t>a tool to water right owners to extend the usable lifetime of the Ogallala-High Plains Aquifer</a:t>
            </a:r>
          </a:p>
          <a:p>
            <a:r>
              <a:rPr lang="en-US" sz="3200" dirty="0" smtClean="0"/>
              <a:t>Developed </a:t>
            </a:r>
            <a:r>
              <a:rPr lang="en-US" sz="3200" dirty="0"/>
              <a:t>by a water right owner or group of water right owners with the consent of the chief engineer to reduce water withdrawals while maintaining economic value via water right </a:t>
            </a:r>
            <a:r>
              <a:rPr lang="en-US" sz="3200" dirty="0" smtClean="0"/>
              <a:t>flexibility</a:t>
            </a:r>
          </a:p>
        </p:txBody>
      </p:sp>
    </p:spTree>
    <p:extLst>
      <p:ext uri="{BB962C8B-B14F-4D97-AF65-F5344CB8AC3E}">
        <p14:creationId xmlns:p14="http://schemas.microsoft.com/office/powerpoint/2010/main" val="286011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effectLst>
                  <a:outerShdw blurRad="38100" dist="19050" dir="2700000" algn="tl" rotWithShape="0">
                    <a:schemeClr val="dk1">
                      <a:alpha val="40000"/>
                    </a:schemeClr>
                  </a:outerShdw>
                </a:effectLst>
              </a:rPr>
              <a:t>Who is eligible?</a:t>
            </a:r>
            <a:endParaRPr lang="en-US"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normAutofit lnSpcReduction="10000"/>
          </a:bodyPr>
          <a:lstStyle/>
          <a:p>
            <a:r>
              <a:rPr lang="en-US" dirty="0"/>
              <a:t>A</a:t>
            </a:r>
            <a:r>
              <a:rPr lang="en-US" sz="3200" dirty="0"/>
              <a:t>ny groundwater water right </a:t>
            </a:r>
            <a:r>
              <a:rPr lang="en-US" sz="3200" dirty="0" smtClean="0"/>
              <a:t>owner(s) in </a:t>
            </a:r>
            <a:r>
              <a:rPr lang="en-US" sz="3200" dirty="0"/>
              <a:t>an area of need of </a:t>
            </a:r>
            <a:r>
              <a:rPr lang="en-US" sz="3200" dirty="0" smtClean="0"/>
              <a:t>conservation: </a:t>
            </a:r>
          </a:p>
          <a:p>
            <a:pPr lvl="1"/>
            <a:r>
              <a:rPr lang="en-US" sz="2800" dirty="0" smtClean="0"/>
              <a:t>Groundwater </a:t>
            </a:r>
            <a:r>
              <a:rPr lang="en-US" sz="2800" dirty="0"/>
              <a:t>levels in the area are declining or have declined </a:t>
            </a:r>
            <a:r>
              <a:rPr lang="en-US" sz="2800" dirty="0" smtClean="0"/>
              <a:t>excessively;</a:t>
            </a:r>
          </a:p>
          <a:p>
            <a:pPr lvl="1"/>
            <a:r>
              <a:rPr lang="en-US" sz="2800" dirty="0" smtClean="0"/>
              <a:t>Rate </a:t>
            </a:r>
            <a:r>
              <a:rPr lang="en-US" sz="2800" dirty="0"/>
              <a:t>of withdrawal of groundwater within the area in question equals or exceeds the rate of recharge in the </a:t>
            </a:r>
            <a:r>
              <a:rPr lang="en-US" sz="2800" dirty="0" smtClean="0"/>
              <a:t>area;</a:t>
            </a:r>
          </a:p>
          <a:p>
            <a:pPr lvl="1"/>
            <a:r>
              <a:rPr lang="en-US" sz="2800" dirty="0" smtClean="0"/>
              <a:t>Preventable </a:t>
            </a:r>
            <a:r>
              <a:rPr lang="en-US" sz="2800" dirty="0"/>
              <a:t>waste of water is occurring or may occur in the area; </a:t>
            </a:r>
            <a:r>
              <a:rPr lang="en-US" sz="2800" dirty="0" smtClean="0"/>
              <a:t>or</a:t>
            </a:r>
          </a:p>
          <a:p>
            <a:pPr lvl="1"/>
            <a:r>
              <a:rPr lang="en-US" sz="2800" dirty="0" smtClean="0"/>
              <a:t>Unreasonable </a:t>
            </a:r>
            <a:r>
              <a:rPr lang="en-US" sz="2800" dirty="0"/>
              <a:t>deterioration of the quality of water is occurring in the area.</a:t>
            </a:r>
          </a:p>
          <a:p>
            <a:endParaRPr lang="en-US" dirty="0"/>
          </a:p>
        </p:txBody>
      </p:sp>
    </p:spTree>
    <p:extLst>
      <p:ext uri="{BB962C8B-B14F-4D97-AF65-F5344CB8AC3E}">
        <p14:creationId xmlns:p14="http://schemas.microsoft.com/office/powerpoint/2010/main" val="298411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effectLst>
                  <a:outerShdw blurRad="38100" dist="19050" dir="2700000" algn="tl" rotWithShape="0">
                    <a:schemeClr val="dk1">
                      <a:alpha val="40000"/>
                    </a:schemeClr>
                  </a:outerShdw>
                </a:effectLst>
              </a:rPr>
              <a:t>What are the benefits?</a:t>
            </a:r>
            <a:endParaRPr lang="en-US"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normAutofit/>
          </a:bodyPr>
          <a:lstStyle/>
          <a:p>
            <a:r>
              <a:rPr lang="en-US" dirty="0"/>
              <a:t>Conserving water resources extends the usable lifetime of the water supply </a:t>
            </a:r>
            <a:endParaRPr lang="en-US" dirty="0" smtClean="0"/>
          </a:p>
          <a:p>
            <a:r>
              <a:rPr lang="en-US" dirty="0" smtClean="0"/>
              <a:t>Participation may afford </a:t>
            </a:r>
            <a:r>
              <a:rPr lang="en-US" dirty="0"/>
              <a:t>flexibilities that are not available to water right owners outside of a </a:t>
            </a:r>
            <a:r>
              <a:rPr lang="en-US" dirty="0" smtClean="0"/>
              <a:t>WCA</a:t>
            </a:r>
            <a:endParaRPr lang="en-US" dirty="0"/>
          </a:p>
          <a:p>
            <a:r>
              <a:rPr lang="en-US" dirty="0"/>
              <a:t>WCAs do not make any permanent change in enrolling water rights </a:t>
            </a:r>
            <a:endParaRPr lang="en-US" dirty="0" smtClean="0"/>
          </a:p>
          <a:p>
            <a:r>
              <a:rPr lang="en-US" dirty="0" smtClean="0"/>
              <a:t>Can </a:t>
            </a:r>
            <a:r>
              <a:rPr lang="en-US" dirty="0"/>
              <a:t>be limited in duration to allow water right owners to try out the </a:t>
            </a:r>
            <a:r>
              <a:rPr lang="en-US" dirty="0" smtClean="0"/>
              <a:t>controls</a:t>
            </a:r>
            <a:endParaRPr lang="en-US" dirty="0"/>
          </a:p>
          <a:p>
            <a:endParaRPr lang="en-US" dirty="0"/>
          </a:p>
        </p:txBody>
      </p:sp>
    </p:spTree>
    <p:extLst>
      <p:ext uri="{BB962C8B-B14F-4D97-AF65-F5344CB8AC3E}">
        <p14:creationId xmlns:p14="http://schemas.microsoft.com/office/powerpoint/2010/main" val="4270588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effectLst>
                  <a:outerShdw blurRad="38100" dist="19050" dir="2700000" algn="tl" rotWithShape="0">
                    <a:schemeClr val="dk1">
                      <a:alpha val="40000"/>
                    </a:schemeClr>
                  </a:outerShdw>
                </a:effectLst>
              </a:rPr>
              <a:t>Franklin Family WCA Terms</a:t>
            </a:r>
            <a:endParaRPr lang="en-US"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lstStyle/>
          <a:p>
            <a:r>
              <a:rPr lang="en-US" b="1" dirty="0" smtClean="0"/>
              <a:t>Water rights: </a:t>
            </a:r>
            <a:r>
              <a:rPr lang="en-US" dirty="0" smtClean="0"/>
              <a:t>Six across two townships in Sherman County</a:t>
            </a:r>
          </a:p>
          <a:p>
            <a:r>
              <a:rPr lang="en-US" b="1" dirty="0" smtClean="0"/>
              <a:t>Conservation:</a:t>
            </a:r>
            <a:r>
              <a:rPr lang="en-US" dirty="0" smtClean="0"/>
              <a:t> Limit irrigation to </a:t>
            </a:r>
            <a:r>
              <a:rPr lang="en-US" dirty="0"/>
              <a:t>no more 4,800 </a:t>
            </a:r>
            <a:r>
              <a:rPr lang="en-US" dirty="0" smtClean="0"/>
              <a:t>acre-feet every five years (~12 inches per acre, more than 2 inches less than NIR and far below GMD and county average)</a:t>
            </a:r>
          </a:p>
          <a:p>
            <a:r>
              <a:rPr lang="en-US" b="1" dirty="0" smtClean="0"/>
              <a:t>Flexibility:</a:t>
            </a:r>
            <a:r>
              <a:rPr lang="en-US" dirty="0" smtClean="0"/>
              <a:t> Pooled allocation provided no single authorized quantity exceeded</a:t>
            </a:r>
          </a:p>
          <a:p>
            <a:r>
              <a:rPr lang="en-US" b="1" dirty="0" smtClean="0"/>
              <a:t>Length: </a:t>
            </a:r>
            <a:r>
              <a:rPr lang="en-US" dirty="0" smtClean="0"/>
              <a:t>15 years, evaluated every five years</a:t>
            </a:r>
          </a:p>
        </p:txBody>
      </p:sp>
    </p:spTree>
    <p:extLst>
      <p:ext uri="{BB962C8B-B14F-4D97-AF65-F5344CB8AC3E}">
        <p14:creationId xmlns:p14="http://schemas.microsoft.com/office/powerpoint/2010/main" val="43578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effectLst>
                  <a:outerShdw blurRad="38100" dist="19050" dir="2700000" algn="tl" rotWithShape="0">
                    <a:schemeClr val="dk1">
                      <a:alpha val="40000"/>
                    </a:schemeClr>
                  </a:outerShdw>
                </a:effectLst>
              </a:rPr>
              <a:t>Westside Dairy Terms</a:t>
            </a:r>
            <a:endParaRPr lang="en-US"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lstStyle/>
          <a:p>
            <a:r>
              <a:rPr lang="en-US" b="1" dirty="0"/>
              <a:t>Water rights: </a:t>
            </a:r>
            <a:r>
              <a:rPr lang="en-US" dirty="0" smtClean="0"/>
              <a:t>Two water rights across four irrigated circles</a:t>
            </a:r>
          </a:p>
          <a:p>
            <a:r>
              <a:rPr lang="en-US" b="1" dirty="0" smtClean="0"/>
              <a:t>Conservation:</a:t>
            </a:r>
            <a:r>
              <a:rPr lang="en-US" dirty="0" smtClean="0"/>
              <a:t> Limit diversions by a 15% conservation factor</a:t>
            </a:r>
          </a:p>
          <a:p>
            <a:r>
              <a:rPr lang="en-US" b="1" dirty="0" smtClean="0"/>
              <a:t>Flexibility</a:t>
            </a:r>
            <a:r>
              <a:rPr lang="en-US" b="1" dirty="0"/>
              <a:t>:</a:t>
            </a:r>
            <a:r>
              <a:rPr lang="en-US" dirty="0"/>
              <a:t> Pooled allocation provided no single authorized quantity </a:t>
            </a:r>
            <a:r>
              <a:rPr lang="en-US" dirty="0" smtClean="0"/>
              <a:t>exceeded; term permit to allow rotation of irrigated acres</a:t>
            </a:r>
            <a:endParaRPr lang="en-US" dirty="0"/>
          </a:p>
          <a:p>
            <a:r>
              <a:rPr lang="en-US" b="1" dirty="0"/>
              <a:t>Length: </a:t>
            </a:r>
            <a:r>
              <a:rPr lang="en-US" dirty="0" smtClean="0"/>
              <a:t>Three consecutive one-year terms until 2018; review and renew for additional 5-year period</a:t>
            </a:r>
            <a:endParaRPr lang="en-US" dirty="0"/>
          </a:p>
        </p:txBody>
      </p:sp>
    </p:spTree>
    <p:extLst>
      <p:ext uri="{BB962C8B-B14F-4D97-AF65-F5344CB8AC3E}">
        <p14:creationId xmlns:p14="http://schemas.microsoft.com/office/powerpoint/2010/main" val="3401305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Rules and </a:t>
            </a:r>
            <a:r>
              <a:rPr lang="en-US" dirty="0" smtClean="0"/>
              <a:t>Regulations &amp; </a:t>
            </a:r>
            <a:r>
              <a:rPr lang="en-US" dirty="0"/>
              <a:t>legislation</a:t>
            </a:r>
          </a:p>
        </p:txBody>
      </p:sp>
      <p:sp>
        <p:nvSpPr>
          <p:cNvPr id="5" name="Text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6144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5996" t="30533" r="27612" b="8376"/>
          <a:stretch>
            <a:fillRect/>
          </a:stretch>
        </p:blipFill>
        <p:spPr bwMode="auto">
          <a:xfrm>
            <a:off x="3459480" y="426718"/>
            <a:ext cx="8366759" cy="598987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000080"/>
                  </a:outerShdw>
                </a:effectLst>
              </a14:hiddenEffects>
            </a:ext>
          </a:extLst>
        </p:spPr>
      </p:pic>
      <p:sp>
        <p:nvSpPr>
          <p:cNvPr id="7" name="Rectangle 6"/>
          <p:cNvSpPr/>
          <p:nvPr/>
        </p:nvSpPr>
        <p:spPr>
          <a:xfrm>
            <a:off x="457200" y="1436496"/>
            <a:ext cx="3002280" cy="39703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More than 80% </a:t>
            </a:r>
            <a:br>
              <a:rPr lang="en-US" sz="3600" b="1" cap="none" spc="0" dirty="0" smtClean="0">
                <a:ln/>
                <a:solidFill>
                  <a:schemeClr val="accent4"/>
                </a:solidFill>
                <a:effectLst/>
              </a:rPr>
            </a:br>
            <a:r>
              <a:rPr lang="en-US" sz="3600" b="1" cap="none" spc="0" dirty="0" smtClean="0">
                <a:ln/>
                <a:solidFill>
                  <a:schemeClr val="accent4"/>
                </a:solidFill>
                <a:effectLst/>
              </a:rPr>
              <a:t>of Phase I Action Items </a:t>
            </a:r>
            <a:br>
              <a:rPr lang="en-US" sz="3600" b="1" cap="none" spc="0" dirty="0" smtClean="0">
                <a:ln/>
                <a:solidFill>
                  <a:schemeClr val="accent4"/>
                </a:solidFill>
                <a:effectLst/>
              </a:rPr>
            </a:br>
            <a:r>
              <a:rPr lang="en-US" sz="3600" b="1" cap="none" spc="0" dirty="0" smtClean="0">
                <a:ln/>
                <a:solidFill>
                  <a:schemeClr val="accent4"/>
                </a:solidFill>
                <a:effectLst/>
              </a:rPr>
              <a:t>Complete or Actively Underway</a:t>
            </a:r>
            <a:endParaRPr lang="en-US" sz="3600" b="1" cap="none" spc="0" dirty="0">
              <a:ln/>
              <a:solidFill>
                <a:schemeClr val="accent4"/>
              </a:solidFill>
              <a:effectLst/>
            </a:endParaRPr>
          </a:p>
        </p:txBody>
      </p:sp>
    </p:spTree>
    <p:extLst>
      <p:ext uri="{BB962C8B-B14F-4D97-AF65-F5344CB8AC3E}">
        <p14:creationId xmlns:p14="http://schemas.microsoft.com/office/powerpoint/2010/main" val="2164427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Rules and Regulations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
            </a:pPr>
            <a:r>
              <a:rPr lang="en-US" sz="2400" dirty="0"/>
              <a:t>Civil and other penalties for overpumping and other violations of the Kansas Water Appropriation </a:t>
            </a:r>
            <a:r>
              <a:rPr lang="en-US" sz="2400" dirty="0" smtClean="0"/>
              <a:t>Act (</a:t>
            </a:r>
            <a:r>
              <a:rPr lang="en-US" sz="2400" i="1" dirty="0" smtClean="0"/>
              <a:t>To Be Submitted to Department of Administration</a:t>
            </a:r>
            <a:r>
              <a:rPr lang="en-US" sz="2400" dirty="0" smtClean="0"/>
              <a:t>)</a:t>
            </a:r>
            <a:endParaRPr lang="en-US" sz="2400" dirty="0"/>
          </a:p>
          <a:p>
            <a:pPr>
              <a:buFont typeface="Wingdings" panose="05000000000000000000" pitchFamily="2" charset="2"/>
              <a:buChar char="§"/>
            </a:pPr>
            <a:r>
              <a:rPr lang="en-US" sz="2400" dirty="0"/>
              <a:t>Authority to seal </a:t>
            </a:r>
            <a:r>
              <a:rPr lang="en-US" sz="2400" dirty="0" smtClean="0"/>
              <a:t>meters </a:t>
            </a:r>
            <a:r>
              <a:rPr lang="en-US" sz="2400" dirty="0"/>
              <a:t>(</a:t>
            </a:r>
            <a:r>
              <a:rPr lang="en-US" sz="2400" i="1" dirty="0"/>
              <a:t>To Be Submitted to Department of Administration</a:t>
            </a:r>
            <a:r>
              <a:rPr lang="en-US" sz="2400" dirty="0" smtClean="0"/>
              <a:t>)</a:t>
            </a:r>
            <a:endParaRPr lang="en-US" sz="2400" dirty="0"/>
          </a:p>
          <a:p>
            <a:pPr>
              <a:buFont typeface="Wingdings" panose="05000000000000000000" pitchFamily="2" charset="2"/>
              <a:buChar char="§"/>
            </a:pPr>
            <a:r>
              <a:rPr lang="en-US" sz="2400" dirty="0" smtClean="0"/>
              <a:t>Demonstration </a:t>
            </a:r>
            <a:r>
              <a:rPr lang="en-US" sz="2400" dirty="0"/>
              <a:t>needed for point of diversion moves in areas of significant </a:t>
            </a:r>
            <a:r>
              <a:rPr lang="en-US" sz="2400" dirty="0" smtClean="0"/>
              <a:t>decline (</a:t>
            </a:r>
            <a:r>
              <a:rPr lang="en-US" sz="2400" i="1" dirty="0" smtClean="0"/>
              <a:t>Delayed for Additional Evaluation</a:t>
            </a:r>
            <a:r>
              <a:rPr lang="en-US" sz="2400" dirty="0" smtClean="0"/>
              <a:t>)</a:t>
            </a:r>
            <a:endParaRPr lang="en-US" sz="2400" dirty="0"/>
          </a:p>
          <a:p>
            <a:pPr lvl="0">
              <a:buFont typeface="Wingdings" panose="05000000000000000000" pitchFamily="2" charset="2"/>
              <a:buChar char="§"/>
            </a:pPr>
            <a:r>
              <a:rPr lang="en-US" sz="2400" dirty="0" smtClean="0"/>
              <a:t>Civil </a:t>
            </a:r>
            <a:r>
              <a:rPr lang="en-US" sz="2400" dirty="0"/>
              <a:t>and other penalties for failure to submit a water use </a:t>
            </a:r>
            <a:r>
              <a:rPr lang="en-US" sz="2400" dirty="0" smtClean="0"/>
              <a:t>report (</a:t>
            </a:r>
            <a:r>
              <a:rPr lang="en-US" sz="2400" i="1" dirty="0" smtClean="0"/>
              <a:t>Legislative Change</a:t>
            </a:r>
            <a:r>
              <a:rPr lang="en-US" sz="2400" dirty="0" smtClean="0"/>
              <a:t>)</a:t>
            </a:r>
            <a:endParaRPr lang="en-US" sz="2400" dirty="0"/>
          </a:p>
          <a:p>
            <a:endParaRPr lang="en-US" dirty="0"/>
          </a:p>
        </p:txBody>
      </p:sp>
    </p:spTree>
    <p:extLst>
      <p:ext uri="{BB962C8B-B14F-4D97-AF65-F5344CB8AC3E}">
        <p14:creationId xmlns:p14="http://schemas.microsoft.com/office/powerpoint/2010/main" val="1686315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extLst/>
          </p:nvPr>
        </p:nvGraphicFramePr>
        <p:xfrm>
          <a:off x="1" y="0"/>
          <a:ext cx="12192000" cy="6858001"/>
        </p:xfrm>
        <a:graphic>
          <a:graphicData uri="http://schemas.openxmlformats.org/drawingml/2006/table">
            <a:tbl>
              <a:tblPr firstRow="1" bandRow="1">
                <a:tableStyleId>{21E4AEA4-8DFA-4A89-87EB-49C32662AFE0}</a:tableStyleId>
              </a:tblPr>
              <a:tblGrid>
                <a:gridCol w="1553854"/>
                <a:gridCol w="3163288"/>
                <a:gridCol w="3452145"/>
                <a:gridCol w="4022713"/>
              </a:tblGrid>
              <a:tr h="1045152">
                <a:tc>
                  <a:txBody>
                    <a:bodyPr/>
                    <a:lstStyle/>
                    <a:p>
                      <a:pPr algn="ctr"/>
                      <a:r>
                        <a:rPr lang="en-US" sz="2400" dirty="0" smtClean="0"/>
                        <a:t>Category</a:t>
                      </a:r>
                      <a:endParaRPr lang="en-US" sz="2400" dirty="0"/>
                    </a:p>
                  </a:txBody>
                  <a:tcPr/>
                </a:tc>
                <a:tc>
                  <a:txBody>
                    <a:bodyPr/>
                    <a:lstStyle/>
                    <a:p>
                      <a:pPr algn="ctr"/>
                      <a:r>
                        <a:rPr lang="en-US" sz="2400" dirty="0" smtClean="0"/>
                        <a:t>Level A</a:t>
                      </a:r>
                    </a:p>
                    <a:p>
                      <a:pPr algn="ctr"/>
                      <a:r>
                        <a:rPr lang="en-US" sz="2400" b="1" strike="noStrike" baseline="0" dirty="0" smtClean="0">
                          <a:solidFill>
                            <a:schemeClr val="bg1"/>
                          </a:solidFill>
                        </a:rPr>
                        <a:t>&lt;24 Hours</a:t>
                      </a:r>
                      <a:endParaRPr lang="en-US" sz="2400" b="1" strike="noStrike" dirty="0">
                        <a:solidFill>
                          <a:schemeClr val="bg1"/>
                        </a:solidFill>
                      </a:endParaRPr>
                    </a:p>
                  </a:txBody>
                  <a:tcPr/>
                </a:tc>
                <a:tc>
                  <a:txBody>
                    <a:bodyPr/>
                    <a:lstStyle/>
                    <a:p>
                      <a:pPr algn="ctr"/>
                      <a:r>
                        <a:rPr lang="en-US" sz="2400" dirty="0" smtClean="0"/>
                        <a:t>Level B</a:t>
                      </a:r>
                    </a:p>
                    <a:p>
                      <a:pPr algn="ctr"/>
                      <a:r>
                        <a:rPr lang="en-US" sz="2400" strike="noStrike" dirty="0" smtClean="0">
                          <a:solidFill>
                            <a:schemeClr val="bg1"/>
                          </a:solidFill>
                        </a:rPr>
                        <a:t>24 – 72 Hours</a:t>
                      </a:r>
                      <a:endParaRPr lang="en-US" sz="2400" strike="noStrike" dirty="0">
                        <a:solidFill>
                          <a:schemeClr val="bg1"/>
                        </a:solidFill>
                      </a:endParaRPr>
                    </a:p>
                  </a:txBody>
                  <a:tcPr/>
                </a:tc>
                <a:tc>
                  <a:txBody>
                    <a:bodyPr/>
                    <a:lstStyle/>
                    <a:p>
                      <a:pPr algn="ctr"/>
                      <a:r>
                        <a:rPr lang="en-US" sz="2400" dirty="0" smtClean="0"/>
                        <a:t>Level C</a:t>
                      </a:r>
                    </a:p>
                    <a:p>
                      <a:pPr algn="ctr"/>
                      <a:r>
                        <a:rPr lang="en-US" sz="2400" dirty="0" smtClean="0"/>
                        <a:t>More</a:t>
                      </a:r>
                      <a:r>
                        <a:rPr lang="en-US" sz="2400" baseline="0" dirty="0" smtClean="0"/>
                        <a:t> than 72 Hours</a:t>
                      </a:r>
                      <a:endParaRPr lang="en-US" sz="2400" dirty="0"/>
                    </a:p>
                  </a:txBody>
                  <a:tcPr/>
                </a:tc>
              </a:tr>
              <a:tr h="1528291">
                <a:tc>
                  <a:txBody>
                    <a:bodyPr/>
                    <a:lstStyle/>
                    <a:p>
                      <a:pPr algn="ctr"/>
                      <a:r>
                        <a:rPr lang="en-US" sz="2000" b="1" kern="1200" dirty="0" smtClean="0">
                          <a:solidFill>
                            <a:schemeClr val="dk1"/>
                          </a:solidFill>
                          <a:effectLst/>
                          <a:latin typeface="+mn-lt"/>
                          <a:ea typeface="+mn-ea"/>
                          <a:cs typeface="+mn-cs"/>
                        </a:rPr>
                        <a:t>No Penalty </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w/in 5 </a:t>
                      </a:r>
                      <a:r>
                        <a:rPr lang="en-US" sz="2000" b="1" kern="1200" dirty="0" err="1" smtClean="0">
                          <a:solidFill>
                            <a:schemeClr val="dk1"/>
                          </a:solidFill>
                          <a:effectLst/>
                          <a:latin typeface="+mn-lt"/>
                          <a:ea typeface="+mn-ea"/>
                          <a:cs typeface="+mn-cs"/>
                        </a:rPr>
                        <a:t>yrs</a:t>
                      </a:r>
                      <a:endParaRPr lang="en-US" sz="2400" dirty="0"/>
                    </a:p>
                  </a:txBody>
                  <a:tcPr/>
                </a:tc>
                <a:tc>
                  <a:txBody>
                    <a:bodyPr/>
                    <a:lstStyle/>
                    <a:p>
                      <a:pPr marL="0" marR="0" algn="ctr">
                        <a:lnSpc>
                          <a:spcPct val="110000"/>
                        </a:lnSpc>
                        <a:spcBef>
                          <a:spcPts val="600"/>
                        </a:spcBef>
                        <a:spcAft>
                          <a:spcPts val="100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Written Notice of Non-Compliance</a:t>
                      </a:r>
                    </a:p>
                  </a:txBody>
                  <a:tcPr marL="68580" marR="68580" marT="0" marB="0"/>
                </a:tc>
                <a:tc>
                  <a:txBody>
                    <a:bodyPr/>
                    <a:lstStyle/>
                    <a:p>
                      <a:pPr marL="0" marR="0" algn="ctr">
                        <a:lnSpc>
                          <a:spcPct val="110000"/>
                        </a:lnSpc>
                        <a:spcBef>
                          <a:spcPts val="600"/>
                        </a:spcBef>
                        <a:spcAft>
                          <a:spcPts val="100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reduction in quantity equal to 2X quantity overpumped (not to exceed one year suspension)</a:t>
                      </a:r>
                    </a:p>
                  </a:txBody>
                  <a:tcPr marL="68580" marR="68580" marT="0" marB="0"/>
                </a:tc>
                <a:tc>
                  <a:txBody>
                    <a:bodyPr/>
                    <a:lstStyle/>
                    <a:p>
                      <a:pPr marL="0" marR="0" algn="ctr">
                        <a:lnSpc>
                          <a:spcPct val="110000"/>
                        </a:lnSpc>
                        <a:spcBef>
                          <a:spcPts val="600"/>
                        </a:spcBef>
                        <a:spcAft>
                          <a:spcPts val="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reduction in quantity equal to 3X quantity overpumped (not to exceed one year suspension)</a:t>
                      </a:r>
                    </a:p>
                  </a:txBody>
                  <a:tcPr marL="68580" marR="68580" marT="0" marB="0"/>
                </a:tc>
              </a:tr>
              <a:tr h="1833950">
                <a:tc>
                  <a:txBody>
                    <a:bodyPr/>
                    <a:lstStyle/>
                    <a:p>
                      <a:pPr algn="ctr"/>
                      <a:r>
                        <a:rPr lang="en-US" sz="2000" b="1" kern="1200" dirty="0" smtClean="0">
                          <a:solidFill>
                            <a:schemeClr val="dk1"/>
                          </a:solidFill>
                          <a:effectLst/>
                          <a:latin typeface="+mn-lt"/>
                          <a:ea typeface="+mn-ea"/>
                          <a:cs typeface="+mn-cs"/>
                        </a:rPr>
                        <a:t>One Penalty </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w/in 5 </a:t>
                      </a:r>
                      <a:r>
                        <a:rPr lang="en-US" sz="2000" b="1" kern="1200" dirty="0" err="1" smtClean="0">
                          <a:solidFill>
                            <a:schemeClr val="dk1"/>
                          </a:solidFill>
                          <a:effectLst/>
                          <a:latin typeface="+mn-lt"/>
                          <a:ea typeface="+mn-ea"/>
                          <a:cs typeface="+mn-cs"/>
                        </a:rPr>
                        <a:t>yrs</a:t>
                      </a:r>
                      <a:endParaRPr lang="en-US" sz="2400" dirty="0"/>
                    </a:p>
                  </a:txBody>
                  <a:tcPr/>
                </a:tc>
                <a:tc>
                  <a:txBody>
                    <a:bodyPr/>
                    <a:lstStyle/>
                    <a:p>
                      <a:pPr marL="0" marR="0" algn="ctr">
                        <a:lnSpc>
                          <a:spcPct val="110000"/>
                        </a:lnSpc>
                        <a:spcBef>
                          <a:spcPts val="600"/>
                        </a:spcBef>
                        <a:spcAft>
                          <a:spcPts val="100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reduction in quantity equal to 2X quantity overpumped (not to exceed one year suspension)</a:t>
                      </a:r>
                    </a:p>
                  </a:txBody>
                  <a:tcPr marL="68580" marR="68580" marT="0" marB="0"/>
                </a:tc>
                <a:tc>
                  <a:txBody>
                    <a:bodyPr/>
                    <a:lstStyle/>
                    <a:p>
                      <a:pPr marL="0" marR="0" algn="ctr">
                        <a:lnSpc>
                          <a:spcPct val="110000"/>
                        </a:lnSpc>
                        <a:spcBef>
                          <a:spcPts val="600"/>
                        </a:spcBef>
                        <a:spcAft>
                          <a:spcPts val="100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one year suspension</a:t>
                      </a:r>
                    </a:p>
                  </a:txBody>
                  <a:tcPr marL="68580" marR="68580" marT="0" marB="0"/>
                </a:tc>
                <a:tc>
                  <a:txBody>
                    <a:bodyPr/>
                    <a:lstStyle/>
                    <a:p>
                      <a:pPr marL="0" marR="0" algn="ctr">
                        <a:lnSpc>
                          <a:spcPct val="110000"/>
                        </a:lnSpc>
                        <a:spcBef>
                          <a:spcPts val="600"/>
                        </a:spcBef>
                        <a:spcAft>
                          <a:spcPts val="100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three year suspension</a:t>
                      </a:r>
                    </a:p>
                  </a:txBody>
                  <a:tcPr marL="68580" marR="68580" marT="0" marB="0"/>
                </a:tc>
              </a:tr>
              <a:tr h="1225304">
                <a:tc>
                  <a:txBody>
                    <a:bodyPr/>
                    <a:lstStyle/>
                    <a:p>
                      <a:pPr algn="ctr"/>
                      <a:r>
                        <a:rPr lang="en-US" sz="2000" b="1" kern="1200" dirty="0" smtClean="0">
                          <a:solidFill>
                            <a:schemeClr val="dk1"/>
                          </a:solidFill>
                          <a:effectLst/>
                          <a:latin typeface="+mn-lt"/>
                          <a:ea typeface="+mn-ea"/>
                          <a:cs typeface="+mn-cs"/>
                        </a:rPr>
                        <a:t>Two Penalties w/in 5 </a:t>
                      </a:r>
                      <a:r>
                        <a:rPr lang="en-US" sz="2000" b="1" kern="1200" dirty="0" err="1" smtClean="0">
                          <a:solidFill>
                            <a:schemeClr val="dk1"/>
                          </a:solidFill>
                          <a:effectLst/>
                          <a:latin typeface="+mn-lt"/>
                          <a:ea typeface="+mn-ea"/>
                          <a:cs typeface="+mn-cs"/>
                        </a:rPr>
                        <a:t>yrs</a:t>
                      </a:r>
                      <a:endParaRPr lang="en-US" sz="2400" dirty="0"/>
                    </a:p>
                  </a:txBody>
                  <a:tcPr/>
                </a:tc>
                <a:tc>
                  <a:txBody>
                    <a:bodyPr/>
                    <a:lstStyle/>
                    <a:p>
                      <a:pPr marL="0" marR="0" algn="ctr">
                        <a:lnSpc>
                          <a:spcPct val="110000"/>
                        </a:lnSpc>
                        <a:spcBef>
                          <a:spcPts val="600"/>
                        </a:spcBef>
                        <a:spcAft>
                          <a:spcPts val="1000"/>
                        </a:spcAft>
                      </a:pPr>
                      <a:r>
                        <a:rPr lang="en-US" sz="2000" b="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one year suspension</a:t>
                      </a:r>
                    </a:p>
                  </a:txBody>
                  <a:tcPr marL="68580" marR="68580" marT="0" marB="0"/>
                </a:tc>
                <a:tc>
                  <a:txBody>
                    <a:bodyPr/>
                    <a:lstStyle/>
                    <a:p>
                      <a:pPr marL="0" marR="0" algn="ctr">
                        <a:lnSpc>
                          <a:spcPct val="110000"/>
                        </a:lnSpc>
                        <a:spcBef>
                          <a:spcPts val="600"/>
                        </a:spcBef>
                        <a:spcAft>
                          <a:spcPts val="100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three year suspension</a:t>
                      </a:r>
                    </a:p>
                  </a:txBody>
                  <a:tcPr marL="68580" marR="68580" marT="0" marB="0"/>
                </a:tc>
                <a:tc>
                  <a:txBody>
                    <a:bodyPr/>
                    <a:lstStyle/>
                    <a:p>
                      <a:pPr marL="0" marR="0" algn="ctr">
                        <a:lnSpc>
                          <a:spcPct val="110000"/>
                        </a:lnSpc>
                        <a:spcBef>
                          <a:spcPts val="600"/>
                        </a:spcBef>
                        <a:spcAft>
                          <a:spcPts val="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four year suspension</a:t>
                      </a:r>
                    </a:p>
                  </a:txBody>
                  <a:tcPr marL="68580" marR="68580" marT="0" marB="0"/>
                </a:tc>
              </a:tr>
              <a:tr h="1225304">
                <a:tc>
                  <a:txBody>
                    <a:bodyPr/>
                    <a:lstStyle/>
                    <a:p>
                      <a:pPr algn="ctr"/>
                      <a:r>
                        <a:rPr lang="en-US" sz="2000" b="1" kern="1200" dirty="0" smtClean="0">
                          <a:solidFill>
                            <a:schemeClr val="dk1"/>
                          </a:solidFill>
                          <a:effectLst/>
                          <a:latin typeface="+mn-lt"/>
                          <a:ea typeface="+mn-ea"/>
                          <a:cs typeface="+mn-cs"/>
                        </a:rPr>
                        <a:t>Three Penalties w/in 5 </a:t>
                      </a:r>
                      <a:r>
                        <a:rPr lang="en-US" sz="2000" b="1" kern="1200" dirty="0" err="1" smtClean="0">
                          <a:solidFill>
                            <a:schemeClr val="dk1"/>
                          </a:solidFill>
                          <a:effectLst/>
                          <a:latin typeface="+mn-lt"/>
                          <a:ea typeface="+mn-ea"/>
                          <a:cs typeface="+mn-cs"/>
                        </a:rPr>
                        <a:t>yrs</a:t>
                      </a:r>
                      <a:endParaRPr lang="en-US" sz="2400" dirty="0"/>
                    </a:p>
                  </a:txBody>
                  <a:tcPr/>
                </a:tc>
                <a:tc>
                  <a:txBody>
                    <a:bodyPr/>
                    <a:lstStyle/>
                    <a:p>
                      <a:pPr marL="0" marR="0" algn="ctr">
                        <a:lnSpc>
                          <a:spcPct val="110000"/>
                        </a:lnSpc>
                        <a:spcBef>
                          <a:spcPts val="600"/>
                        </a:spcBef>
                        <a:spcAft>
                          <a:spcPts val="100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three year suspension</a:t>
                      </a:r>
                    </a:p>
                  </a:txBody>
                  <a:tcPr marL="68580" marR="68580" marT="0" marB="0"/>
                </a:tc>
                <a:tc>
                  <a:txBody>
                    <a:bodyPr/>
                    <a:lstStyle/>
                    <a:p>
                      <a:pPr marL="0" marR="0" algn="ctr">
                        <a:lnSpc>
                          <a:spcPct val="110000"/>
                        </a:lnSpc>
                        <a:spcBef>
                          <a:spcPts val="600"/>
                        </a:spcBef>
                        <a:spcAft>
                          <a:spcPts val="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four year suspension</a:t>
                      </a:r>
                    </a:p>
                  </a:txBody>
                  <a:tcPr marL="68580" marR="68580" marT="0" marB="0"/>
                </a:tc>
                <a:tc>
                  <a:txBody>
                    <a:bodyPr/>
                    <a:lstStyle/>
                    <a:p>
                      <a:pPr marL="0" marR="0" algn="ctr">
                        <a:lnSpc>
                          <a:spcPct val="110000"/>
                        </a:lnSpc>
                        <a:spcBef>
                          <a:spcPts val="600"/>
                        </a:spcBef>
                        <a:spcAft>
                          <a:spcPts val="0"/>
                        </a:spcAft>
                      </a:pPr>
                      <a:r>
                        <a:rPr lang="en-US" sz="2000" b="0" dirty="0">
                          <a:solidFill>
                            <a:schemeClr val="tx1"/>
                          </a:solidFill>
                          <a:effectLst/>
                          <a:latin typeface="Corbel" panose="020B0503020204020204" pitchFamily="34" charset="0"/>
                          <a:ea typeface="SimSun" panose="02010600030101010101" pitchFamily="2" charset="-122"/>
                          <a:cs typeface="Tahoma" panose="020B0604030504040204" pitchFamily="34" charset="0"/>
                        </a:rPr>
                        <a:t>$1000 per day and a five year suspension</a:t>
                      </a:r>
                    </a:p>
                  </a:txBody>
                  <a:tcPr marL="68580" marR="68580" marT="0" marB="0"/>
                </a:tc>
              </a:tr>
            </a:tbl>
          </a:graphicData>
        </a:graphic>
      </p:graphicFrame>
    </p:spTree>
    <p:extLst>
      <p:ext uri="{BB962C8B-B14F-4D97-AF65-F5344CB8AC3E}">
        <p14:creationId xmlns:p14="http://schemas.microsoft.com/office/powerpoint/2010/main" val="1175484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to Seal Meters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a:t>Retain existing regulation authorizing seals to enforce a cease and desist to render pump or other diversion decide inoperable</a:t>
            </a:r>
          </a:p>
          <a:p>
            <a:pPr>
              <a:buFont typeface="Wingdings" panose="05000000000000000000" pitchFamily="2" charset="2"/>
              <a:buChar char="§"/>
            </a:pPr>
            <a:r>
              <a:rPr lang="en-US" sz="2800" dirty="0"/>
              <a:t>K.A.R. 5-3-6a revised to allow the Chief Engineer or representatives to place a seal on flowmeters (bolt, chain, lock or any combination thereof) to prevent removal of flowmeter and access to internal working parts </a:t>
            </a:r>
            <a:endParaRPr lang="en-US" sz="2800" dirty="0" smtClean="0"/>
          </a:p>
          <a:p>
            <a:pPr>
              <a:buFont typeface="Wingdings" panose="05000000000000000000" pitchFamily="2" charset="2"/>
              <a:buChar char="§"/>
            </a:pPr>
            <a:r>
              <a:rPr lang="en-US" sz="2800" dirty="0" smtClean="0"/>
              <a:t>Delegate authority to GMDs</a:t>
            </a:r>
            <a:endParaRPr lang="en-US" sz="2800" dirty="0"/>
          </a:p>
          <a:p>
            <a:pPr marL="45720" indent="0">
              <a:buNone/>
            </a:pPr>
            <a:endParaRPr lang="en-US" dirty="0"/>
          </a:p>
        </p:txBody>
      </p:sp>
    </p:spTree>
    <p:extLst>
      <p:ext uri="{BB962C8B-B14F-4D97-AF65-F5344CB8AC3E}">
        <p14:creationId xmlns:p14="http://schemas.microsoft.com/office/powerpoint/2010/main" val="1981213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for PD Moves &gt; 300 Feet</a:t>
            </a:r>
            <a:endParaRPr lang="en-US" dirty="0"/>
          </a:p>
        </p:txBody>
      </p:sp>
      <p:sp>
        <p:nvSpPr>
          <p:cNvPr id="3" name="Content Placeholder 2"/>
          <p:cNvSpPr>
            <a:spLocks noGrp="1"/>
          </p:cNvSpPr>
          <p:nvPr>
            <p:ph idx="1"/>
          </p:nvPr>
        </p:nvSpPr>
        <p:spPr/>
        <p:txBody>
          <a:bodyPr>
            <a:normAutofit/>
          </a:bodyPr>
          <a:lstStyle/>
          <a:p>
            <a:pPr lvl="0"/>
            <a:r>
              <a:rPr lang="en-US" sz="2800" dirty="0"/>
              <a:t>K.S.A. 82a-708b provides that water holders can apply for changes in a water right’s place of use, point of diversion or use made of water, without losing priority of right, provided:</a:t>
            </a:r>
          </a:p>
          <a:p>
            <a:pPr lvl="1"/>
            <a:r>
              <a:rPr lang="en-US" sz="2800" dirty="0"/>
              <a:t>the owner </a:t>
            </a:r>
            <a:r>
              <a:rPr lang="en-US" sz="2800" b="1" dirty="0"/>
              <a:t>demonstrate to the chief engineer</a:t>
            </a:r>
            <a:r>
              <a:rPr lang="en-US" sz="2800" dirty="0"/>
              <a:t> that any proposed change is </a:t>
            </a:r>
            <a:r>
              <a:rPr lang="en-US" sz="2800" b="1" dirty="0"/>
              <a:t>reasonable</a:t>
            </a:r>
            <a:r>
              <a:rPr lang="en-US" sz="2800" dirty="0"/>
              <a:t> and </a:t>
            </a:r>
            <a:r>
              <a:rPr lang="en-US" sz="2800" b="1" dirty="0"/>
              <a:t>will not impair</a:t>
            </a:r>
            <a:r>
              <a:rPr lang="en-US" sz="2800" dirty="0"/>
              <a:t> existing rights;</a:t>
            </a:r>
          </a:p>
          <a:p>
            <a:pPr marL="45720" indent="0">
              <a:buNone/>
            </a:pPr>
            <a:endParaRPr lang="en-US" sz="2800" dirty="0"/>
          </a:p>
        </p:txBody>
      </p:sp>
    </p:spTree>
    <p:extLst>
      <p:ext uri="{BB962C8B-B14F-4D97-AF65-F5344CB8AC3E}">
        <p14:creationId xmlns:p14="http://schemas.microsoft.com/office/powerpoint/2010/main" val="1913697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518" t="9508" r="14426" b="9793"/>
          <a:stretch/>
        </p:blipFill>
        <p:spPr>
          <a:xfrm>
            <a:off x="1508759" y="0"/>
            <a:ext cx="9037321" cy="6842577"/>
          </a:xfrm>
          <a:prstGeom prst="rect">
            <a:avLst/>
          </a:prstGeom>
        </p:spPr>
      </p:pic>
    </p:spTree>
    <p:extLst>
      <p:ext uri="{BB962C8B-B14F-4D97-AF65-F5344CB8AC3E}">
        <p14:creationId xmlns:p14="http://schemas.microsoft.com/office/powerpoint/2010/main" val="190044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for PD Moves &gt; 300 Feet</a:t>
            </a:r>
            <a:endParaRPr lang="en-US" dirty="0"/>
          </a:p>
        </p:txBody>
      </p:sp>
      <p:sp>
        <p:nvSpPr>
          <p:cNvPr id="3" name="Content Placeholder 2"/>
          <p:cNvSpPr>
            <a:spLocks noGrp="1"/>
          </p:cNvSpPr>
          <p:nvPr>
            <p:ph idx="1"/>
          </p:nvPr>
        </p:nvSpPr>
        <p:spPr/>
        <p:txBody>
          <a:bodyPr/>
          <a:lstStyle/>
          <a:p>
            <a:r>
              <a:rPr lang="en-US" sz="2800" dirty="0"/>
              <a:t>No moves can be more than 1320 feet</a:t>
            </a:r>
          </a:p>
          <a:p>
            <a:r>
              <a:rPr lang="en-US" sz="2800" dirty="0"/>
              <a:t>No hop-scotching. No moves more than 1320 feet from the location of the point of diversion when the rule is implemented.</a:t>
            </a:r>
          </a:p>
          <a:p>
            <a:r>
              <a:rPr lang="en-US" sz="2800" dirty="0"/>
              <a:t>No moves more than 300 feet where the projected future saturated thickness is less than 40 feet, </a:t>
            </a:r>
            <a:r>
              <a:rPr lang="en-US" sz="2800" dirty="0" smtClean="0"/>
              <a:t>EXCEPT</a:t>
            </a:r>
          </a:p>
          <a:p>
            <a:pPr lvl="1"/>
            <a:r>
              <a:rPr lang="en-US" sz="2800" dirty="0" smtClean="0"/>
              <a:t>Where </a:t>
            </a:r>
            <a:r>
              <a:rPr lang="en-US" sz="2800" dirty="0"/>
              <a:t>a GMD has developed a </a:t>
            </a:r>
            <a:r>
              <a:rPr lang="en-US" sz="2800" dirty="0" smtClean="0"/>
              <a:t>regulation </a:t>
            </a:r>
            <a:r>
              <a:rPr lang="en-US" sz="2800" dirty="0"/>
              <a:t>to specify a less future saturated thickness in their district</a:t>
            </a:r>
          </a:p>
          <a:p>
            <a:pPr marL="45720" indent="0">
              <a:buNone/>
            </a:pPr>
            <a:endParaRPr lang="en-US" dirty="0"/>
          </a:p>
        </p:txBody>
      </p:sp>
    </p:spTree>
    <p:extLst>
      <p:ext uri="{BB962C8B-B14F-4D97-AF65-F5344CB8AC3E}">
        <p14:creationId xmlns:p14="http://schemas.microsoft.com/office/powerpoint/2010/main" val="965733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for PD Moves &gt; 300 Feet</a:t>
            </a:r>
            <a:endParaRPr lang="en-US" dirty="0"/>
          </a:p>
        </p:txBody>
      </p:sp>
      <p:sp>
        <p:nvSpPr>
          <p:cNvPr id="3" name="Content Placeholder 2"/>
          <p:cNvSpPr>
            <a:spLocks noGrp="1"/>
          </p:cNvSpPr>
          <p:nvPr>
            <p:ph idx="1"/>
          </p:nvPr>
        </p:nvSpPr>
        <p:spPr/>
        <p:txBody>
          <a:bodyPr>
            <a:normAutofit fontScale="92500"/>
          </a:bodyPr>
          <a:lstStyle/>
          <a:p>
            <a:r>
              <a:rPr lang="en-US" dirty="0"/>
              <a:t>Changes greater than 300 feet will still be permitted if they meet the demonstration. </a:t>
            </a:r>
            <a:r>
              <a:rPr lang="en-US" b="1" dirty="0"/>
              <a:t>Many will.</a:t>
            </a:r>
          </a:p>
          <a:p>
            <a:r>
              <a:rPr lang="en-US" dirty="0"/>
              <a:t>Moves permitted when the effect of the change in location would not decrease the 50-year future saturated thickness by more than 20%</a:t>
            </a:r>
          </a:p>
          <a:p>
            <a:r>
              <a:rPr lang="en-US" dirty="0"/>
              <a:t>The effect of the change is the difference in two </a:t>
            </a:r>
            <a:r>
              <a:rPr lang="en-US" dirty="0" err="1"/>
              <a:t>Theis</a:t>
            </a:r>
            <a:r>
              <a:rPr lang="en-US" dirty="0"/>
              <a:t> analyses: </a:t>
            </a:r>
          </a:p>
          <a:p>
            <a:pPr lvl="1"/>
            <a:r>
              <a:rPr lang="en-US" sz="2600" dirty="0"/>
              <a:t>the maximum impact of the pumping well to the nearest neighboring well, </a:t>
            </a:r>
            <a:r>
              <a:rPr lang="en-US" sz="2600" b="1" dirty="0"/>
              <a:t>at current location</a:t>
            </a:r>
            <a:r>
              <a:rPr lang="en-US" sz="2600" dirty="0"/>
              <a:t> (with the current pumping rate and quantity) vs. </a:t>
            </a:r>
          </a:p>
          <a:p>
            <a:pPr lvl="1"/>
            <a:r>
              <a:rPr lang="en-US" sz="2600" dirty="0"/>
              <a:t>the maximum effect </a:t>
            </a:r>
            <a:r>
              <a:rPr lang="en-US" sz="2600" b="1" dirty="0"/>
              <a:t>at the proposed location</a:t>
            </a:r>
            <a:r>
              <a:rPr lang="en-US" sz="2600" dirty="0"/>
              <a:t> (with the proposed rate and quantity)</a:t>
            </a:r>
            <a:endParaRPr lang="en-US" dirty="0"/>
          </a:p>
          <a:p>
            <a:r>
              <a:rPr lang="en-US" dirty="0"/>
              <a:t>Spreadsheet of 50-Year Calculations </a:t>
            </a:r>
            <a:r>
              <a:rPr lang="en-US" u="sng" dirty="0">
                <a:hlinkClick r:id="rId2"/>
              </a:rPr>
              <a:t>http://dwr.kda.ks.gov/TempTransfer/TheisForExcel2010For300ftMoveRulev3.xlsm</a:t>
            </a:r>
            <a:endParaRPr lang="en-US" dirty="0"/>
          </a:p>
        </p:txBody>
      </p:sp>
    </p:spTree>
    <p:extLst>
      <p:ext uri="{BB962C8B-B14F-4D97-AF65-F5344CB8AC3E}">
        <p14:creationId xmlns:p14="http://schemas.microsoft.com/office/powerpoint/2010/main" val="2702463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Demonstration </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a:t>Current </a:t>
            </a:r>
            <a:r>
              <a:rPr lang="en-US" dirty="0" smtClean="0"/>
              <a:t>location is 2398 feet from nearest well, pumping 196 acre-feet at 450 </a:t>
            </a:r>
            <a:r>
              <a:rPr lang="en-US" dirty="0" err="1" smtClean="0"/>
              <a:t>gpm</a:t>
            </a:r>
            <a:r>
              <a:rPr lang="en-US" dirty="0" smtClean="0"/>
              <a:t>.</a:t>
            </a:r>
            <a:endParaRPr lang="en-US" dirty="0"/>
          </a:p>
          <a:p>
            <a:r>
              <a:rPr lang="en-US" dirty="0" smtClean="0"/>
              <a:t>Proposed location is 1795 feet fro nearest well, would pump 254 acre-feet at 915 </a:t>
            </a:r>
            <a:r>
              <a:rPr lang="en-US" dirty="0" err="1" smtClean="0"/>
              <a:t>gpm</a:t>
            </a:r>
            <a:r>
              <a:rPr lang="en-US" dirty="0" smtClean="0"/>
              <a:t>.</a:t>
            </a:r>
          </a:p>
          <a:p>
            <a:r>
              <a:rPr lang="en-US" dirty="0" smtClean="0"/>
              <a:t>Best aquifer parameters used from GMD 3 model. </a:t>
            </a:r>
            <a:r>
              <a:rPr lang="en-US" dirty="0"/>
              <a:t> </a:t>
            </a:r>
            <a:endParaRPr lang="en-US" dirty="0" smtClean="0"/>
          </a:p>
          <a:p>
            <a:r>
              <a:rPr lang="en-US" dirty="0" smtClean="0"/>
              <a:t>Projected future saturated thickness after </a:t>
            </a:r>
            <a:r>
              <a:rPr lang="en-US" dirty="0"/>
              <a:t>50 years </a:t>
            </a:r>
            <a:r>
              <a:rPr lang="en-US" dirty="0" smtClean="0"/>
              <a:t>is 62 feet.</a:t>
            </a:r>
            <a:endParaRPr lang="en-US" dirty="0"/>
          </a:p>
          <a:p>
            <a:r>
              <a:rPr lang="en-US" dirty="0" smtClean="0"/>
              <a:t>20</a:t>
            </a:r>
            <a:r>
              <a:rPr lang="en-US" dirty="0"/>
              <a:t>% of 62 feet is 12.4 </a:t>
            </a:r>
            <a:r>
              <a:rPr lang="en-US" dirty="0" err="1" smtClean="0"/>
              <a:t>ft</a:t>
            </a:r>
            <a:r>
              <a:rPr lang="en-US" dirty="0" smtClean="0"/>
              <a:t>, allowed </a:t>
            </a:r>
            <a:r>
              <a:rPr lang="en-US" dirty="0"/>
              <a:t>as </a:t>
            </a:r>
            <a:r>
              <a:rPr lang="en-US" dirty="0" smtClean="0"/>
              <a:t>additional impact</a:t>
            </a:r>
            <a:endParaRPr lang="en-US" dirty="0"/>
          </a:p>
          <a:p>
            <a:r>
              <a:rPr lang="en-US" dirty="0" smtClean="0"/>
              <a:t>Max. future impact at current location is 6.81 feet. At proposed location is 10.59 ft.</a:t>
            </a:r>
            <a:endParaRPr lang="en-US" dirty="0"/>
          </a:p>
          <a:p>
            <a:r>
              <a:rPr lang="en-US" dirty="0" smtClean="0"/>
              <a:t>Difference is 3.78 ft. Ok.</a:t>
            </a:r>
            <a:endParaRPr lang="en-US" dirty="0"/>
          </a:p>
        </p:txBody>
      </p:sp>
      <p:pic>
        <p:nvPicPr>
          <p:cNvPr id="7" name="Picture 6"/>
          <p:cNvPicPr>
            <a:picLocks noChangeAspect="1"/>
          </p:cNvPicPr>
          <p:nvPr/>
        </p:nvPicPr>
        <p:blipFill rotWithShape="1">
          <a:blip r:embed="rId3"/>
          <a:srcRect l="36875" t="37891" r="21250" b="25000"/>
          <a:stretch/>
        </p:blipFill>
        <p:spPr>
          <a:xfrm>
            <a:off x="990600" y="2191544"/>
            <a:ext cx="5105400" cy="3619500"/>
          </a:xfrm>
          <a:prstGeom prst="rect">
            <a:avLst/>
          </a:prstGeom>
        </p:spPr>
      </p:pic>
    </p:spTree>
    <p:extLst>
      <p:ext uri="{BB962C8B-B14F-4D97-AF65-F5344CB8AC3E}">
        <p14:creationId xmlns:p14="http://schemas.microsoft.com/office/powerpoint/2010/main" val="3897107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Integrated stockwatering irrigation permits (ISIWR)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4789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Integrated stockwatering irrigation permits</a:t>
            </a:r>
            <a:endParaRPr lang="en-US" dirty="0"/>
          </a:p>
        </p:txBody>
      </p:sp>
      <p:sp>
        <p:nvSpPr>
          <p:cNvPr id="5" name="Content Placeholder 4"/>
          <p:cNvSpPr>
            <a:spLocks noGrp="1"/>
          </p:cNvSpPr>
          <p:nvPr>
            <p:ph idx="1"/>
          </p:nvPr>
        </p:nvSpPr>
        <p:spPr/>
        <p:txBody>
          <a:bodyPr>
            <a:normAutofit/>
          </a:bodyPr>
          <a:lstStyle/>
          <a:p>
            <a:r>
              <a:rPr lang="en-US" sz="3600" dirty="0" smtClean="0"/>
              <a:t>Concept:</a:t>
            </a:r>
          </a:p>
          <a:p>
            <a:pPr lvl="1"/>
            <a:r>
              <a:rPr lang="en-US" sz="3200" dirty="0" smtClean="0"/>
              <a:t>Allow for an existing </a:t>
            </a:r>
            <a:r>
              <a:rPr lang="en-US" sz="3200" dirty="0"/>
              <a:t>water right associated with a stockwatering facility to be authorized for both irrigation and stockwatering use under the same right</a:t>
            </a:r>
            <a:endParaRPr lang="en-US" sz="3200" dirty="0" smtClean="0"/>
          </a:p>
          <a:p>
            <a:pPr lvl="1"/>
            <a:r>
              <a:rPr lang="en-US" sz="3200" dirty="0" smtClean="0"/>
              <a:t>Provide </a:t>
            </a:r>
            <a:r>
              <a:rPr lang="en-US" sz="3200" dirty="0"/>
              <a:t>flexibility between uses as head count and the nutrient management plan </a:t>
            </a:r>
            <a:r>
              <a:rPr lang="en-US" sz="3200" dirty="0" smtClean="0"/>
              <a:t>fluctuates</a:t>
            </a:r>
          </a:p>
        </p:txBody>
      </p:sp>
    </p:spTree>
    <p:extLst>
      <p:ext uri="{BB962C8B-B14F-4D97-AF65-F5344CB8AC3E}">
        <p14:creationId xmlns:p14="http://schemas.microsoft.com/office/powerpoint/2010/main" val="60681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Regional </a:t>
            </a:r>
            <a:r>
              <a:rPr lang="en-US" dirty="0"/>
              <a:t>Advisory Committees</a:t>
            </a:r>
          </a:p>
        </p:txBody>
      </p:sp>
      <p:sp>
        <p:nvSpPr>
          <p:cNvPr id="5" name="Text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41689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stockwatering irrigation permits</a:t>
            </a:r>
            <a:endParaRPr lang="en-US" dirty="0"/>
          </a:p>
        </p:txBody>
      </p:sp>
      <p:sp>
        <p:nvSpPr>
          <p:cNvPr id="3" name="Content Placeholder 2"/>
          <p:cNvSpPr>
            <a:spLocks noGrp="1"/>
          </p:cNvSpPr>
          <p:nvPr>
            <p:ph idx="1"/>
          </p:nvPr>
        </p:nvSpPr>
        <p:spPr/>
        <p:txBody>
          <a:bodyPr>
            <a:normAutofit lnSpcReduction="10000"/>
          </a:bodyPr>
          <a:lstStyle/>
          <a:p>
            <a:r>
              <a:rPr lang="en-US" dirty="0" smtClean="0"/>
              <a:t>Certified </a:t>
            </a:r>
            <a:r>
              <a:rPr lang="en-US" dirty="0"/>
              <a:t>irrigation water right can be changed to add stockwatering use if the irrigation water right current authorized point of diversion and place of use are retained</a:t>
            </a:r>
            <a:endParaRPr lang="en-US" dirty="0" smtClean="0"/>
          </a:p>
          <a:p>
            <a:r>
              <a:rPr lang="en-US" dirty="0" smtClean="0"/>
              <a:t>Authorize </a:t>
            </a:r>
            <a:r>
              <a:rPr lang="en-US" dirty="0"/>
              <a:t>irrigation and stockwatering uses on the same water right, add the new place of use and use made of water allowing the flexibility of the quantity to be used for either use during a calendar year</a:t>
            </a:r>
            <a:endParaRPr lang="en-US" dirty="0" smtClean="0"/>
          </a:p>
          <a:p>
            <a:r>
              <a:rPr lang="en-US" dirty="0" smtClean="0"/>
              <a:t>Original irrigation right remains as authorized prior to the approval of the dual use water right if the dual use right should no longer be needed for stockwatering use</a:t>
            </a:r>
          </a:p>
          <a:p>
            <a:r>
              <a:rPr lang="en-US" dirty="0" smtClean="0"/>
              <a:t>Conditioned requiring totalizing flowmeters installed to current specifications in a manner that will accurately measure both uses the right separately</a:t>
            </a:r>
          </a:p>
          <a:p>
            <a:r>
              <a:rPr lang="en-US" dirty="0" smtClean="0"/>
              <a:t>Require </a:t>
            </a:r>
            <a:r>
              <a:rPr lang="en-US" dirty="0"/>
              <a:t>filing a separate annual water use report for each beneficial use</a:t>
            </a:r>
            <a:endParaRPr lang="en-US" dirty="0" smtClean="0"/>
          </a:p>
          <a:p>
            <a:endParaRPr lang="en-US" dirty="0"/>
          </a:p>
        </p:txBody>
      </p:sp>
    </p:spTree>
    <p:extLst>
      <p:ext uri="{BB962C8B-B14F-4D97-AF65-F5344CB8AC3E}">
        <p14:creationId xmlns:p14="http://schemas.microsoft.com/office/powerpoint/2010/main" val="550725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Stockwatering Facility Permit (SFP</a:t>
            </a:r>
            <a:r>
              <a:rPr lang="en-US" dirty="0" smtClean="0"/>
              <a:t>)</a:t>
            </a:r>
            <a:endParaRPr lang="en-US" dirty="0"/>
          </a:p>
        </p:txBody>
      </p:sp>
      <p:sp>
        <p:nvSpPr>
          <p:cNvPr id="3" name="Text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547939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Stockwatering Facility Permit (SFP</a:t>
            </a:r>
            <a:r>
              <a:rPr lang="en-US" b="1" dirty="0" smtClean="0"/>
              <a:t>)</a:t>
            </a:r>
            <a:endParaRPr lang="en-US" dirty="0"/>
          </a:p>
        </p:txBody>
      </p:sp>
      <p:sp>
        <p:nvSpPr>
          <p:cNvPr id="5" name="Content Placeholder 4"/>
          <p:cNvSpPr>
            <a:spLocks noGrp="1"/>
          </p:cNvSpPr>
          <p:nvPr>
            <p:ph idx="1"/>
          </p:nvPr>
        </p:nvSpPr>
        <p:spPr/>
        <p:txBody>
          <a:bodyPr>
            <a:normAutofit/>
          </a:bodyPr>
          <a:lstStyle/>
          <a:p>
            <a:r>
              <a:rPr lang="en-US" u="sng" dirty="0"/>
              <a:t>Purpose</a:t>
            </a:r>
            <a:r>
              <a:rPr lang="en-US" dirty="0"/>
              <a:t>:  Approval of a 20 year term permit using multiple stockwatering water rights as base water rights to provide the quantity for the term permit. </a:t>
            </a:r>
          </a:p>
          <a:p>
            <a:r>
              <a:rPr lang="en-US" u="sng" dirty="0"/>
              <a:t>Primary Focus</a:t>
            </a:r>
            <a:r>
              <a:rPr lang="en-US" dirty="0"/>
              <a:t>:  Existing stockwatering water </a:t>
            </a:r>
            <a:r>
              <a:rPr lang="en-US" dirty="0" smtClean="0"/>
              <a:t>rights; allow </a:t>
            </a:r>
            <a:r>
              <a:rPr lang="en-US" dirty="0"/>
              <a:t>for flexibility in water use and </a:t>
            </a:r>
            <a:r>
              <a:rPr lang="en-US" dirty="0" smtClean="0"/>
              <a:t>application; Should </a:t>
            </a:r>
            <a:r>
              <a:rPr lang="en-US" dirty="0"/>
              <a:t>alleviate overpumping on single wells and the need for after the fact term permits to cover the unauthorized use.   </a:t>
            </a:r>
          </a:p>
          <a:p>
            <a:r>
              <a:rPr lang="en-US" u="sng" dirty="0"/>
              <a:t>Goal</a:t>
            </a:r>
            <a:r>
              <a:rPr lang="en-US" dirty="0"/>
              <a:t>:  </a:t>
            </a:r>
            <a:r>
              <a:rPr lang="en-US" dirty="0" smtClean="0"/>
              <a:t>Improve </a:t>
            </a:r>
            <a:r>
              <a:rPr lang="en-US" dirty="0"/>
              <a:t>water management by enabling flexibility in the use and application of water, while neither impairing existing water rights, nor increasing the total amount of water diverted from a source of supply, such that this flexibility has no long-term additional negative effect on the source of supply</a:t>
            </a:r>
          </a:p>
        </p:txBody>
      </p:sp>
    </p:spTree>
    <p:extLst>
      <p:ext uri="{BB962C8B-B14F-4D97-AF65-F5344CB8AC3E}">
        <p14:creationId xmlns:p14="http://schemas.microsoft.com/office/powerpoint/2010/main" val="3061197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the Stockwatering Facility Permit (SFP)</a:t>
            </a:r>
          </a:p>
        </p:txBody>
      </p:sp>
      <p:sp>
        <p:nvSpPr>
          <p:cNvPr id="3" name="Content Placeholder 2"/>
          <p:cNvSpPr>
            <a:spLocks noGrp="1"/>
          </p:cNvSpPr>
          <p:nvPr>
            <p:ph idx="1"/>
          </p:nvPr>
        </p:nvSpPr>
        <p:spPr/>
        <p:txBody>
          <a:bodyPr>
            <a:normAutofit fontScale="70000" lnSpcReduction="20000"/>
          </a:bodyPr>
          <a:lstStyle/>
          <a:p>
            <a:pPr lvl="0"/>
            <a:r>
              <a:rPr lang="en-US" dirty="0" smtClean="0"/>
              <a:t>Must have </a:t>
            </a:r>
            <a:r>
              <a:rPr lang="en-US" dirty="0"/>
              <a:t>certified </a:t>
            </a:r>
            <a:r>
              <a:rPr lang="en-US" dirty="0" smtClean="0"/>
              <a:t>water </a:t>
            </a:r>
            <a:r>
              <a:rPr lang="en-US" dirty="0"/>
              <a:t>rights (base rights) that currently operate under common management </a:t>
            </a:r>
            <a:r>
              <a:rPr lang="en-US" dirty="0" smtClean="0"/>
              <a:t>and are currently authorized for STK.</a:t>
            </a:r>
          </a:p>
          <a:p>
            <a:pPr lvl="0"/>
            <a:r>
              <a:rPr lang="en-US" dirty="0" smtClean="0"/>
              <a:t>Must establish a boundary for the SFP Term Permit, limited to the current combined physical limits of the STK facility which will become the overall place of use for the SPF.  </a:t>
            </a:r>
          </a:p>
          <a:p>
            <a:pPr lvl="0"/>
            <a:r>
              <a:rPr lang="en-US" dirty="0" smtClean="0"/>
              <a:t>Must determine a total quantity for the SFP that equals the current combined quantities for the STK water rights and must line up with KDHE’s waste permit.  </a:t>
            </a:r>
          </a:p>
          <a:p>
            <a:pPr lvl="0"/>
            <a:r>
              <a:rPr lang="en-US" dirty="0" smtClean="0"/>
              <a:t>The Base Water Rights selected for the SFP will overlap in place of use and shall be suspended while the SFP is authorized.  The base water rights will retain full authority if and when the SFP is requested to be dismissed by the applicant.  </a:t>
            </a:r>
          </a:p>
          <a:p>
            <a:pPr lvl="0"/>
            <a:r>
              <a:rPr lang="en-US" dirty="0" smtClean="0"/>
              <a:t>The </a:t>
            </a:r>
            <a:r>
              <a:rPr lang="en-US" dirty="0"/>
              <a:t>points of diversion of the base water rights placed into the SFP must be within 2 miles of the SFP point of diversion (geographic center of the project area).</a:t>
            </a:r>
          </a:p>
          <a:p>
            <a:pPr lvl="0"/>
            <a:r>
              <a:rPr lang="en-US" dirty="0" smtClean="0"/>
              <a:t>Surface </a:t>
            </a:r>
            <a:r>
              <a:rPr lang="en-US" dirty="0"/>
              <a:t>Water source of supply and Groundwater source of supply cannot be included on the same SFP application.</a:t>
            </a:r>
          </a:p>
          <a:p>
            <a:pPr lvl="0"/>
            <a:r>
              <a:rPr lang="en-US" dirty="0"/>
              <a:t>All base water rights must be in the same source of supply. </a:t>
            </a:r>
          </a:p>
          <a:p>
            <a:pPr lvl="0"/>
            <a:r>
              <a:rPr lang="en-US" dirty="0"/>
              <a:t>A base water right cannot be enrolled in multiple SFPs.  </a:t>
            </a:r>
          </a:p>
          <a:p>
            <a:endParaRPr lang="en-US" dirty="0"/>
          </a:p>
        </p:txBody>
      </p:sp>
    </p:spTree>
    <p:extLst>
      <p:ext uri="{BB962C8B-B14F-4D97-AF65-F5344CB8AC3E}">
        <p14:creationId xmlns:p14="http://schemas.microsoft.com/office/powerpoint/2010/main" val="2572302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Obtain a SFP</a:t>
            </a:r>
            <a:endParaRPr lang="en-US" dirty="0"/>
          </a:p>
        </p:txBody>
      </p:sp>
      <p:sp>
        <p:nvSpPr>
          <p:cNvPr id="3" name="Content Placeholder 2"/>
          <p:cNvSpPr>
            <a:spLocks noGrp="1"/>
          </p:cNvSpPr>
          <p:nvPr>
            <p:ph idx="1"/>
          </p:nvPr>
        </p:nvSpPr>
        <p:spPr/>
        <p:txBody>
          <a:bodyPr/>
          <a:lstStyle/>
          <a:p>
            <a:r>
              <a:rPr lang="en-US" dirty="0"/>
              <a:t>Step 1.  The applicant determines which base water rights the owner wishes to enroll (suspend) under the SFP.  </a:t>
            </a:r>
          </a:p>
          <a:p>
            <a:r>
              <a:rPr lang="en-US" dirty="0"/>
              <a:t>Step 2.  Completes the application form listing each of the base rights the owner is suspending.  The SFP Term Permit point of diversion is a specified geographic center for the SFP area, which will encompass all of the proposed base water rights. </a:t>
            </a:r>
          </a:p>
          <a:p>
            <a:r>
              <a:rPr lang="en-US" dirty="0"/>
              <a:t>Step 3.  Designate the STK Place of Use.</a:t>
            </a:r>
          </a:p>
          <a:p>
            <a:r>
              <a:rPr lang="en-US" dirty="0"/>
              <a:t>Step 4. Sum up total quantity of water and proposed rate of diversion for the SFP.</a:t>
            </a:r>
          </a:p>
          <a:p>
            <a:endParaRPr lang="en-US" dirty="0"/>
          </a:p>
        </p:txBody>
      </p:sp>
    </p:spTree>
    <p:extLst>
      <p:ext uri="{BB962C8B-B14F-4D97-AF65-F5344CB8AC3E}">
        <p14:creationId xmlns:p14="http://schemas.microsoft.com/office/powerpoint/2010/main" val="3879760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Items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a:t>Multi-Year Flex </a:t>
            </a:r>
            <a:r>
              <a:rPr lang="en-US" sz="2800" dirty="0" smtClean="0"/>
              <a:t>Accounts (SB 329)</a:t>
            </a:r>
            <a:endParaRPr lang="en-US" sz="2800" dirty="0"/>
          </a:p>
          <a:p>
            <a:pPr>
              <a:buFont typeface="Wingdings" panose="05000000000000000000" pitchFamily="2" charset="2"/>
              <a:buChar char="§"/>
            </a:pPr>
            <a:r>
              <a:rPr lang="en-US" sz="2800" dirty="0"/>
              <a:t>Penalties for failure to submit water use </a:t>
            </a:r>
            <a:r>
              <a:rPr lang="en-US" sz="2800" dirty="0" smtClean="0"/>
              <a:t>reports (SB 337 &amp; HB 2491)</a:t>
            </a:r>
            <a:endParaRPr lang="en-US" sz="2800" dirty="0"/>
          </a:p>
          <a:p>
            <a:pPr>
              <a:buFont typeface="Wingdings" panose="05000000000000000000" pitchFamily="2" charset="2"/>
              <a:buChar char="§"/>
            </a:pPr>
            <a:r>
              <a:rPr lang="en-US" sz="2800" dirty="0"/>
              <a:t>Conservation Reserve Enhancement Program (CREP</a:t>
            </a:r>
            <a:r>
              <a:rPr lang="en-US" sz="2800" dirty="0" smtClean="0"/>
              <a:t>) (SB 330)</a:t>
            </a:r>
            <a:endParaRPr lang="en-US" sz="2800" dirty="0"/>
          </a:p>
          <a:p>
            <a:pPr>
              <a:buFont typeface="Wingdings" panose="05000000000000000000" pitchFamily="2" charset="2"/>
              <a:buChar char="§"/>
            </a:pPr>
            <a:r>
              <a:rPr lang="en-US" sz="2800" dirty="0" smtClean="0"/>
              <a:t>Water Right Filing Fee (SB 322/ S Sub H2059)</a:t>
            </a:r>
            <a:endParaRPr lang="en-US" sz="2800" dirty="0"/>
          </a:p>
          <a:p>
            <a:endParaRPr lang="en-US" dirty="0"/>
          </a:p>
        </p:txBody>
      </p:sp>
    </p:spTree>
    <p:extLst>
      <p:ext uri="{BB962C8B-B14F-4D97-AF65-F5344CB8AC3E}">
        <p14:creationId xmlns:p14="http://schemas.microsoft.com/office/powerpoint/2010/main" val="626705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 &amp; Discussion</a:t>
            </a:r>
            <a:endParaRPr lang="en-US" dirty="0"/>
          </a:p>
        </p:txBody>
      </p:sp>
      <p:sp>
        <p:nvSpPr>
          <p:cNvPr id="5" name="Subtitle 4"/>
          <p:cNvSpPr>
            <a:spLocks noGrp="1"/>
          </p:cNvSpPr>
          <p:nvPr>
            <p:ph type="subTitle" idx="1"/>
          </p:nvPr>
        </p:nvSpPr>
        <p:spPr>
          <a:xfrm>
            <a:off x="1709530" y="3869634"/>
            <a:ext cx="8767860" cy="1890143"/>
          </a:xfrm>
        </p:spPr>
        <p:txBody>
          <a:bodyPr>
            <a:normAutofit/>
          </a:bodyPr>
          <a:lstStyle/>
          <a:p>
            <a:endParaRPr lang="en-US" dirty="0"/>
          </a:p>
        </p:txBody>
      </p:sp>
    </p:spTree>
    <p:extLst>
      <p:ext uri="{BB962C8B-B14F-4D97-AF65-F5344CB8AC3E}">
        <p14:creationId xmlns:p14="http://schemas.microsoft.com/office/powerpoint/2010/main" val="4157015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80" r="2955"/>
          <a:stretch/>
        </p:blipFill>
        <p:spPr>
          <a:xfrm>
            <a:off x="329936" y="514167"/>
            <a:ext cx="11444239" cy="5962045"/>
          </a:xfrm>
          <a:prstGeom prst="rect">
            <a:avLst/>
          </a:prstGeom>
        </p:spPr>
      </p:pic>
    </p:spTree>
    <p:extLst>
      <p:ext uri="{BB962C8B-B14F-4D97-AF65-F5344CB8AC3E}">
        <p14:creationId xmlns:p14="http://schemas.microsoft.com/office/powerpoint/2010/main" val="228152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goals prioritized</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2800" dirty="0" smtClean="0"/>
              <a:t>Newly formed Advisory Committees hit the ground running….</a:t>
            </a:r>
          </a:p>
          <a:p>
            <a:pPr>
              <a:buFont typeface="Wingdings" panose="05000000000000000000" pitchFamily="2" charset="2"/>
              <a:buChar char="§"/>
            </a:pPr>
            <a:r>
              <a:rPr lang="en-US" sz="2800" dirty="0" smtClean="0"/>
              <a:t>Reducing groundwater declines in the Ogallala top priority for western regions </a:t>
            </a:r>
            <a:endParaRPr lang="en-US" sz="2800" dirty="0"/>
          </a:p>
          <a:p>
            <a:pPr lvl="1">
              <a:buFont typeface="Wingdings" panose="05000000000000000000" pitchFamily="2" charset="2"/>
              <a:buChar char="Ø"/>
            </a:pPr>
            <a:r>
              <a:rPr lang="en-US" sz="2600" dirty="0" smtClean="0"/>
              <a:t>Cimarron promoting conservation with flexibility and technology adoption</a:t>
            </a:r>
          </a:p>
          <a:p>
            <a:pPr lvl="1">
              <a:buFont typeface="Wingdings" panose="05000000000000000000" pitchFamily="2" charset="2"/>
              <a:buChar char="Ø"/>
            </a:pPr>
            <a:r>
              <a:rPr lang="en-US" sz="2600" dirty="0" smtClean="0"/>
              <a:t>Upper Ark focused on LEMA and WCA development to achieve goal</a:t>
            </a:r>
          </a:p>
          <a:p>
            <a:pPr lvl="1">
              <a:buFont typeface="Wingdings" panose="05000000000000000000" pitchFamily="2" charset="2"/>
              <a:buChar char="Ø"/>
            </a:pPr>
            <a:r>
              <a:rPr lang="en-US" sz="2600" dirty="0" smtClean="0"/>
              <a:t>Upper Smoky proposes 25% reduction by 2025.  Net irrigation requirement not exceeded in the region</a:t>
            </a:r>
          </a:p>
          <a:p>
            <a:pPr lvl="1">
              <a:buFont typeface="Wingdings" panose="05000000000000000000" pitchFamily="2" charset="2"/>
              <a:buChar char="Ø"/>
            </a:pPr>
            <a:r>
              <a:rPr lang="en-US" sz="2600" dirty="0" smtClean="0"/>
              <a:t>Upper Republican looking to partner with GMD #4 for goal setting and implementation </a:t>
            </a:r>
          </a:p>
          <a:p>
            <a:pPr lvl="1">
              <a:buFont typeface="Wingdings" panose="05000000000000000000" pitchFamily="2" charset="2"/>
              <a:buChar char="Ø"/>
            </a:pPr>
            <a:r>
              <a:rPr lang="en-US" sz="2600" dirty="0" smtClean="0"/>
              <a:t>Great Bend Prairie and </a:t>
            </a:r>
            <a:r>
              <a:rPr lang="en-US" sz="2600" dirty="0" err="1" smtClean="0"/>
              <a:t>Equus</a:t>
            </a:r>
            <a:r>
              <a:rPr lang="en-US" sz="2600" dirty="0" smtClean="0"/>
              <a:t>-Walnut propose to achieve and maintain sustainability</a:t>
            </a:r>
            <a:endParaRPr lang="en-US" sz="2600" dirty="0"/>
          </a:p>
          <a:p>
            <a:pPr>
              <a:buFont typeface="Wingdings" panose="05000000000000000000" pitchFamily="2" charset="2"/>
              <a:buChar char="§"/>
            </a:pPr>
            <a:endParaRPr lang="en-US" sz="2800" dirty="0"/>
          </a:p>
          <a:p>
            <a:endParaRPr lang="en-US" dirty="0"/>
          </a:p>
        </p:txBody>
      </p:sp>
    </p:spTree>
    <p:extLst>
      <p:ext uri="{BB962C8B-B14F-4D97-AF65-F5344CB8AC3E}">
        <p14:creationId xmlns:p14="http://schemas.microsoft.com/office/powerpoint/2010/main" val="248150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Ribbon Funding Task Force</a:t>
            </a:r>
            <a:endParaRPr lang="en-US" dirty="0"/>
          </a:p>
        </p:txBody>
      </p:sp>
      <p:sp>
        <p:nvSpPr>
          <p:cNvPr id="4" name="Content Placeholder 3"/>
          <p:cNvSpPr>
            <a:spLocks noGrp="1"/>
          </p:cNvSpPr>
          <p:nvPr>
            <p:ph sz="half" idx="1"/>
          </p:nvPr>
        </p:nvSpPr>
        <p:spPr/>
        <p:txBody>
          <a:bodyPr>
            <a:noAutofit/>
          </a:bodyPr>
          <a:lstStyle/>
          <a:p>
            <a:r>
              <a:rPr lang="en-US" sz="1700" dirty="0" smtClean="0"/>
              <a:t>Randall Allen—Kansas Association of Counties</a:t>
            </a:r>
          </a:p>
          <a:p>
            <a:r>
              <a:rPr lang="en-US" sz="1700" dirty="0" smtClean="0"/>
              <a:t>John </a:t>
            </a:r>
            <a:r>
              <a:rPr lang="en-US" sz="1700" dirty="0" err="1" smtClean="0"/>
              <a:t>Bridson</a:t>
            </a:r>
            <a:r>
              <a:rPr lang="en-US" sz="1700" dirty="0" smtClean="0"/>
              <a:t>—Westar Energy</a:t>
            </a:r>
          </a:p>
          <a:p>
            <a:r>
              <a:rPr lang="en-US" sz="1700" dirty="0" smtClean="0"/>
              <a:t>Colin Hansen—Kansas Municipal Utilities</a:t>
            </a:r>
          </a:p>
          <a:p>
            <a:r>
              <a:rPr lang="en-US" sz="1700" dirty="0" smtClean="0"/>
              <a:t>Gary Harshberger—Kansas Water Authority</a:t>
            </a:r>
          </a:p>
          <a:p>
            <a:r>
              <a:rPr lang="en-US" sz="1700" dirty="0" smtClean="0"/>
              <a:t>Terry Holdren—Kansas Farm Bureau</a:t>
            </a:r>
          </a:p>
          <a:p>
            <a:r>
              <a:rPr lang="en-US" sz="1700" dirty="0" smtClean="0"/>
              <a:t>Karma Mason—KS Chamber &amp; KWA</a:t>
            </a:r>
          </a:p>
          <a:p>
            <a:r>
              <a:rPr lang="en-US" sz="1700" dirty="0" smtClean="0"/>
              <a:t>Erik Sartorius—League of Kansas Municipalities</a:t>
            </a:r>
          </a:p>
          <a:p>
            <a:r>
              <a:rPr lang="en-US" sz="1700" dirty="0" smtClean="0"/>
              <a:t>Dennis Schwartz—KRWA &amp; KWA</a:t>
            </a:r>
          </a:p>
          <a:p>
            <a:r>
              <a:rPr lang="en-US" sz="1700" dirty="0" smtClean="0"/>
              <a:t>Matt Teagarden—Kansas Livestock Association</a:t>
            </a:r>
          </a:p>
          <a:p>
            <a:r>
              <a:rPr lang="en-US" sz="1700" dirty="0" smtClean="0"/>
              <a:t>Tom </a:t>
            </a:r>
            <a:r>
              <a:rPr lang="en-US" sz="1700" dirty="0" err="1" smtClean="0"/>
              <a:t>Tunnell</a:t>
            </a:r>
            <a:r>
              <a:rPr lang="en-US" sz="1700" dirty="0" smtClean="0"/>
              <a:t>—Kansas Grain and Feed Association</a:t>
            </a:r>
            <a:endParaRPr lang="en-US" sz="1700" dirty="0"/>
          </a:p>
        </p:txBody>
      </p:sp>
      <p:sp>
        <p:nvSpPr>
          <p:cNvPr id="5" name="Content Placeholder 4"/>
          <p:cNvSpPr>
            <a:spLocks noGrp="1"/>
          </p:cNvSpPr>
          <p:nvPr>
            <p:ph sz="half" idx="2"/>
          </p:nvPr>
        </p:nvSpPr>
        <p:spPr/>
        <p:txBody>
          <a:bodyPr>
            <a:normAutofit/>
          </a:bodyPr>
          <a:lstStyle/>
          <a:p>
            <a:r>
              <a:rPr lang="en-US" sz="1700" dirty="0" smtClean="0"/>
              <a:t>Senator Jim Denning, Overland Park</a:t>
            </a:r>
          </a:p>
          <a:p>
            <a:r>
              <a:rPr lang="en-US" sz="1700" dirty="0" smtClean="0"/>
              <a:t>Senator </a:t>
            </a:r>
            <a:r>
              <a:rPr lang="en-US" sz="1700" dirty="0"/>
              <a:t>Tom Hawk, Manhattan</a:t>
            </a:r>
          </a:p>
          <a:p>
            <a:r>
              <a:rPr lang="en-US" sz="1700" dirty="0"/>
              <a:t>Senator Larry Powell, Garden City</a:t>
            </a:r>
          </a:p>
          <a:p>
            <a:r>
              <a:rPr lang="en-US" sz="1700" dirty="0"/>
              <a:t>Representative Jerry Henry, Atchison</a:t>
            </a:r>
          </a:p>
          <a:p>
            <a:r>
              <a:rPr lang="en-US" sz="1700" dirty="0"/>
              <a:t>Representative Steven Johnson, </a:t>
            </a:r>
            <a:r>
              <a:rPr lang="en-US" sz="1700" dirty="0" err="1"/>
              <a:t>Assaria</a:t>
            </a:r>
            <a:r>
              <a:rPr lang="en-US" sz="1700" dirty="0"/>
              <a:t> </a:t>
            </a:r>
          </a:p>
          <a:p>
            <a:r>
              <a:rPr lang="en-US" sz="1700" dirty="0"/>
              <a:t>Representative Sharon Schwartz, Washington</a:t>
            </a:r>
          </a:p>
          <a:p>
            <a:r>
              <a:rPr lang="en-US" sz="1700" dirty="0"/>
              <a:t>Robin Jennison— </a:t>
            </a:r>
            <a:r>
              <a:rPr lang="en-US" sz="1700" dirty="0" smtClean="0"/>
              <a:t>KDWP&amp;T</a:t>
            </a:r>
            <a:endParaRPr lang="en-US" sz="1700" dirty="0"/>
          </a:p>
          <a:p>
            <a:r>
              <a:rPr lang="en-US" sz="1700" dirty="0"/>
              <a:t>Jackie </a:t>
            </a:r>
            <a:r>
              <a:rPr lang="en-US" sz="1700" dirty="0" smtClean="0"/>
              <a:t>McClaskey—KDA</a:t>
            </a:r>
            <a:endParaRPr lang="en-US" sz="1700" dirty="0"/>
          </a:p>
          <a:p>
            <a:r>
              <a:rPr lang="en-US" sz="1700" dirty="0"/>
              <a:t>Susan </a:t>
            </a:r>
            <a:r>
              <a:rPr lang="en-US" sz="1700" dirty="0" smtClean="0"/>
              <a:t>Mosier—KDHE</a:t>
            </a:r>
            <a:endParaRPr lang="en-US" sz="1700" dirty="0"/>
          </a:p>
          <a:p>
            <a:r>
              <a:rPr lang="en-US" sz="1700" dirty="0"/>
              <a:t>Tracy Streeter—Kansas Water Office</a:t>
            </a:r>
          </a:p>
          <a:p>
            <a:endParaRPr lang="en-US" dirty="0"/>
          </a:p>
          <a:p>
            <a:endParaRPr lang="en-US" dirty="0"/>
          </a:p>
        </p:txBody>
      </p:sp>
    </p:spTree>
    <p:extLst>
      <p:ext uri="{BB962C8B-B14F-4D97-AF65-F5344CB8AC3E}">
        <p14:creationId xmlns:p14="http://schemas.microsoft.com/office/powerpoint/2010/main" val="142075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BRFTF Schedule</a:t>
            </a:r>
            <a:endParaRPr lang="en-US" dirty="0"/>
          </a:p>
        </p:txBody>
      </p:sp>
      <p:sp>
        <p:nvSpPr>
          <p:cNvPr id="6" name="Content Placeholder 5"/>
          <p:cNvSpPr>
            <a:spLocks noGrp="1"/>
          </p:cNvSpPr>
          <p:nvPr>
            <p:ph idx="1"/>
          </p:nvPr>
        </p:nvSpPr>
        <p:spPr/>
        <p:txBody>
          <a:bodyPr>
            <a:normAutofit lnSpcReduction="10000"/>
          </a:bodyPr>
          <a:lstStyle/>
          <a:p>
            <a:r>
              <a:rPr lang="en-US" dirty="0" smtClean="0"/>
              <a:t>March 18 – 1-3pm</a:t>
            </a:r>
          </a:p>
          <a:p>
            <a:pPr lvl="1">
              <a:buFont typeface="Wingdings" panose="05000000000000000000" pitchFamily="2" charset="2"/>
              <a:buChar char="Ø"/>
            </a:pPr>
            <a:r>
              <a:rPr lang="en-US" dirty="0" smtClean="0"/>
              <a:t>Funding demands from a state perspective</a:t>
            </a:r>
          </a:p>
          <a:p>
            <a:pPr lvl="1">
              <a:buFont typeface="Wingdings" panose="05000000000000000000" pitchFamily="2" charset="2"/>
              <a:buChar char="Ø"/>
            </a:pPr>
            <a:r>
              <a:rPr lang="en-US" dirty="0" smtClean="0"/>
              <a:t>Follow up discussion from January meeting</a:t>
            </a:r>
          </a:p>
          <a:p>
            <a:r>
              <a:rPr lang="en-US" dirty="0" smtClean="0"/>
              <a:t>April 19 – All day</a:t>
            </a:r>
          </a:p>
          <a:p>
            <a:pPr lvl="1">
              <a:buFont typeface="Wingdings" panose="05000000000000000000" pitchFamily="2" charset="2"/>
              <a:buChar char="Ø"/>
            </a:pPr>
            <a:r>
              <a:rPr lang="en-US" dirty="0" smtClean="0"/>
              <a:t>Stakeholder/public input on funding needs and potential sources</a:t>
            </a:r>
          </a:p>
          <a:p>
            <a:pPr lvl="1">
              <a:buFont typeface="Wingdings" panose="05000000000000000000" pitchFamily="2" charset="2"/>
              <a:buChar char="Ø"/>
            </a:pPr>
            <a:r>
              <a:rPr lang="en-US" dirty="0" smtClean="0"/>
              <a:t>RSVP requested to determine number of conferees</a:t>
            </a:r>
          </a:p>
          <a:p>
            <a:r>
              <a:rPr lang="en-US" dirty="0" smtClean="0"/>
              <a:t>May – Establish revenue needs and begin identifying revenue options</a:t>
            </a:r>
          </a:p>
          <a:p>
            <a:r>
              <a:rPr lang="en-US" dirty="0" smtClean="0"/>
              <a:t>August – Review draft report and public input</a:t>
            </a:r>
          </a:p>
          <a:p>
            <a:r>
              <a:rPr lang="en-US" dirty="0" smtClean="0"/>
              <a:t>September – Consideration adoption of final report</a:t>
            </a:r>
          </a:p>
          <a:p>
            <a:r>
              <a:rPr lang="en-US" dirty="0" smtClean="0"/>
              <a:t>November – Present recommendations at Governor’s Water Conference</a:t>
            </a:r>
          </a:p>
          <a:p>
            <a:pPr lvl="1"/>
            <a:endParaRPr lang="en-US" dirty="0"/>
          </a:p>
        </p:txBody>
      </p:sp>
    </p:spTree>
    <p:extLst>
      <p:ext uri="{BB962C8B-B14F-4D97-AF65-F5344CB8AC3E}">
        <p14:creationId xmlns:p14="http://schemas.microsoft.com/office/powerpoint/2010/main" val="3821483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 Technology Farms</a:t>
            </a:r>
            <a:endParaRPr lang="en-US" dirty="0"/>
          </a:p>
        </p:txBody>
      </p:sp>
      <p:sp>
        <p:nvSpPr>
          <p:cNvPr id="5" name="Text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45631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186" y="609600"/>
            <a:ext cx="5007334" cy="1356360"/>
          </a:xfrm>
        </p:spPr>
        <p:txBody>
          <a:bodyPr>
            <a:normAutofit/>
          </a:bodyPr>
          <a:lstStyle/>
          <a:p>
            <a:r>
              <a:rPr lang="en-US" sz="3200" dirty="0" smtClean="0"/>
              <a:t>Technology farms gaining momentum……..</a:t>
            </a:r>
            <a:endParaRPr lang="en-US" sz="3200" dirty="0"/>
          </a:p>
        </p:txBody>
      </p:sp>
      <p:sp>
        <p:nvSpPr>
          <p:cNvPr id="3" name="Content Placeholder 2"/>
          <p:cNvSpPr>
            <a:spLocks noGrp="1"/>
          </p:cNvSpPr>
          <p:nvPr>
            <p:ph sz="half" idx="1"/>
          </p:nvPr>
        </p:nvSpPr>
        <p:spPr>
          <a:xfrm>
            <a:off x="1033670" y="3434963"/>
            <a:ext cx="4864210" cy="2926080"/>
          </a:xfrm>
        </p:spPr>
        <p:txBody>
          <a:bodyPr>
            <a:normAutofit fontScale="77500" lnSpcReduction="20000"/>
          </a:bodyPr>
          <a:lstStyle/>
          <a:p>
            <a:r>
              <a:rPr lang="en-US" dirty="0"/>
              <a:t>Major component </a:t>
            </a:r>
            <a:r>
              <a:rPr lang="en-US" dirty="0" smtClean="0"/>
              <a:t>in the </a:t>
            </a:r>
            <a:r>
              <a:rPr lang="en-US" dirty="0"/>
              <a:t>Water Vision</a:t>
            </a:r>
          </a:p>
          <a:p>
            <a:r>
              <a:rPr lang="en-US" dirty="0"/>
              <a:t>Objective – Reduce groundwater declines and maintain economic returns</a:t>
            </a:r>
          </a:p>
          <a:p>
            <a:r>
              <a:rPr lang="en-US" dirty="0" smtClean="0"/>
              <a:t>Designed to promote field scale demonstration of various water saving opportunities</a:t>
            </a:r>
          </a:p>
          <a:p>
            <a:pPr lvl="1"/>
            <a:r>
              <a:rPr lang="en-US" dirty="0" smtClean="0"/>
              <a:t>irrigation equipment</a:t>
            </a:r>
          </a:p>
          <a:p>
            <a:pPr lvl="1"/>
            <a:r>
              <a:rPr lang="en-US" dirty="0" smtClean="0"/>
              <a:t>water management</a:t>
            </a:r>
          </a:p>
          <a:p>
            <a:pPr lvl="1"/>
            <a:r>
              <a:rPr lang="en-US" dirty="0" smtClean="0"/>
              <a:t>cropping alternatives</a:t>
            </a:r>
            <a:endParaRPr lang="en-US" dirty="0"/>
          </a:p>
          <a:p>
            <a:pPr lvl="1"/>
            <a:r>
              <a:rPr lang="en-US" dirty="0" smtClean="0"/>
              <a:t>telemetry</a:t>
            </a:r>
          </a:p>
        </p:txBody>
      </p:sp>
      <p:sp>
        <p:nvSpPr>
          <p:cNvPr id="4" name="Content Placeholder 3"/>
          <p:cNvSpPr>
            <a:spLocks noGrp="1"/>
          </p:cNvSpPr>
          <p:nvPr>
            <p:ph sz="half" idx="2"/>
          </p:nvPr>
        </p:nvSpPr>
        <p:spPr/>
        <p:txBody>
          <a:bodyPr>
            <a:normAutofit fontScale="77500" lnSpcReduction="20000"/>
          </a:bodyPr>
          <a:lstStyle/>
          <a:p>
            <a:r>
              <a:rPr lang="en-US" dirty="0" smtClean="0"/>
              <a:t>Provides for public/private partnerships</a:t>
            </a:r>
          </a:p>
          <a:p>
            <a:r>
              <a:rPr lang="en-US" dirty="0" smtClean="0"/>
              <a:t>Local, state &amp; federal contributions are possible</a:t>
            </a:r>
          </a:p>
          <a:p>
            <a:pPr lvl="1"/>
            <a:r>
              <a:rPr lang="en-US" dirty="0" smtClean="0"/>
              <a:t>KWO has devoted funding to this effort</a:t>
            </a:r>
          </a:p>
          <a:p>
            <a:r>
              <a:rPr lang="en-US" dirty="0" smtClean="0"/>
              <a:t>KSU and crop consultants play major roles</a:t>
            </a:r>
          </a:p>
          <a:p>
            <a:r>
              <a:rPr lang="en-US" dirty="0" smtClean="0"/>
              <a:t>WCAs or LEMAs recommended to provide structure for water conservation goal</a:t>
            </a:r>
          </a:p>
          <a:p>
            <a:r>
              <a:rPr lang="en-US" dirty="0"/>
              <a:t>Education and outreach component included</a:t>
            </a:r>
          </a:p>
          <a:p>
            <a:r>
              <a:rPr lang="en-US" dirty="0" smtClean="0"/>
              <a:t>Our goal is to have at least one technology farm in each of the western planning regions</a:t>
            </a:r>
          </a:p>
          <a:p>
            <a:pPr lvl="1"/>
            <a:r>
              <a:rPr lang="en-US" dirty="0" smtClean="0"/>
              <a:t>So far, three farms exist….</a:t>
            </a:r>
          </a:p>
          <a:p>
            <a:pPr lvl="2"/>
            <a:r>
              <a:rPr lang="en-US" dirty="0"/>
              <a:t>T</a:t>
            </a:r>
            <a:r>
              <a:rPr lang="en-US" dirty="0" smtClean="0"/>
              <a:t>wo in the Upper Ark</a:t>
            </a:r>
          </a:p>
          <a:p>
            <a:pPr lvl="2"/>
            <a:r>
              <a:rPr lang="en-US" dirty="0" smtClean="0"/>
              <a:t>One in the Great Bend Prairie</a:t>
            </a:r>
          </a:p>
          <a:p>
            <a:endParaRPr lang="en-US" dirty="0" smtClean="0"/>
          </a:p>
          <a:p>
            <a:pPr lvl="1"/>
            <a:endParaRPr lang="en-US" dirty="0"/>
          </a:p>
        </p:txBody>
      </p:sp>
      <p:pic>
        <p:nvPicPr>
          <p:cNvPr id="1026" name="Picture 2" descr="P:\Photos\Tours\Ag_WaterTour_Aug2015_Brownback_Streeter_Teet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964" y="540689"/>
            <a:ext cx="4579952" cy="282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1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2">
      <a:dk1>
        <a:sysClr val="windowText" lastClr="000000"/>
      </a:dk1>
      <a:lt1>
        <a:sysClr val="window" lastClr="FFFFFF"/>
      </a:lt1>
      <a:dk2>
        <a:srgbClr val="002060"/>
      </a:dk2>
      <a:lt2>
        <a:srgbClr val="E3EACF"/>
      </a:lt2>
      <a:accent1>
        <a:srgbClr val="002060"/>
      </a:accent1>
      <a:accent2>
        <a:srgbClr val="7F7F7F"/>
      </a:accent2>
      <a:accent3>
        <a:srgbClr val="9F8351"/>
      </a:accent3>
      <a:accent4>
        <a:srgbClr val="002060"/>
      </a:accent4>
      <a:accent5>
        <a:srgbClr val="7F7F7F"/>
      </a:accent5>
      <a:accent6>
        <a:srgbClr val="595959"/>
      </a:accent6>
      <a:hlink>
        <a:srgbClr val="CA2F03"/>
      </a:hlink>
      <a:folHlink>
        <a:srgbClr val="3F3F3F"/>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825</TotalTime>
  <Words>2468</Words>
  <Application>Microsoft Office PowerPoint</Application>
  <PresentationFormat>Custom</PresentationFormat>
  <Paragraphs>231</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Basis</vt:lpstr>
      <vt:lpstr>Kansas Water Office &amp; Kansas Department of Agriculture</vt:lpstr>
      <vt:lpstr>PowerPoint Presentation</vt:lpstr>
      <vt:lpstr>Regional Advisory Committees</vt:lpstr>
      <vt:lpstr>PowerPoint Presentation</vt:lpstr>
      <vt:lpstr>Regional goals prioritized</vt:lpstr>
      <vt:lpstr>Blue Ribbon Funding Task Force</vt:lpstr>
      <vt:lpstr>BRFTF Schedule</vt:lpstr>
      <vt:lpstr>Water Technology Farms</vt:lpstr>
      <vt:lpstr>Technology farms gaining momentum……..</vt:lpstr>
      <vt:lpstr>MDI Evaluation – KSU</vt:lpstr>
      <vt:lpstr>Water Conservation Areas (WCA)</vt:lpstr>
      <vt:lpstr>PowerPoint Presentation</vt:lpstr>
      <vt:lpstr>PowerPoint Presentation</vt:lpstr>
      <vt:lpstr>What are Water Conservation Areas (WCAs)</vt:lpstr>
      <vt:lpstr>Who is eligible?</vt:lpstr>
      <vt:lpstr>What are the benefits?</vt:lpstr>
      <vt:lpstr>Franklin Family WCA Terms</vt:lpstr>
      <vt:lpstr>Westside Dairy Terms</vt:lpstr>
      <vt:lpstr>Rules and Regulations &amp; legislation</vt:lpstr>
      <vt:lpstr>Rules and Regulations</vt:lpstr>
      <vt:lpstr>PowerPoint Presentation</vt:lpstr>
      <vt:lpstr>Authority to Seal Meters</vt:lpstr>
      <vt:lpstr>Demonstration for PD Moves &gt; 300 Feet</vt:lpstr>
      <vt:lpstr>PowerPoint Presentation</vt:lpstr>
      <vt:lpstr>Demonstration for PD Moves &gt; 300 Feet</vt:lpstr>
      <vt:lpstr>Demonstration for PD Moves &gt; 300 Feet</vt:lpstr>
      <vt:lpstr>Example Demonstration </vt:lpstr>
      <vt:lpstr>Integrated stockwatering irrigation permits (ISIWR)</vt:lpstr>
      <vt:lpstr>Integrated stockwatering irrigation permits</vt:lpstr>
      <vt:lpstr>Integrated stockwatering irrigation permits</vt:lpstr>
      <vt:lpstr>Stockwatering Facility Permit (SFP)</vt:lpstr>
      <vt:lpstr>Stockwatering Facility Permit (SFP)</vt:lpstr>
      <vt:lpstr>Requirements for the Stockwatering Facility Permit (SFP)</vt:lpstr>
      <vt:lpstr>Steps to Obtain a SFP</vt:lpstr>
      <vt:lpstr>Legislative Items</vt:lpstr>
      <vt:lpstr>Questions &amp;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Water Office &amp; Kansas Department of Agriculture</dc:title>
  <dc:creator>Metzger, Susan</dc:creator>
  <cp:lastModifiedBy>Jason Norquest</cp:lastModifiedBy>
  <cp:revision>36</cp:revision>
  <dcterms:created xsi:type="dcterms:W3CDTF">2016-02-05T14:29:03Z</dcterms:created>
  <dcterms:modified xsi:type="dcterms:W3CDTF">2016-03-09T18:47:59Z</dcterms:modified>
</cp:coreProperties>
</file>