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344" r:id="rId2"/>
    <p:sldId id="347" r:id="rId3"/>
    <p:sldId id="348" r:id="rId4"/>
    <p:sldId id="349" r:id="rId5"/>
    <p:sldId id="350" r:id="rId6"/>
    <p:sldId id="373" r:id="rId7"/>
    <p:sldId id="374" r:id="rId8"/>
    <p:sldId id="375" r:id="rId9"/>
    <p:sldId id="354" r:id="rId10"/>
    <p:sldId id="355" r:id="rId11"/>
    <p:sldId id="356" r:id="rId12"/>
    <p:sldId id="357" r:id="rId13"/>
    <p:sldId id="403" r:id="rId14"/>
    <p:sldId id="360" r:id="rId15"/>
    <p:sldId id="361" r:id="rId16"/>
    <p:sldId id="362" r:id="rId17"/>
    <p:sldId id="363" r:id="rId18"/>
    <p:sldId id="364" r:id="rId19"/>
    <p:sldId id="395" r:id="rId20"/>
    <p:sldId id="397" r:id="rId21"/>
    <p:sldId id="365" r:id="rId22"/>
    <p:sldId id="366" r:id="rId23"/>
    <p:sldId id="367" r:id="rId24"/>
    <p:sldId id="372" r:id="rId25"/>
    <p:sldId id="384" r:id="rId26"/>
    <p:sldId id="385" r:id="rId27"/>
    <p:sldId id="386" r:id="rId28"/>
    <p:sldId id="387" r:id="rId29"/>
    <p:sldId id="390" r:id="rId30"/>
    <p:sldId id="388" r:id="rId31"/>
    <p:sldId id="389" r:id="rId32"/>
    <p:sldId id="391" r:id="rId33"/>
    <p:sldId id="392" r:id="rId34"/>
    <p:sldId id="393" r:id="rId35"/>
    <p:sldId id="394"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63" autoAdjust="0"/>
  </p:normalViewPr>
  <p:slideViewPr>
    <p:cSldViewPr>
      <p:cViewPr>
        <p:scale>
          <a:sx n="80" d="100"/>
          <a:sy n="80" d="100"/>
        </p:scale>
        <p:origin x="-780" y="-73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afabritz\Documents\A1%20-%20Strategic%20Plan\Copy%20of%20WRDC_Projection_Chart_for_Sandy%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400" b="1" i="0" u="none" strike="noStrike" baseline="0" dirty="0">
                <a:effectLst/>
              </a:rPr>
              <a:t>Arizona Water Use, Population </a:t>
            </a:r>
          </a:p>
          <a:p>
            <a:pPr>
              <a:defRPr/>
            </a:pPr>
            <a:r>
              <a:rPr lang="en-US" sz="2400" b="1" i="0" u="none" strike="noStrike" baseline="0" dirty="0">
                <a:effectLst/>
              </a:rPr>
              <a:t>and Economic Growth (1957 – 2010)</a:t>
            </a:r>
            <a:endParaRPr lang="en-US" sz="2400" i="0" dirty="0"/>
          </a:p>
        </c:rich>
      </c:tx>
      <c:layout/>
      <c:overlay val="0"/>
    </c:title>
    <c:autoTitleDeleted val="0"/>
    <c:plotArea>
      <c:layout/>
      <c:barChart>
        <c:barDir val="col"/>
        <c:grouping val="clustered"/>
        <c:varyColors val="0"/>
        <c:ser>
          <c:idx val="0"/>
          <c:order val="0"/>
          <c:tx>
            <c:strRef>
              <c:f>'[Historical Water Use and GDP_4-7-14.xlsx]Final Table'!$B$55</c:f>
              <c:strCache>
                <c:ptCount val="1"/>
                <c:pt idx="0">
                  <c:v>Adjusted GDI</c:v>
                </c:pt>
              </c:strCache>
            </c:strRef>
          </c:tx>
          <c:spPr>
            <a:solidFill>
              <a:schemeClr val="accent3">
                <a:lumMod val="75000"/>
              </a:schemeClr>
            </a:solidFill>
          </c:spPr>
          <c:invertIfNegative val="0"/>
          <c:cat>
            <c:numRef>
              <c:f>'[Historical Water Use and GDP_4-7-14.xlsx]Final Table'!$A$56:$A$62</c:f>
              <c:numCache>
                <c:formatCode>######</c:formatCode>
                <c:ptCount val="7"/>
                <c:pt idx="0">
                  <c:v>1957</c:v>
                </c:pt>
                <c:pt idx="1">
                  <c:v>1973</c:v>
                </c:pt>
                <c:pt idx="2">
                  <c:v>1980</c:v>
                </c:pt>
                <c:pt idx="3">
                  <c:v>1990</c:v>
                </c:pt>
                <c:pt idx="4">
                  <c:v>2000</c:v>
                </c:pt>
                <c:pt idx="5">
                  <c:v>2010</c:v>
                </c:pt>
                <c:pt idx="6">
                  <c:v>2011</c:v>
                </c:pt>
              </c:numCache>
            </c:numRef>
          </c:cat>
          <c:val>
            <c:numRef>
              <c:f>'[Historical Water Use and GDP_4-7-14.xlsx]Final Table'!$B$56:$B$61</c:f>
              <c:numCache>
                <c:formatCode>_(* #,##0.0_);_(* \(#,##0.0\);_(* "-"??_);_(@_)</c:formatCode>
                <c:ptCount val="6"/>
                <c:pt idx="0">
                  <c:v>11.988719232270657</c:v>
                </c:pt>
                <c:pt idx="1">
                  <c:v>37.045294841930115</c:v>
                </c:pt>
                <c:pt idx="2">
                  <c:v>54.329505305405121</c:v>
                </c:pt>
                <c:pt idx="3">
                  <c:v>85.683905811481779</c:v>
                </c:pt>
                <c:pt idx="4">
                  <c:v>152.93373454996734</c:v>
                </c:pt>
                <c:pt idx="5">
                  <c:v>196.19295004552066</c:v>
                </c:pt>
              </c:numCache>
            </c:numRef>
          </c:val>
        </c:ser>
        <c:dLbls>
          <c:showLegendKey val="0"/>
          <c:showVal val="0"/>
          <c:showCatName val="0"/>
          <c:showSerName val="0"/>
          <c:showPercent val="0"/>
          <c:showBubbleSize val="0"/>
        </c:dLbls>
        <c:gapWidth val="150"/>
        <c:axId val="117340800"/>
        <c:axId val="117363456"/>
      </c:barChart>
      <c:lineChart>
        <c:grouping val="standard"/>
        <c:varyColors val="0"/>
        <c:ser>
          <c:idx val="2"/>
          <c:order val="1"/>
          <c:tx>
            <c:strRef>
              <c:f>'[Historical Water Use and GDP_4-7-14.xlsx]Final Table'!$C$55</c:f>
              <c:strCache>
                <c:ptCount val="1"/>
                <c:pt idx="0">
                  <c:v>Population</c:v>
                </c:pt>
              </c:strCache>
            </c:strRef>
          </c:tx>
          <c:spPr>
            <a:ln w="50800">
              <a:solidFill>
                <a:schemeClr val="accent6"/>
              </a:solidFill>
            </a:ln>
          </c:spPr>
          <c:marker>
            <c:spPr>
              <a:solidFill>
                <a:schemeClr val="accent6">
                  <a:lumMod val="75000"/>
                </a:schemeClr>
              </a:solidFill>
              <a:ln w="38100">
                <a:solidFill>
                  <a:schemeClr val="accent6"/>
                </a:solidFill>
              </a:ln>
            </c:spPr>
          </c:marker>
          <c:cat>
            <c:numRef>
              <c:f>'[Historical Water Use and GDP_4-7-14.xlsx]Final Table'!$A$56:$A$61</c:f>
              <c:numCache>
                <c:formatCode>######</c:formatCode>
                <c:ptCount val="6"/>
                <c:pt idx="0">
                  <c:v>1957</c:v>
                </c:pt>
                <c:pt idx="1">
                  <c:v>1973</c:v>
                </c:pt>
                <c:pt idx="2">
                  <c:v>1980</c:v>
                </c:pt>
                <c:pt idx="3">
                  <c:v>1990</c:v>
                </c:pt>
                <c:pt idx="4">
                  <c:v>2000</c:v>
                </c:pt>
                <c:pt idx="5">
                  <c:v>2010</c:v>
                </c:pt>
              </c:numCache>
            </c:numRef>
          </c:cat>
          <c:val>
            <c:numRef>
              <c:f>'[Historical Water Use and GDP_4-7-14.xlsx]Final Table'!$C$56:$C$61</c:f>
              <c:numCache>
                <c:formatCode>_(* #,##0.00_);_(* \(#,##0.00\);_(* "-"??_);_(@_)</c:formatCode>
                <c:ptCount val="6"/>
                <c:pt idx="0">
                  <c:v>1.125</c:v>
                </c:pt>
                <c:pt idx="1">
                  <c:v>2.1252809999999998</c:v>
                </c:pt>
                <c:pt idx="2">
                  <c:v>2.7377739999999999</c:v>
                </c:pt>
                <c:pt idx="3">
                  <c:v>3.6840970000000004</c:v>
                </c:pt>
                <c:pt idx="4">
                  <c:v>5.1605860000000003</c:v>
                </c:pt>
                <c:pt idx="5">
                  <c:v>6.4131580000000001</c:v>
                </c:pt>
              </c:numCache>
            </c:numRef>
          </c:val>
          <c:smooth val="0"/>
        </c:ser>
        <c:ser>
          <c:idx val="3"/>
          <c:order val="2"/>
          <c:tx>
            <c:strRef>
              <c:f>'[Historical Water Use and GDP_4-7-14.xlsx]Final Table'!$D$55</c:f>
              <c:strCache>
                <c:ptCount val="1"/>
                <c:pt idx="0">
                  <c:v> Water Use (AF)</c:v>
                </c:pt>
              </c:strCache>
            </c:strRef>
          </c:tx>
          <c:spPr>
            <a:ln w="50800">
              <a:solidFill>
                <a:schemeClr val="tx2"/>
              </a:solidFill>
            </a:ln>
          </c:spPr>
          <c:marker>
            <c:spPr>
              <a:ln w="38100">
                <a:solidFill>
                  <a:schemeClr val="tx2"/>
                </a:solidFill>
              </a:ln>
            </c:spPr>
          </c:marker>
          <c:cat>
            <c:numRef>
              <c:f>'[Historical Water Use and GDP_4-7-14.xlsx]Final Table'!$A$56:$A$61</c:f>
              <c:numCache>
                <c:formatCode>######</c:formatCode>
                <c:ptCount val="6"/>
                <c:pt idx="0">
                  <c:v>1957</c:v>
                </c:pt>
                <c:pt idx="1">
                  <c:v>1973</c:v>
                </c:pt>
                <c:pt idx="2">
                  <c:v>1980</c:v>
                </c:pt>
                <c:pt idx="3">
                  <c:v>1990</c:v>
                </c:pt>
                <c:pt idx="4">
                  <c:v>2000</c:v>
                </c:pt>
                <c:pt idx="5">
                  <c:v>2010</c:v>
                </c:pt>
              </c:numCache>
            </c:numRef>
          </c:cat>
          <c:val>
            <c:numRef>
              <c:f>'[Historical Water Use and GDP_4-7-14.xlsx]Final Table'!$D$56:$D$61</c:f>
              <c:numCache>
                <c:formatCode>_(* #,##0.00_);_(* \(#,##0.00\);_(* "-"??_);_(@_)</c:formatCode>
                <c:ptCount val="6"/>
                <c:pt idx="0">
                  <c:v>7.1</c:v>
                </c:pt>
                <c:pt idx="1">
                  <c:v>8.1999999999999993</c:v>
                </c:pt>
                <c:pt idx="2">
                  <c:v>10</c:v>
                </c:pt>
                <c:pt idx="3">
                  <c:v>9.1</c:v>
                </c:pt>
                <c:pt idx="4">
                  <c:v>7.6</c:v>
                </c:pt>
                <c:pt idx="5">
                  <c:v>7.1</c:v>
                </c:pt>
              </c:numCache>
            </c:numRef>
          </c:val>
          <c:smooth val="0"/>
        </c:ser>
        <c:dLbls>
          <c:showLegendKey val="0"/>
          <c:showVal val="0"/>
          <c:showCatName val="0"/>
          <c:showSerName val="0"/>
          <c:showPercent val="0"/>
          <c:showBubbleSize val="0"/>
        </c:dLbls>
        <c:marker val="1"/>
        <c:smooth val="0"/>
        <c:axId val="117367552"/>
        <c:axId val="117365376"/>
      </c:lineChart>
      <c:catAx>
        <c:axId val="117340800"/>
        <c:scaling>
          <c:orientation val="minMax"/>
        </c:scaling>
        <c:delete val="0"/>
        <c:axPos val="b"/>
        <c:numFmt formatCode="######" sourceLinked="1"/>
        <c:majorTickMark val="out"/>
        <c:minorTickMark val="none"/>
        <c:tickLblPos val="nextTo"/>
        <c:txPr>
          <a:bodyPr/>
          <a:lstStyle/>
          <a:p>
            <a:pPr>
              <a:defRPr sz="1200"/>
            </a:pPr>
            <a:endParaRPr lang="en-US"/>
          </a:p>
        </c:txPr>
        <c:crossAx val="117363456"/>
        <c:crossesAt val="0"/>
        <c:auto val="1"/>
        <c:lblAlgn val="ctr"/>
        <c:lblOffset val="100"/>
        <c:noMultiLvlLbl val="0"/>
      </c:catAx>
      <c:valAx>
        <c:axId val="117363456"/>
        <c:scaling>
          <c:orientation val="minMax"/>
        </c:scaling>
        <c:delete val="0"/>
        <c:axPos val="l"/>
        <c:majorGridlines>
          <c:spPr>
            <a:ln>
              <a:noFill/>
            </a:ln>
          </c:spPr>
        </c:majorGridlines>
        <c:title>
          <c:tx>
            <c:rich>
              <a:bodyPr rot="-5400000" vert="horz"/>
              <a:lstStyle/>
              <a:p>
                <a:pPr>
                  <a:defRPr/>
                </a:pPr>
                <a:r>
                  <a:rPr lang="en-US"/>
                  <a:t>$ Billion</a:t>
                </a:r>
              </a:p>
            </c:rich>
          </c:tx>
          <c:layout/>
          <c:overlay val="0"/>
        </c:title>
        <c:numFmt formatCode="General" sourceLinked="0"/>
        <c:majorTickMark val="out"/>
        <c:minorTickMark val="none"/>
        <c:tickLblPos val="nextTo"/>
        <c:txPr>
          <a:bodyPr/>
          <a:lstStyle/>
          <a:p>
            <a:pPr>
              <a:defRPr sz="1400"/>
            </a:pPr>
            <a:endParaRPr lang="en-US"/>
          </a:p>
        </c:txPr>
        <c:crossAx val="117340800"/>
        <c:crosses val="autoZero"/>
        <c:crossBetween val="between"/>
        <c:majorUnit val="20"/>
      </c:valAx>
      <c:valAx>
        <c:axId val="117365376"/>
        <c:scaling>
          <c:orientation val="minMax"/>
          <c:max val="10.5"/>
          <c:min val="0.5"/>
        </c:scaling>
        <c:delete val="0"/>
        <c:axPos val="r"/>
        <c:title>
          <c:tx>
            <c:rich>
              <a:bodyPr rot="-5400000" vert="horz"/>
              <a:lstStyle/>
              <a:p>
                <a:pPr>
                  <a:defRPr/>
                </a:pPr>
                <a:r>
                  <a:rPr lang="en-US"/>
                  <a:t>Million (af or people)</a:t>
                </a:r>
              </a:p>
            </c:rich>
          </c:tx>
          <c:layout/>
          <c:overlay val="0"/>
        </c:title>
        <c:numFmt formatCode="@" sourceLinked="0"/>
        <c:majorTickMark val="out"/>
        <c:minorTickMark val="none"/>
        <c:tickLblPos val="nextTo"/>
        <c:txPr>
          <a:bodyPr/>
          <a:lstStyle/>
          <a:p>
            <a:pPr>
              <a:defRPr sz="1400"/>
            </a:pPr>
            <a:endParaRPr lang="en-US"/>
          </a:p>
        </c:txPr>
        <c:crossAx val="117367552"/>
        <c:crosses val="max"/>
        <c:crossBetween val="between"/>
      </c:valAx>
      <c:catAx>
        <c:axId val="117367552"/>
        <c:scaling>
          <c:orientation val="minMax"/>
        </c:scaling>
        <c:delete val="1"/>
        <c:axPos val="b"/>
        <c:numFmt formatCode="######" sourceLinked="1"/>
        <c:majorTickMark val="out"/>
        <c:minorTickMark val="none"/>
        <c:tickLblPos val="nextTo"/>
        <c:crossAx val="117365376"/>
        <c:crossesAt val="0.5"/>
        <c:auto val="1"/>
        <c:lblAlgn val="ctr"/>
        <c:lblOffset val="100"/>
        <c:noMultiLvlLbl val="0"/>
      </c:catAx>
      <c:spPr>
        <a:solidFill>
          <a:sysClr val="window" lastClr="FFFFFF"/>
        </a:solidFill>
      </c:spPr>
    </c:plotArea>
    <c:legend>
      <c:legendPos val="b"/>
      <c:layout/>
      <c:overlay val="0"/>
      <c:txPr>
        <a:bodyPr/>
        <a:lstStyle/>
        <a:p>
          <a:pPr>
            <a:defRPr sz="1400"/>
          </a:pPr>
          <a:endParaRPr lang="en-US"/>
        </a:p>
      </c:txPr>
    </c:legend>
    <c:plotVisOnly val="1"/>
    <c:dispBlanksAs val="gap"/>
    <c:showDLblsOverMax val="0"/>
  </c:chart>
  <c:spPr>
    <a:solidFill>
      <a:schemeClr val="bg1"/>
    </a:solidFill>
    <a:ln w="25400">
      <a:solidFill>
        <a:sysClr val="window" lastClr="FFFFFF"/>
      </a:solidFill>
    </a:ln>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6245567988212"/>
          <c:y val="4.3179770439142867E-2"/>
          <c:w val="0.74087669810504453"/>
          <c:h val="0.79239842519685044"/>
        </c:manualLayout>
      </c:layout>
      <c:barChart>
        <c:barDir val="col"/>
        <c:grouping val="stacked"/>
        <c:varyColors val="0"/>
        <c:ser>
          <c:idx val="2"/>
          <c:order val="0"/>
          <c:tx>
            <c:v>Baseline Demand</c:v>
          </c:tx>
          <c:spPr>
            <a:solidFill>
              <a:srgbClr val="0099CC"/>
            </a:solidFill>
            <a:ln w="15875">
              <a:solidFill>
                <a:schemeClr val="tx2"/>
              </a:solidFill>
            </a:ln>
          </c:spPr>
          <c:invertIfNegative val="0"/>
          <c:val>
            <c:numRef>
              <c:f>'Low-Series'!$C$63:$F$63</c:f>
              <c:numCache>
                <c:formatCode>_(* #,##0_);_(* \(#,##0\);_(* "-"??_);_(@_)</c:formatCode>
                <c:ptCount val="4"/>
                <c:pt idx="0">
                  <c:v>7103425.0679807672</c:v>
                </c:pt>
                <c:pt idx="1">
                  <c:v>7103425.0679807672</c:v>
                </c:pt>
                <c:pt idx="2">
                  <c:v>7103425.0679807672</c:v>
                </c:pt>
                <c:pt idx="3">
                  <c:v>7103425.0679807672</c:v>
                </c:pt>
              </c:numCache>
            </c:numRef>
          </c:val>
        </c:ser>
        <c:ser>
          <c:idx val="0"/>
          <c:order val="1"/>
          <c:tx>
            <c:v>Projected New Demand (Low Industrial)</c:v>
          </c:tx>
          <c:spPr>
            <a:pattFill prst="wdDnDiag">
              <a:fgClr>
                <a:schemeClr val="bg1">
                  <a:lumMod val="85000"/>
                </a:schemeClr>
              </a:fgClr>
              <a:bgClr>
                <a:srgbClr val="0099CC"/>
              </a:bgClr>
            </a:pattFill>
            <a:ln w="15875">
              <a:solidFill>
                <a:schemeClr val="tx2"/>
              </a:solidFill>
            </a:ln>
          </c:spPr>
          <c:invertIfNegative val="0"/>
          <c:val>
            <c:numRef>
              <c:f>'Low-Series'!$C$61:$F$61</c:f>
              <c:numCache>
                <c:formatCode>_(* #,##0_);_(* \(#,##0\);_(* "-"??_);_(@_)</c:formatCode>
                <c:ptCount val="4"/>
                <c:pt idx="0">
                  <c:v>0</c:v>
                </c:pt>
                <c:pt idx="1">
                  <c:v>1087765.8117800429</c:v>
                </c:pt>
                <c:pt idx="2">
                  <c:v>1534013.1687069749</c:v>
                </c:pt>
                <c:pt idx="3">
                  <c:v>2827203.0219841739</c:v>
                </c:pt>
              </c:numCache>
            </c:numRef>
          </c:val>
        </c:ser>
        <c:ser>
          <c:idx val="1"/>
          <c:order val="3"/>
          <c:tx>
            <c:v>Additional Projected Demand (High Industrial)</c:v>
          </c:tx>
          <c:spPr>
            <a:pattFill prst="smCheck">
              <a:fgClr>
                <a:schemeClr val="bg2">
                  <a:lumMod val="50000"/>
                </a:schemeClr>
              </a:fgClr>
              <a:bgClr>
                <a:schemeClr val="bg1">
                  <a:lumMod val="85000"/>
                </a:schemeClr>
              </a:bgClr>
            </a:pattFill>
            <a:ln w="15875">
              <a:solidFill>
                <a:schemeClr val="tx2"/>
              </a:solidFill>
            </a:ln>
          </c:spPr>
          <c:invertIfNegative val="0"/>
          <c:val>
            <c:numRef>
              <c:f>'Low-Series'!$C$64:$F$64</c:f>
              <c:numCache>
                <c:formatCode>_(* #,##0_);_(* \(#,##0\);_(* "-"??_);_(@_)</c:formatCode>
                <c:ptCount val="4"/>
                <c:pt idx="0">
                  <c:v>0</c:v>
                </c:pt>
                <c:pt idx="1">
                  <c:v>404075.33998739067</c:v>
                </c:pt>
                <c:pt idx="2">
                  <c:v>455549.24777811952</c:v>
                </c:pt>
                <c:pt idx="3">
                  <c:v>588255.15299547091</c:v>
                </c:pt>
              </c:numCache>
            </c:numRef>
          </c:val>
        </c:ser>
        <c:dLbls>
          <c:showLegendKey val="0"/>
          <c:showVal val="0"/>
          <c:showCatName val="0"/>
          <c:showSerName val="0"/>
          <c:showPercent val="0"/>
          <c:showBubbleSize val="0"/>
        </c:dLbls>
        <c:gapWidth val="150"/>
        <c:overlap val="100"/>
        <c:axId val="118065024"/>
        <c:axId val="118067200"/>
      </c:barChart>
      <c:lineChart>
        <c:grouping val="standard"/>
        <c:varyColors val="0"/>
        <c:ser>
          <c:idx val="3"/>
          <c:order val="2"/>
          <c:tx>
            <c:v>Mid Range Projected Population</c:v>
          </c:tx>
          <c:spPr>
            <a:ln w="38100">
              <a:solidFill>
                <a:srgbClr val="FFC000"/>
              </a:solidFill>
            </a:ln>
          </c:spPr>
          <c:marker>
            <c:symbol val="triangle"/>
            <c:size val="11"/>
            <c:spPr>
              <a:solidFill>
                <a:srgbClr val="FFC000"/>
              </a:solidFill>
              <a:ln>
                <a:solidFill>
                  <a:schemeClr val="tx1"/>
                </a:solidFill>
              </a:ln>
            </c:spPr>
          </c:marker>
          <c:val>
            <c:numRef>
              <c:f>'Mid-Series'!$F$53:$I$53</c:f>
              <c:numCache>
                <c:formatCode>#,##0</c:formatCode>
                <c:ptCount val="4"/>
                <c:pt idx="0">
                  <c:v>6628756.8000000007</c:v>
                </c:pt>
                <c:pt idx="1">
                  <c:v>10453870.300000001</c:v>
                </c:pt>
                <c:pt idx="2">
                  <c:v>13252012.800000004</c:v>
                </c:pt>
                <c:pt idx="3">
                  <c:v>18322751</c:v>
                </c:pt>
              </c:numCache>
            </c:numRef>
          </c:val>
          <c:smooth val="0"/>
        </c:ser>
        <c:dLbls>
          <c:showLegendKey val="0"/>
          <c:showVal val="0"/>
          <c:showCatName val="0"/>
          <c:showSerName val="0"/>
          <c:showPercent val="0"/>
          <c:showBubbleSize val="0"/>
        </c:dLbls>
        <c:marker val="1"/>
        <c:smooth val="0"/>
        <c:axId val="118071296"/>
        <c:axId val="118069120"/>
      </c:lineChart>
      <c:catAx>
        <c:axId val="118065024"/>
        <c:scaling>
          <c:orientation val="minMax"/>
        </c:scaling>
        <c:delete val="1"/>
        <c:axPos val="b"/>
        <c:numFmt formatCode="General" sourceLinked="0"/>
        <c:majorTickMark val="out"/>
        <c:minorTickMark val="none"/>
        <c:tickLblPos val="nextTo"/>
        <c:crossAx val="118067200"/>
        <c:crosses val="autoZero"/>
        <c:auto val="1"/>
        <c:lblAlgn val="ctr"/>
        <c:lblOffset val="100"/>
        <c:noMultiLvlLbl val="0"/>
      </c:catAx>
      <c:valAx>
        <c:axId val="118067200"/>
        <c:scaling>
          <c:orientation val="minMax"/>
        </c:scaling>
        <c:delete val="0"/>
        <c:axPos val="l"/>
        <c:majorGridlines/>
        <c:title>
          <c:tx>
            <c:rich>
              <a:bodyPr rot="-5400000" vert="horz"/>
              <a:lstStyle/>
              <a:p>
                <a:pPr>
                  <a:defRPr/>
                </a:pPr>
                <a:r>
                  <a:rPr lang="en-US" dirty="0"/>
                  <a:t>Water Demand (Acre-Feet)</a:t>
                </a:r>
              </a:p>
            </c:rich>
          </c:tx>
          <c:layout>
            <c:manualLayout>
              <c:xMode val="edge"/>
              <c:yMode val="edge"/>
              <c:x val="2.249411711467101E-2"/>
              <c:y val="0.29514698162729652"/>
            </c:manualLayout>
          </c:layout>
          <c:overlay val="0"/>
        </c:title>
        <c:numFmt formatCode="_(* #,##0_);_(* \(#,##0\);_(* &quot;-&quot;??_);_(@_)" sourceLinked="1"/>
        <c:majorTickMark val="out"/>
        <c:minorTickMark val="none"/>
        <c:tickLblPos val="nextTo"/>
        <c:crossAx val="118065024"/>
        <c:crosses val="autoZero"/>
        <c:crossBetween val="between"/>
      </c:valAx>
      <c:valAx>
        <c:axId val="118069120"/>
        <c:scaling>
          <c:orientation val="minMax"/>
        </c:scaling>
        <c:delete val="0"/>
        <c:axPos val="r"/>
        <c:title>
          <c:tx>
            <c:rich>
              <a:bodyPr rot="-5400000" vert="horz"/>
              <a:lstStyle/>
              <a:p>
                <a:pPr>
                  <a:defRPr/>
                </a:pPr>
                <a:r>
                  <a:rPr lang="en-US" dirty="0"/>
                  <a:t>Number of People</a:t>
                </a:r>
              </a:p>
            </c:rich>
          </c:tx>
          <c:layout/>
          <c:overlay val="0"/>
        </c:title>
        <c:numFmt formatCode="#,##0" sourceLinked="1"/>
        <c:majorTickMark val="out"/>
        <c:minorTickMark val="none"/>
        <c:tickLblPos val="nextTo"/>
        <c:crossAx val="118071296"/>
        <c:crosses val="max"/>
        <c:crossBetween val="between"/>
      </c:valAx>
      <c:catAx>
        <c:axId val="118071296"/>
        <c:scaling>
          <c:orientation val="minMax"/>
        </c:scaling>
        <c:delete val="1"/>
        <c:axPos val="b"/>
        <c:majorTickMark val="out"/>
        <c:minorTickMark val="none"/>
        <c:tickLblPos val="nextTo"/>
        <c:crossAx val="118069120"/>
        <c:crosses val="autoZero"/>
        <c:auto val="1"/>
        <c:lblAlgn val="ctr"/>
        <c:lblOffset val="100"/>
        <c:noMultiLvlLbl val="0"/>
      </c:catAx>
      <c:spPr>
        <a:ln>
          <a:solidFill>
            <a:schemeClr val="tx1"/>
          </a:solidFill>
        </a:ln>
      </c:spPr>
    </c:plotArea>
    <c:legend>
      <c:legendPos val="b"/>
      <c:legendEntry>
        <c:idx val="0"/>
        <c:txPr>
          <a:bodyPr/>
          <a:lstStyle/>
          <a:p>
            <a:pPr>
              <a:defRPr sz="1100"/>
            </a:pPr>
            <a:endParaRPr lang="en-US"/>
          </a:p>
        </c:txPr>
      </c:legendEntry>
      <c:legendEntry>
        <c:idx val="1"/>
        <c:txPr>
          <a:bodyPr/>
          <a:lstStyle/>
          <a:p>
            <a:pPr>
              <a:defRPr sz="1100"/>
            </a:pPr>
            <a:endParaRPr lang="en-US"/>
          </a:p>
        </c:txPr>
      </c:legendEntry>
      <c:legendEntry>
        <c:idx val="2"/>
        <c:txPr>
          <a:bodyPr/>
          <a:lstStyle/>
          <a:p>
            <a:pPr>
              <a:defRPr sz="1100"/>
            </a:pPr>
            <a:endParaRPr lang="en-US"/>
          </a:p>
        </c:txPr>
      </c:legendEntry>
      <c:legendEntry>
        <c:idx val="3"/>
        <c:txPr>
          <a:bodyPr/>
          <a:lstStyle/>
          <a:p>
            <a:pPr>
              <a:defRPr sz="1100"/>
            </a:pPr>
            <a:endParaRPr lang="en-US"/>
          </a:p>
        </c:txPr>
      </c:legendEntry>
      <c:layout>
        <c:manualLayout>
          <c:xMode val="edge"/>
          <c:yMode val="edge"/>
          <c:x val="2.4470301931821023E-2"/>
          <c:y val="0.89837754408568582"/>
          <c:w val="0.93875457875457891"/>
          <c:h val="0.10162245591431415"/>
        </c:manualLayout>
      </c:layout>
      <c:overlay val="0"/>
    </c:legend>
    <c:plotVisOnly val="1"/>
    <c:dispBlanksAs val="gap"/>
    <c:showDLblsOverMax val="0"/>
  </c:chart>
  <c:spPr>
    <a:solidFill>
      <a:schemeClr val="bg1"/>
    </a:solidFill>
    <a:ln w="9525" cap="flat" cmpd="sng" algn="ctr">
      <a:solidFill>
        <a:schemeClr val="bg1"/>
      </a:solidFill>
      <a:prstDash val="solid"/>
    </a:ln>
    <a:effectLst>
      <a:outerShdw blurRad="40000" dist="20000" dir="5400000" rotWithShape="0">
        <a:srgbClr val="000000">
          <a:alpha val="38000"/>
        </a:srgbClr>
      </a:outerShdw>
    </a:effectLst>
  </c:spPr>
  <c:txPr>
    <a:bodyPr/>
    <a:lstStyle/>
    <a:p>
      <a:pPr>
        <a:defRPr>
          <a:solidFill>
            <a:schemeClr val="dk1"/>
          </a:solidFill>
          <a:latin typeface="Arial" panose="020B0604020202020204" pitchFamily="34" charset="0"/>
          <a:ea typeface="+mn-ea"/>
          <a:cs typeface="Arial" panose="020B0604020202020204"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0.79954</cdr:x>
      <cdr:y>0.96071</cdr:y>
    </cdr:from>
    <cdr:to>
      <cdr:x>0.93112</cdr:x>
      <cdr:y>1</cdr:y>
    </cdr:to>
    <cdr:sp macro="" textlink="">
      <cdr:nvSpPr>
        <cdr:cNvPr id="2" name="TextBox 4"/>
        <cdr:cNvSpPr txBox="1"/>
      </cdr:nvSpPr>
      <cdr:spPr>
        <a:xfrm xmlns:a="http://schemas.openxmlformats.org/drawingml/2006/main">
          <a:off x="6945429" y="5267908"/>
          <a:ext cx="1143000" cy="2154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800" dirty="0" smtClean="0">
              <a:latin typeface="Calibri Light" panose="020F0302020204030204" pitchFamily="34" charset="0"/>
            </a:rPr>
            <a:t>Source: ADWR, 2012</a:t>
          </a:r>
          <a:endParaRPr lang="en-US" sz="800" dirty="0">
            <a:latin typeface="Calibri Light" panose="020F03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0.17473</cdr:x>
      <cdr:y>0.83964</cdr:y>
    </cdr:from>
    <cdr:to>
      <cdr:x>0.27143</cdr:x>
      <cdr:y>0.86838</cdr:y>
    </cdr:to>
    <cdr:sp macro="" textlink="">
      <cdr:nvSpPr>
        <cdr:cNvPr id="2" name="TextBox 1"/>
        <cdr:cNvSpPr txBox="1"/>
      </cdr:nvSpPr>
      <cdr:spPr>
        <a:xfrm xmlns:a="http://schemas.openxmlformats.org/drawingml/2006/main">
          <a:off x="1514475" y="5286375"/>
          <a:ext cx="838200"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0.18519</cdr:x>
      <cdr:y>0.83333</cdr:y>
    </cdr:from>
    <cdr:to>
      <cdr:x>0.25002</cdr:x>
      <cdr:y>0.87266</cdr:y>
    </cdr:to>
    <cdr:sp macro="" textlink="">
      <cdr:nvSpPr>
        <cdr:cNvPr id="3" name="TextBox 2"/>
        <cdr:cNvSpPr txBox="1"/>
      </cdr:nvSpPr>
      <cdr:spPr>
        <a:xfrm xmlns:a="http://schemas.openxmlformats.org/drawingml/2006/main">
          <a:off x="1524000" y="4572000"/>
          <a:ext cx="533525" cy="215779"/>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pPr algn="ctr"/>
          <a:r>
            <a:rPr lang="en-US" sz="1100" b="1" dirty="0" smtClean="0"/>
            <a:t>2010</a:t>
          </a:r>
          <a:endParaRPr lang="en-US" sz="1050" b="1" dirty="0"/>
        </a:p>
      </cdr:txBody>
    </cdr:sp>
  </cdr:relSizeAnchor>
  <cdr:relSizeAnchor xmlns:cdr="http://schemas.openxmlformats.org/drawingml/2006/chartDrawing">
    <cdr:from>
      <cdr:x>0.37037</cdr:x>
      <cdr:y>0.83333</cdr:y>
    </cdr:from>
    <cdr:to>
      <cdr:x>0.43521</cdr:x>
      <cdr:y>0.87266</cdr:y>
    </cdr:to>
    <cdr:sp macro="" textlink="">
      <cdr:nvSpPr>
        <cdr:cNvPr id="4" name="TextBox 1"/>
        <cdr:cNvSpPr txBox="1"/>
      </cdr:nvSpPr>
      <cdr:spPr>
        <a:xfrm xmlns:a="http://schemas.openxmlformats.org/drawingml/2006/main">
          <a:off x="3048000" y="4572000"/>
          <a:ext cx="533608" cy="21578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dirty="0"/>
            <a:t>2035</a:t>
          </a:r>
        </a:p>
      </cdr:txBody>
    </cdr:sp>
  </cdr:relSizeAnchor>
  <cdr:relSizeAnchor xmlns:cdr="http://schemas.openxmlformats.org/drawingml/2006/chartDrawing">
    <cdr:from>
      <cdr:x>0.56481</cdr:x>
      <cdr:y>0.83333</cdr:y>
    </cdr:from>
    <cdr:to>
      <cdr:x>0.62965</cdr:x>
      <cdr:y>0.87266</cdr:y>
    </cdr:to>
    <cdr:sp macro="" textlink="">
      <cdr:nvSpPr>
        <cdr:cNvPr id="6" name="TextBox 1"/>
        <cdr:cNvSpPr txBox="1"/>
      </cdr:nvSpPr>
      <cdr:spPr>
        <a:xfrm xmlns:a="http://schemas.openxmlformats.org/drawingml/2006/main">
          <a:off x="4648200" y="4572000"/>
          <a:ext cx="533607" cy="21578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dirty="0"/>
            <a:t>2060</a:t>
          </a:r>
          <a:endParaRPr lang="en-US" sz="1050" b="1" dirty="0"/>
        </a:p>
      </cdr:txBody>
    </cdr:sp>
  </cdr:relSizeAnchor>
  <cdr:relSizeAnchor xmlns:cdr="http://schemas.openxmlformats.org/drawingml/2006/chartDrawing">
    <cdr:from>
      <cdr:x>0.74074</cdr:x>
      <cdr:y>0.83333</cdr:y>
    </cdr:from>
    <cdr:to>
      <cdr:x>0.80557</cdr:x>
      <cdr:y>0.87267</cdr:y>
    </cdr:to>
    <cdr:sp macro="" textlink="">
      <cdr:nvSpPr>
        <cdr:cNvPr id="7" name="TextBox 1"/>
        <cdr:cNvSpPr txBox="1"/>
      </cdr:nvSpPr>
      <cdr:spPr>
        <a:xfrm xmlns:a="http://schemas.openxmlformats.org/drawingml/2006/main">
          <a:off x="6096000" y="4572000"/>
          <a:ext cx="533525" cy="215835"/>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dirty="0"/>
            <a:t>2110</a:t>
          </a:r>
          <a:endParaRPr lang="en-US" sz="105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31" tIns="45716" rIns="91431" bIns="45716" rtlCol="0"/>
          <a:lstStyle>
            <a:lvl1pPr algn="r">
              <a:defRPr sz="1200"/>
            </a:lvl1pPr>
          </a:lstStyle>
          <a:p>
            <a:fld id="{4DDB7186-41E1-4FB0-BE90-7F1B461E7A22}" type="datetimeFigureOut">
              <a:rPr lang="en-US" smtClean="0"/>
              <a:t>1/6/2015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1" tIns="45716" rIns="91431" bIns="45716" rtlCol="0" anchor="b"/>
          <a:lstStyle>
            <a:lvl1pPr algn="r">
              <a:defRPr sz="1200"/>
            </a:lvl1pPr>
          </a:lstStyle>
          <a:p>
            <a:fld id="{71D50F87-DC58-41D4-BE1C-BDD5D04063A6}" type="slidenum">
              <a:rPr lang="en-US" smtClean="0"/>
              <a:t>‹#›</a:t>
            </a:fld>
            <a:endParaRPr lang="en-US"/>
          </a:p>
        </p:txBody>
      </p:sp>
    </p:spTree>
    <p:extLst>
      <p:ext uri="{BB962C8B-B14F-4D97-AF65-F5344CB8AC3E}">
        <p14:creationId xmlns:p14="http://schemas.microsoft.com/office/powerpoint/2010/main" val="3202017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31" tIns="45716" rIns="91431" bIns="45716" rtlCol="0"/>
          <a:lstStyle>
            <a:lvl1pPr algn="r">
              <a:defRPr sz="1200"/>
            </a:lvl1pPr>
          </a:lstStyle>
          <a:p>
            <a:fld id="{C56DA14F-CEEC-4BF5-960B-681387D773AB}" type="datetimeFigureOut">
              <a:rPr lang="en-US" smtClean="0"/>
              <a:t>1/6/2015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1" tIns="45716" rIns="91431"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1" tIns="45716" rIns="91431" bIns="45716" rtlCol="0" anchor="b"/>
          <a:lstStyle>
            <a:lvl1pPr algn="r">
              <a:defRPr sz="1200"/>
            </a:lvl1pPr>
          </a:lstStyle>
          <a:p>
            <a:fld id="{AFEBAFCF-81E0-4EA6-BA5A-568D8D175B08}" type="slidenum">
              <a:rPr lang="en-US" smtClean="0"/>
              <a:t>‹#›</a:t>
            </a:fld>
            <a:endParaRPr lang="en-US"/>
          </a:p>
        </p:txBody>
      </p:sp>
    </p:spTree>
    <p:extLst>
      <p:ext uri="{BB962C8B-B14F-4D97-AF65-F5344CB8AC3E}">
        <p14:creationId xmlns:p14="http://schemas.microsoft.com/office/powerpoint/2010/main" val="267063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741924-A788-457A-A1BA-6370384BBBAA}"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Garamond" pitchFamily="18" charset="0"/>
              </a:defRPr>
            </a:lvl1pPr>
            <a:lvl2pPr marL="744171" indent="-286220">
              <a:defRPr>
                <a:solidFill>
                  <a:schemeClr val="tx1"/>
                </a:solidFill>
                <a:latin typeface="Garamond" pitchFamily="18" charset="0"/>
              </a:defRPr>
            </a:lvl2pPr>
            <a:lvl3pPr marL="1144877" indent="-228975">
              <a:defRPr>
                <a:solidFill>
                  <a:schemeClr val="tx1"/>
                </a:solidFill>
                <a:latin typeface="Garamond" pitchFamily="18" charset="0"/>
              </a:defRPr>
            </a:lvl3pPr>
            <a:lvl4pPr marL="1602830" indent="-228975">
              <a:defRPr>
                <a:solidFill>
                  <a:schemeClr val="tx1"/>
                </a:solidFill>
                <a:latin typeface="Garamond" pitchFamily="18" charset="0"/>
              </a:defRPr>
            </a:lvl4pPr>
            <a:lvl5pPr marL="2060780" indent="-228975">
              <a:defRPr>
                <a:solidFill>
                  <a:schemeClr val="tx1"/>
                </a:solidFill>
                <a:latin typeface="Garamond" pitchFamily="18" charset="0"/>
              </a:defRPr>
            </a:lvl5pPr>
            <a:lvl6pPr marL="2518732" indent="-228975" eaLnBrk="0" fontAlgn="base" hangingPunct="0">
              <a:spcBef>
                <a:spcPct val="0"/>
              </a:spcBef>
              <a:spcAft>
                <a:spcPct val="0"/>
              </a:spcAft>
              <a:defRPr>
                <a:solidFill>
                  <a:schemeClr val="tx1"/>
                </a:solidFill>
                <a:latin typeface="Garamond" pitchFamily="18" charset="0"/>
              </a:defRPr>
            </a:lvl6pPr>
            <a:lvl7pPr marL="2976682" indent="-228975" eaLnBrk="0" fontAlgn="base" hangingPunct="0">
              <a:spcBef>
                <a:spcPct val="0"/>
              </a:spcBef>
              <a:spcAft>
                <a:spcPct val="0"/>
              </a:spcAft>
              <a:defRPr>
                <a:solidFill>
                  <a:schemeClr val="tx1"/>
                </a:solidFill>
                <a:latin typeface="Garamond" pitchFamily="18" charset="0"/>
              </a:defRPr>
            </a:lvl7pPr>
            <a:lvl8pPr marL="3434632" indent="-228975" eaLnBrk="0" fontAlgn="base" hangingPunct="0">
              <a:spcBef>
                <a:spcPct val="0"/>
              </a:spcBef>
              <a:spcAft>
                <a:spcPct val="0"/>
              </a:spcAft>
              <a:defRPr>
                <a:solidFill>
                  <a:schemeClr val="tx1"/>
                </a:solidFill>
                <a:latin typeface="Garamond" pitchFamily="18" charset="0"/>
              </a:defRPr>
            </a:lvl8pPr>
            <a:lvl9pPr marL="3892584" indent="-228975" eaLnBrk="0" fontAlgn="base" hangingPunct="0">
              <a:spcBef>
                <a:spcPct val="0"/>
              </a:spcBef>
              <a:spcAft>
                <a:spcPct val="0"/>
              </a:spcAft>
              <a:defRPr>
                <a:solidFill>
                  <a:schemeClr val="tx1"/>
                </a:solidFill>
                <a:latin typeface="Garamond" pitchFamily="18" charset="0"/>
              </a:defRPr>
            </a:lvl9pPr>
          </a:lstStyle>
          <a:p>
            <a:fld id="{6344486E-C403-440D-BEE9-172A31C77419}" type="slidenum">
              <a:rPr lang="en-US" altLang="en-US" smtClean="0">
                <a:latin typeface="Arial" charset="0"/>
              </a:rPr>
              <a:pPr/>
              <a:t>11</a:t>
            </a:fld>
            <a:endParaRPr lang="en-US" altLang="en-US" smtClean="0">
              <a:latin typeface="Arial" charset="0"/>
            </a:endParaRPr>
          </a:p>
        </p:txBody>
      </p:sp>
      <p:sp>
        <p:nvSpPr>
          <p:cNvPr id="40963" name="Rectangle 2"/>
          <p:cNvSpPr>
            <a:spLocks noGrp="1" noRot="1" noChangeAspect="1" noChangeArrowheads="1" noTextEdit="1"/>
          </p:cNvSpPr>
          <p:nvPr>
            <p:ph type="sldImg"/>
          </p:nvPr>
        </p:nvSpPr>
        <p:spPr>
          <a:xfrm>
            <a:off x="1062038" y="674688"/>
            <a:ext cx="4700587" cy="3527425"/>
          </a:xfrm>
          <a:ln/>
        </p:spPr>
      </p:sp>
      <p:sp>
        <p:nvSpPr>
          <p:cNvPr id="40964" name="Rectangle 3"/>
          <p:cNvSpPr>
            <a:spLocks noGrp="1" noChangeArrowheads="1"/>
          </p:cNvSpPr>
          <p:nvPr>
            <p:ph type="body" idx="1"/>
          </p:nvPr>
        </p:nvSpPr>
        <p:spPr>
          <a:xfrm>
            <a:off x="898388" y="4433546"/>
            <a:ext cx="5020674" cy="42027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96ADC3-6D9F-4FDD-A919-6BC079ABE6F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7362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09" rIns="91419" bIns="45709"/>
          <a:lstStyle/>
          <a:p>
            <a:pPr eaLnBrk="1" hangingPunct="1"/>
            <a:endParaRPr lang="en-US" altLang="en-US" dirty="0" smtClean="0"/>
          </a:p>
        </p:txBody>
      </p:sp>
      <p:sp>
        <p:nvSpPr>
          <p:cNvPr id="41988" name="Slide Number Placeholder 3"/>
          <p:cNvSpPr txBox="1">
            <a:spLocks noGrp="1"/>
          </p:cNvSpPr>
          <p:nvPr/>
        </p:nvSpPr>
        <p:spPr bwMode="auto">
          <a:xfrm>
            <a:off x="3885213" y="8829967"/>
            <a:ext cx="2971227"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09" rIns="91419" bIns="45709" anchor="b"/>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AF38679A-10B7-45F6-95DF-A86970832228}" type="slidenum">
              <a:rPr lang="en-US" altLang="en-US" sz="1200">
                <a:latin typeface="Arial" charset="0"/>
                <a:cs typeface="Arial" charset="0"/>
              </a:rPr>
              <a:pPr algn="r" eaLnBrk="1" hangingPunct="1"/>
              <a:t>13</a:t>
            </a:fld>
            <a:endParaRPr lang="en-US" altLang="en-US" sz="120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8381D-E4BE-4EDF-805B-9F5B61F7FFA5}" type="slidenum">
              <a:rPr lang="en-US" smtClean="0"/>
              <a:t>33</a:t>
            </a:fld>
            <a:endParaRPr lang="en-US"/>
          </a:p>
        </p:txBody>
      </p:sp>
    </p:spTree>
    <p:extLst>
      <p:ext uri="{BB962C8B-B14F-4D97-AF65-F5344CB8AC3E}">
        <p14:creationId xmlns:p14="http://schemas.microsoft.com/office/powerpoint/2010/main" val="390391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27732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55718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1"/>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5917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0546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9"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6"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71510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405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0032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77612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605811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2441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C329A-D020-41A7-81E0-41453C005F5A}" type="datetimeFigureOut">
              <a:rPr lang="en-US" smtClean="0">
                <a:solidFill>
                  <a:srgbClr val="073E87"/>
                </a:solidFill>
              </a:rPr>
              <a:pPr/>
              <a:t>1/6/2015</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98713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5"/>
            <a:ext cx="3786691" cy="365125"/>
          </a:xfrm>
          <a:prstGeom prst="rect">
            <a:avLst/>
          </a:prstGeom>
        </p:spPr>
        <p:txBody>
          <a:bodyPr vert="horz" lIns="91440" tIns="45720" rIns="91440" bIns="45720" rtlCol="0" anchor="ctr"/>
          <a:lstStyle>
            <a:lvl1pPr algn="r">
              <a:defRPr sz="1000">
                <a:solidFill>
                  <a:schemeClr val="tx2"/>
                </a:solidFill>
              </a:defRPr>
            </a:lvl1pPr>
          </a:lstStyle>
          <a:p>
            <a:fld id="{030C329A-D020-41A7-81E0-41453C005F5A}" type="datetimeFigureOut">
              <a:rPr lang="en-US" smtClean="0">
                <a:solidFill>
                  <a:srgbClr val="073E87"/>
                </a:solidFill>
              </a:rPr>
              <a:pPr/>
              <a:t>1/6/2015</a:t>
            </a:fld>
            <a:endParaRPr lang="en-US">
              <a:solidFill>
                <a:srgbClr val="073E87"/>
              </a:solidFill>
            </a:endParaRPr>
          </a:p>
        </p:txBody>
      </p:sp>
      <p:sp>
        <p:nvSpPr>
          <p:cNvPr id="5" name="Footer Placeholder 4"/>
          <p:cNvSpPr>
            <a:spLocks noGrp="1"/>
          </p:cNvSpPr>
          <p:nvPr>
            <p:ph type="ftr" sz="quarter" idx="3"/>
          </p:nvPr>
        </p:nvSpPr>
        <p:spPr>
          <a:xfrm>
            <a:off x="193639"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4"/>
            <a:ext cx="1161827" cy="365125"/>
          </a:xfrm>
          <a:prstGeom prst="rect">
            <a:avLst/>
          </a:prstGeom>
        </p:spPr>
        <p:txBody>
          <a:bodyPr vert="horz" lIns="91440" tIns="45720" rIns="91440" bIns="45720" rtlCol="0" anchor="ctr"/>
          <a:lstStyle>
            <a:lvl1pPr algn="ctr">
              <a:defRPr sz="1000">
                <a:solidFill>
                  <a:schemeClr val="tx2"/>
                </a:solidFill>
              </a:defRPr>
            </a:lvl1pPr>
          </a:lstStyle>
          <a:p>
            <a:fld id="{1A8666D9-BE27-4340-8C56-1701C85A723C}"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9523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6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382000" cy="1524000"/>
          </a:xfrm>
        </p:spPr>
        <p:txBody>
          <a:bodyPr>
            <a:normAutofit/>
          </a:bodyPr>
          <a:lstStyle/>
          <a:p>
            <a:pPr algn="r"/>
            <a:r>
              <a:rPr lang="en-US" sz="3300" b="1" i="1" dirty="0" smtClean="0"/>
              <a:t>Balancing Surface and Groundwater Supplies </a:t>
            </a:r>
            <a:endParaRPr lang="en-US" sz="3300" b="1" i="1" dirty="0"/>
          </a:p>
        </p:txBody>
      </p:sp>
      <p:sp>
        <p:nvSpPr>
          <p:cNvPr id="3" name="Subtitle 2"/>
          <p:cNvSpPr>
            <a:spLocks noGrp="1"/>
          </p:cNvSpPr>
          <p:nvPr>
            <p:ph type="subTitle" idx="1"/>
          </p:nvPr>
        </p:nvSpPr>
        <p:spPr>
          <a:xfrm>
            <a:off x="228602" y="2362200"/>
            <a:ext cx="8534398" cy="3149601"/>
          </a:xfrm>
        </p:spPr>
        <p:txBody>
          <a:bodyPr>
            <a:normAutofit/>
          </a:bodyPr>
          <a:lstStyle/>
          <a:p>
            <a:pPr algn="r"/>
            <a:r>
              <a:rPr lang="en-US" sz="2200" b="1" i="1" dirty="0" smtClean="0"/>
              <a:t>Groundwater Management Districts Association – Winter Conference</a:t>
            </a:r>
            <a:endParaRPr lang="en-US" sz="2200" b="1" i="1" dirty="0"/>
          </a:p>
          <a:p>
            <a:pPr algn="r"/>
            <a:r>
              <a:rPr lang="en-US" sz="2200" b="1" i="1" dirty="0" smtClean="0"/>
              <a:t>January 7, 2015</a:t>
            </a:r>
          </a:p>
          <a:p>
            <a:pPr algn="r"/>
            <a:endParaRPr lang="en-US" b="1" i="1" dirty="0" smtClean="0"/>
          </a:p>
          <a:p>
            <a:pPr algn="r"/>
            <a:endParaRPr lang="en-US" b="1" i="1" dirty="0"/>
          </a:p>
          <a:p>
            <a:pPr algn="r"/>
            <a:r>
              <a:rPr lang="en-US" b="1" i="1" dirty="0" smtClean="0"/>
              <a:t>Michael J. Lacey, Director</a:t>
            </a:r>
          </a:p>
          <a:p>
            <a:pPr algn="r"/>
            <a:r>
              <a:rPr lang="en-US" b="1" i="1" dirty="0" smtClean="0"/>
              <a:t>Arizona Department of Water Resources</a:t>
            </a:r>
            <a:endParaRPr lang="en-US" b="1" i="1" dirty="0"/>
          </a:p>
          <a:p>
            <a:pPr algn="r"/>
            <a:endParaRPr lang="en-US" b="1" i="1" dirty="0" smtClean="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2" y="3368040"/>
            <a:ext cx="2234367" cy="1737360"/>
          </a:xfrm>
          <a:prstGeom prst="rect">
            <a:avLst/>
          </a:prstGeom>
        </p:spPr>
      </p:pic>
    </p:spTree>
    <p:extLst>
      <p:ext uri="{BB962C8B-B14F-4D97-AF65-F5344CB8AC3E}">
        <p14:creationId xmlns:p14="http://schemas.microsoft.com/office/powerpoint/2010/main" val="3393853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b="1" dirty="0" smtClean="0"/>
              <a:t>Law of the River</a:t>
            </a:r>
          </a:p>
        </p:txBody>
      </p:sp>
      <p:sp>
        <p:nvSpPr>
          <p:cNvPr id="3" name="Content Placeholder 2"/>
          <p:cNvSpPr>
            <a:spLocks noGrp="1"/>
          </p:cNvSpPr>
          <p:nvPr>
            <p:ph idx="1"/>
          </p:nvPr>
        </p:nvSpPr>
        <p:spPr>
          <a:xfrm>
            <a:off x="457200" y="2408237"/>
            <a:ext cx="4114800" cy="4525963"/>
          </a:xfrm>
        </p:spPr>
        <p:txBody>
          <a:bodyPr>
            <a:normAutofit lnSpcReduction="10000"/>
          </a:bodyPr>
          <a:lstStyle/>
          <a:p>
            <a:pPr eaLnBrk="1" hangingPunct="1">
              <a:buClr>
                <a:srgbClr val="CC6600"/>
              </a:buClr>
              <a:buFont typeface="Arial" panose="020B0604020202020204" pitchFamily="34" charset="0"/>
              <a:buChar char="•"/>
              <a:defRPr/>
            </a:pPr>
            <a:r>
              <a:rPr lang="en-US" sz="1800" dirty="0" smtClean="0">
                <a:solidFill>
                  <a:schemeClr val="tx1"/>
                </a:solidFill>
              </a:rPr>
              <a:t>1922 - Colorado River Compact</a:t>
            </a:r>
          </a:p>
          <a:p>
            <a:pPr eaLnBrk="1" hangingPunct="1">
              <a:buClr>
                <a:srgbClr val="CC6600"/>
              </a:buClr>
              <a:buFont typeface="Arial" panose="020B0604020202020204" pitchFamily="34" charset="0"/>
              <a:buChar char="•"/>
              <a:defRPr/>
            </a:pPr>
            <a:r>
              <a:rPr lang="en-US" sz="1800" dirty="0" smtClean="0">
                <a:solidFill>
                  <a:schemeClr val="tx1"/>
                </a:solidFill>
              </a:rPr>
              <a:t>1928 - Boulder Canyon Project Act</a:t>
            </a:r>
          </a:p>
          <a:p>
            <a:pPr eaLnBrk="1" hangingPunct="1">
              <a:buClr>
                <a:srgbClr val="CC6600"/>
              </a:buClr>
              <a:buFont typeface="Arial" panose="020B0604020202020204" pitchFamily="34" charset="0"/>
              <a:buChar char="•"/>
              <a:defRPr/>
            </a:pPr>
            <a:r>
              <a:rPr lang="en-US" sz="1800" dirty="0" smtClean="0">
                <a:solidFill>
                  <a:schemeClr val="tx1"/>
                </a:solidFill>
              </a:rPr>
              <a:t>1929 - California Limitation Act</a:t>
            </a:r>
          </a:p>
          <a:p>
            <a:pPr eaLnBrk="1" hangingPunct="1">
              <a:buClr>
                <a:srgbClr val="CC6600"/>
              </a:buClr>
              <a:buFont typeface="Arial" panose="020B0604020202020204" pitchFamily="34" charset="0"/>
              <a:buChar char="•"/>
              <a:defRPr/>
            </a:pPr>
            <a:r>
              <a:rPr lang="en-US" sz="1800" dirty="0" smtClean="0">
                <a:solidFill>
                  <a:schemeClr val="tx1"/>
                </a:solidFill>
              </a:rPr>
              <a:t>1931 - Seven Party Agreement (California)</a:t>
            </a:r>
          </a:p>
          <a:p>
            <a:pPr eaLnBrk="1" hangingPunct="1">
              <a:buClr>
                <a:srgbClr val="CC6600"/>
              </a:buClr>
              <a:buFont typeface="Arial" panose="020B0604020202020204" pitchFamily="34" charset="0"/>
              <a:buChar char="•"/>
              <a:defRPr/>
            </a:pPr>
            <a:r>
              <a:rPr lang="en-US" sz="1800" dirty="0" smtClean="0">
                <a:solidFill>
                  <a:schemeClr val="tx1"/>
                </a:solidFill>
              </a:rPr>
              <a:t>1944 - Arizona Contract for Delivery of Water</a:t>
            </a:r>
          </a:p>
          <a:p>
            <a:pPr eaLnBrk="1" hangingPunct="1">
              <a:buClr>
                <a:srgbClr val="CC6600"/>
              </a:buClr>
              <a:buFont typeface="Arial" panose="020B0604020202020204" pitchFamily="34" charset="0"/>
              <a:buChar char="•"/>
              <a:defRPr/>
            </a:pPr>
            <a:r>
              <a:rPr lang="en-US" sz="1800" dirty="0" smtClean="0">
                <a:solidFill>
                  <a:schemeClr val="tx1"/>
                </a:solidFill>
              </a:rPr>
              <a:t>1944 - Mexican Water Treaty</a:t>
            </a:r>
          </a:p>
          <a:p>
            <a:pPr eaLnBrk="1" hangingPunct="1">
              <a:buClr>
                <a:srgbClr val="CC6600"/>
              </a:buClr>
              <a:buFont typeface="Arial" panose="020B0604020202020204" pitchFamily="34" charset="0"/>
              <a:buChar char="•"/>
              <a:defRPr/>
            </a:pPr>
            <a:r>
              <a:rPr lang="en-US" sz="1800" dirty="0" smtClean="0">
                <a:solidFill>
                  <a:schemeClr val="tx1"/>
                </a:solidFill>
              </a:rPr>
              <a:t>1948 - Upper Colorado River Basin Compact</a:t>
            </a:r>
          </a:p>
          <a:p>
            <a:pPr eaLnBrk="1" hangingPunct="1">
              <a:buClr>
                <a:srgbClr val="CC6600"/>
              </a:buClr>
              <a:buFont typeface="Arial" panose="020B0604020202020204" pitchFamily="34" charset="0"/>
              <a:buChar char="•"/>
              <a:defRPr/>
            </a:pPr>
            <a:r>
              <a:rPr lang="en-US" sz="1800" dirty="0" smtClean="0">
                <a:solidFill>
                  <a:schemeClr val="tx1"/>
                </a:solidFill>
              </a:rPr>
              <a:t>1956 - Colorado River Project Storage Act</a:t>
            </a:r>
          </a:p>
          <a:p>
            <a:pPr eaLnBrk="1" hangingPunct="1">
              <a:buClr>
                <a:srgbClr val="CC6600"/>
              </a:buClr>
              <a:buFont typeface="Arial" panose="020B0604020202020204" pitchFamily="34" charset="0"/>
              <a:buChar char="•"/>
              <a:defRPr/>
            </a:pPr>
            <a:r>
              <a:rPr lang="en-US" sz="1800" dirty="0" smtClean="0">
                <a:solidFill>
                  <a:schemeClr val="tx1"/>
                </a:solidFill>
              </a:rPr>
              <a:t>1964 - AZ. v. CA. Decree</a:t>
            </a:r>
          </a:p>
          <a:p>
            <a:pPr eaLnBrk="1" hangingPunct="1">
              <a:buClr>
                <a:srgbClr val="CC6600"/>
              </a:buClr>
              <a:buFont typeface="Arial" panose="020B0604020202020204" pitchFamily="34" charset="0"/>
              <a:buChar char="•"/>
              <a:defRPr/>
            </a:pPr>
            <a:r>
              <a:rPr lang="en-US" sz="1800" dirty="0" smtClean="0">
                <a:solidFill>
                  <a:schemeClr val="tx1"/>
                </a:solidFill>
              </a:rPr>
              <a:t>1968 - Colorado River Basin Project Act</a:t>
            </a:r>
          </a:p>
          <a:p>
            <a:pPr eaLnBrk="1" hangingPunct="1">
              <a:defRPr/>
            </a:pPr>
            <a:endParaRPr lang="en-US" sz="1800" dirty="0" smtClean="0">
              <a:solidFill>
                <a:schemeClr val="tx1"/>
              </a:solidFill>
            </a:endParaRPr>
          </a:p>
          <a:p>
            <a:pPr marL="0" indent="0" eaLnBrk="1" hangingPunct="1">
              <a:buFont typeface="Wingdings" pitchFamily="2" charset="2"/>
              <a:buNone/>
              <a:defRPr/>
            </a:pPr>
            <a:endParaRPr lang="en-US" sz="1800" dirty="0" smtClean="0">
              <a:solidFill>
                <a:schemeClr val="tx1"/>
              </a:solidFill>
            </a:endParaRPr>
          </a:p>
        </p:txBody>
      </p:sp>
      <p:sp>
        <p:nvSpPr>
          <p:cNvPr id="4" name="Content Placeholder 2"/>
          <p:cNvSpPr txBox="1">
            <a:spLocks/>
          </p:cNvSpPr>
          <p:nvPr/>
        </p:nvSpPr>
        <p:spPr bwMode="auto">
          <a:xfrm>
            <a:off x="4729163" y="2408237"/>
            <a:ext cx="4114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buClr>
                <a:srgbClr val="CC6600"/>
              </a:buClr>
              <a:buSzPct val="100000"/>
              <a:buFont typeface="Arial" panose="020B0604020202020204" pitchFamily="34" charset="0"/>
              <a:buChar char="•"/>
              <a:defRPr/>
            </a:pPr>
            <a:r>
              <a:rPr lang="en-US" sz="1800" dirty="0" smtClean="0">
                <a:effectLst/>
              </a:rPr>
              <a:t>1970 - Criteria for Coordinated Long-Range Operation of Colorado River Reservoirs</a:t>
            </a:r>
          </a:p>
          <a:p>
            <a:pPr>
              <a:buClr>
                <a:srgbClr val="CC6600"/>
              </a:buClr>
              <a:buSzPct val="100000"/>
              <a:buFont typeface="Arial" panose="020B0604020202020204" pitchFamily="34" charset="0"/>
              <a:buChar char="•"/>
              <a:defRPr/>
            </a:pPr>
            <a:r>
              <a:rPr lang="en-US" sz="1800" dirty="0" smtClean="0">
                <a:effectLst/>
              </a:rPr>
              <a:t>1972 - Grand Canyon Protection Act</a:t>
            </a:r>
          </a:p>
          <a:p>
            <a:pPr>
              <a:buClr>
                <a:srgbClr val="CC6600"/>
              </a:buClr>
              <a:buSzPct val="100000"/>
              <a:buFont typeface="Arial" panose="020B0604020202020204" pitchFamily="34" charset="0"/>
              <a:buChar char="•"/>
              <a:defRPr/>
            </a:pPr>
            <a:r>
              <a:rPr lang="en-US" sz="1800" dirty="0" smtClean="0">
                <a:effectLst/>
              </a:rPr>
              <a:t>1973 - Minute 242*</a:t>
            </a:r>
          </a:p>
          <a:p>
            <a:pPr>
              <a:buClr>
                <a:srgbClr val="CC6600"/>
              </a:buClr>
              <a:buSzPct val="100000"/>
              <a:buFont typeface="Arial" panose="020B0604020202020204" pitchFamily="34" charset="0"/>
              <a:buChar char="•"/>
              <a:defRPr/>
            </a:pPr>
            <a:r>
              <a:rPr lang="en-US" sz="1800" dirty="0" smtClean="0">
                <a:effectLst/>
              </a:rPr>
              <a:t>1974 - Salinity Control Act</a:t>
            </a:r>
          </a:p>
          <a:p>
            <a:pPr>
              <a:buClr>
                <a:srgbClr val="CC6600"/>
              </a:buClr>
              <a:buSzPct val="100000"/>
              <a:buFont typeface="Arial" panose="020B0604020202020204" pitchFamily="34" charset="0"/>
              <a:buChar char="•"/>
              <a:defRPr/>
            </a:pPr>
            <a:r>
              <a:rPr lang="en-US" sz="1800" dirty="0" smtClean="0">
                <a:effectLst/>
              </a:rPr>
              <a:t>2001 - Colorado River Interim Surplus Guidelines</a:t>
            </a:r>
          </a:p>
          <a:p>
            <a:pPr>
              <a:buClr>
                <a:srgbClr val="CC6600"/>
              </a:buClr>
              <a:buSzPct val="100000"/>
              <a:buFont typeface="Arial" panose="020B0604020202020204" pitchFamily="34" charset="0"/>
              <a:buChar char="•"/>
              <a:defRPr/>
            </a:pPr>
            <a:r>
              <a:rPr lang="en-US" sz="1800" dirty="0" smtClean="0">
                <a:effectLst/>
              </a:rPr>
              <a:t>2007 - Colorado River Interim Guidelines for Lower Basin Shortages and the Coordinated Operations of Lake Powell and Lake Mead</a:t>
            </a:r>
          </a:p>
          <a:p>
            <a:pPr>
              <a:buClr>
                <a:srgbClr val="CC6600"/>
              </a:buClr>
              <a:buSzPct val="100000"/>
              <a:buFont typeface="Arial" panose="020B0604020202020204" pitchFamily="34" charset="0"/>
              <a:buChar char="•"/>
              <a:defRPr/>
            </a:pPr>
            <a:r>
              <a:rPr lang="en-US" sz="1800" dirty="0" smtClean="0">
                <a:effectLst/>
              </a:rPr>
              <a:t>2012 - Minute 319*</a:t>
            </a:r>
          </a:p>
          <a:p>
            <a:pPr>
              <a:defRPr/>
            </a:pPr>
            <a:endParaRPr lang="en-US" sz="1800" dirty="0" smtClean="0"/>
          </a:p>
          <a:p>
            <a:pPr>
              <a:defRPr/>
            </a:pPr>
            <a:endParaRPr lang="en-US" sz="1800" dirty="0" smtClean="0"/>
          </a:p>
          <a:p>
            <a:pPr>
              <a:defRPr/>
            </a:pPr>
            <a:endParaRPr lang="en-US" sz="1800" dirty="0" smtClean="0"/>
          </a:p>
        </p:txBody>
      </p:sp>
      <p:sp>
        <p:nvSpPr>
          <p:cNvPr id="15365" name="TextBox 4"/>
          <p:cNvSpPr txBox="1">
            <a:spLocks noChangeArrowheads="1"/>
          </p:cNvSpPr>
          <p:nvPr/>
        </p:nvSpPr>
        <p:spPr bwMode="auto">
          <a:xfrm>
            <a:off x="533400" y="6581775"/>
            <a:ext cx="815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a:t>* Part of the 1944 Water Treaty with Mexico.  There are also several other Minutes that are part of the Law of the River</a:t>
            </a:r>
          </a:p>
        </p:txBody>
      </p:sp>
    </p:spTree>
    <p:extLst>
      <p:ext uri="{BB962C8B-B14F-4D97-AF65-F5344CB8AC3E}">
        <p14:creationId xmlns:p14="http://schemas.microsoft.com/office/powerpoint/2010/main" val="1952852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basi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962400" y="276225"/>
            <a:ext cx="4519613" cy="6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3"/>
          <p:cNvSpPr txBox="1">
            <a:spLocks noChangeArrowheads="1"/>
          </p:cNvSpPr>
          <p:nvPr/>
        </p:nvSpPr>
        <p:spPr bwMode="auto">
          <a:xfrm>
            <a:off x="1219200" y="1938338"/>
            <a:ext cx="176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endParaRPr lang="en-US" altLang="en-US" sz="2400">
              <a:solidFill>
                <a:schemeClr val="bg1"/>
              </a:solidFill>
              <a:latin typeface="Tahoma" pitchFamily="34" charset="0"/>
              <a:cs typeface="Arial" charset="0"/>
            </a:endParaRPr>
          </a:p>
        </p:txBody>
      </p:sp>
      <p:sp>
        <p:nvSpPr>
          <p:cNvPr id="16388" name="Text Box 4"/>
          <p:cNvSpPr txBox="1">
            <a:spLocks noChangeArrowheads="1"/>
          </p:cNvSpPr>
          <p:nvPr/>
        </p:nvSpPr>
        <p:spPr bwMode="auto">
          <a:xfrm>
            <a:off x="228600" y="1828800"/>
            <a:ext cx="4114800" cy="588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50000"/>
              </a:spcBef>
              <a:buClrTx/>
              <a:buSzTx/>
              <a:buFontTx/>
              <a:buNone/>
            </a:pPr>
            <a:r>
              <a:rPr lang="en-US" altLang="en-US" b="1" dirty="0">
                <a:latin typeface="Franklin Gothic Medium" pitchFamily="34" charset="0"/>
                <a:cs typeface="Arial" charset="0"/>
              </a:rPr>
              <a:t>Upper Basin (7.5 </a:t>
            </a:r>
            <a:r>
              <a:rPr lang="en-US" altLang="en-US" b="1" dirty="0" err="1">
                <a:latin typeface="Franklin Gothic Medium" pitchFamily="34" charset="0"/>
                <a:cs typeface="Arial" charset="0"/>
              </a:rPr>
              <a:t>maf</a:t>
            </a:r>
            <a:r>
              <a:rPr lang="en-US" altLang="en-US" b="1" dirty="0">
                <a:latin typeface="Franklin Gothic Medium" pitchFamily="34" charset="0"/>
                <a:cs typeface="Arial" charset="0"/>
              </a:rPr>
              <a:t>)</a:t>
            </a:r>
          </a:p>
        </p:txBody>
      </p:sp>
      <p:sp>
        <p:nvSpPr>
          <p:cNvPr id="16389" name="Line 5"/>
          <p:cNvSpPr>
            <a:spLocks noChangeShapeType="1"/>
          </p:cNvSpPr>
          <p:nvPr/>
        </p:nvSpPr>
        <p:spPr bwMode="auto">
          <a:xfrm>
            <a:off x="4343400" y="2057400"/>
            <a:ext cx="1676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0" name="Text Box 6"/>
          <p:cNvSpPr txBox="1">
            <a:spLocks noChangeArrowheads="1"/>
          </p:cNvSpPr>
          <p:nvPr/>
        </p:nvSpPr>
        <p:spPr bwMode="auto">
          <a:xfrm>
            <a:off x="76200" y="2819400"/>
            <a:ext cx="4114800" cy="2232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50000"/>
              </a:spcBef>
              <a:buClrTx/>
              <a:buSzTx/>
              <a:buFontTx/>
              <a:buNone/>
            </a:pPr>
            <a:r>
              <a:rPr lang="en-US" altLang="en-US" b="1">
                <a:latin typeface="Franklin Gothic Medium" pitchFamily="34" charset="0"/>
                <a:cs typeface="Arial" charset="0"/>
              </a:rPr>
              <a:t>Lower Basin (7.5 maf)</a:t>
            </a:r>
          </a:p>
          <a:p>
            <a:pPr algn="ctr">
              <a:spcBef>
                <a:spcPct val="50000"/>
              </a:spcBef>
              <a:buClrTx/>
              <a:buSzTx/>
              <a:buFontTx/>
              <a:buNone/>
            </a:pPr>
            <a:r>
              <a:rPr lang="en-US" altLang="en-US" sz="2400" b="1">
                <a:latin typeface="Franklin Gothic Medium" pitchFamily="34" charset="0"/>
                <a:cs typeface="Arial" charset="0"/>
              </a:rPr>
              <a:t>CA – 4.4 maf</a:t>
            </a:r>
          </a:p>
          <a:p>
            <a:pPr algn="ctr">
              <a:spcBef>
                <a:spcPct val="50000"/>
              </a:spcBef>
              <a:buClrTx/>
              <a:buSzTx/>
              <a:buFontTx/>
              <a:buNone/>
            </a:pPr>
            <a:r>
              <a:rPr lang="en-US" altLang="en-US" sz="2400" b="1">
                <a:latin typeface="Franklin Gothic Medium" pitchFamily="34" charset="0"/>
                <a:cs typeface="Arial" charset="0"/>
              </a:rPr>
              <a:t>AZ – 2.8 maf</a:t>
            </a:r>
          </a:p>
          <a:p>
            <a:pPr algn="ctr">
              <a:spcBef>
                <a:spcPct val="50000"/>
              </a:spcBef>
              <a:buClrTx/>
              <a:buSzTx/>
              <a:buFontTx/>
              <a:buNone/>
            </a:pPr>
            <a:r>
              <a:rPr lang="en-US" altLang="en-US" sz="2400" b="1">
                <a:latin typeface="Franklin Gothic Medium" pitchFamily="34" charset="0"/>
                <a:cs typeface="Arial" charset="0"/>
              </a:rPr>
              <a:t>NV – 0.3 maf</a:t>
            </a:r>
          </a:p>
        </p:txBody>
      </p:sp>
      <p:sp>
        <p:nvSpPr>
          <p:cNvPr id="16391" name="Text Box 7"/>
          <p:cNvSpPr txBox="1">
            <a:spLocks noChangeArrowheads="1"/>
          </p:cNvSpPr>
          <p:nvPr/>
        </p:nvSpPr>
        <p:spPr bwMode="auto">
          <a:xfrm>
            <a:off x="533400" y="5486400"/>
            <a:ext cx="3048000" cy="588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50000"/>
              </a:spcBef>
              <a:buClrTx/>
              <a:buSzTx/>
              <a:buFontTx/>
              <a:buNone/>
            </a:pPr>
            <a:r>
              <a:rPr lang="en-US" altLang="en-US" b="1">
                <a:latin typeface="Franklin Gothic Medium" pitchFamily="34" charset="0"/>
                <a:cs typeface="Arial" charset="0"/>
              </a:rPr>
              <a:t>Mexico 1.5 maf</a:t>
            </a:r>
          </a:p>
        </p:txBody>
      </p:sp>
      <p:sp>
        <p:nvSpPr>
          <p:cNvPr id="16392" name="Text Box 8"/>
          <p:cNvSpPr txBox="1">
            <a:spLocks noChangeArrowheads="1"/>
          </p:cNvSpPr>
          <p:nvPr/>
        </p:nvSpPr>
        <p:spPr bwMode="auto">
          <a:xfrm>
            <a:off x="7467600" y="4191000"/>
            <a:ext cx="1524000" cy="18129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50000"/>
              </a:spcBef>
              <a:buClrTx/>
              <a:buSzTx/>
              <a:buFontTx/>
              <a:buNone/>
            </a:pPr>
            <a:r>
              <a:rPr lang="en-US" altLang="en-US" sz="2800" b="1">
                <a:latin typeface="Franklin Gothic Medium" pitchFamily="34" charset="0"/>
                <a:cs typeface="Arial" charset="0"/>
              </a:rPr>
              <a:t>Arizona Upper Basin – 50 kaf</a:t>
            </a:r>
          </a:p>
        </p:txBody>
      </p:sp>
      <p:sp>
        <p:nvSpPr>
          <p:cNvPr id="16393" name="Line 9"/>
          <p:cNvSpPr>
            <a:spLocks noChangeShapeType="1"/>
          </p:cNvSpPr>
          <p:nvPr/>
        </p:nvSpPr>
        <p:spPr bwMode="auto">
          <a:xfrm flipH="1" flipV="1">
            <a:off x="6705600" y="3581400"/>
            <a:ext cx="7620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4" name="Line 12"/>
          <p:cNvSpPr>
            <a:spLocks noChangeShapeType="1"/>
          </p:cNvSpPr>
          <p:nvPr/>
        </p:nvSpPr>
        <p:spPr bwMode="auto">
          <a:xfrm flipV="1">
            <a:off x="4191000" y="4191000"/>
            <a:ext cx="457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5" name="Line 13"/>
          <p:cNvSpPr>
            <a:spLocks noChangeShapeType="1"/>
          </p:cNvSpPr>
          <p:nvPr/>
        </p:nvSpPr>
        <p:spPr bwMode="auto">
          <a:xfrm flipV="1">
            <a:off x="3581400" y="5562600"/>
            <a:ext cx="9144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6" name="Text Box 14"/>
          <p:cNvSpPr txBox="1">
            <a:spLocks noChangeArrowheads="1"/>
          </p:cNvSpPr>
          <p:nvPr/>
        </p:nvSpPr>
        <p:spPr bwMode="auto">
          <a:xfrm>
            <a:off x="0" y="130314"/>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prstDash val="dash"/>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sz="4000" b="1" dirty="0" smtClean="0">
                <a:solidFill>
                  <a:schemeClr val="bg1"/>
                </a:solidFill>
                <a:latin typeface="+mj-lt"/>
              </a:rPr>
              <a:t>Colorado River Allocations</a:t>
            </a:r>
          </a:p>
        </p:txBody>
      </p:sp>
      <p:sp>
        <p:nvSpPr>
          <p:cNvPr id="16397" name="Text Box 15"/>
          <p:cNvSpPr txBox="1">
            <a:spLocks noChangeArrowheads="1"/>
          </p:cNvSpPr>
          <p:nvPr/>
        </p:nvSpPr>
        <p:spPr bwMode="auto">
          <a:xfrm>
            <a:off x="6553200" y="1752600"/>
            <a:ext cx="838200" cy="703263"/>
          </a:xfrm>
          <a:prstGeom prst="rect">
            <a:avLst/>
          </a:prstGeom>
          <a:solidFill>
            <a:srgbClr val="C0C0C0"/>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eaLnBrk="1" hangingPunct="1">
              <a:spcBef>
                <a:spcPct val="50000"/>
              </a:spcBef>
              <a:buClrTx/>
              <a:buSzTx/>
              <a:buFontTx/>
              <a:buNone/>
            </a:pPr>
            <a:r>
              <a:rPr lang="en-US" altLang="en-US" sz="1600" b="1">
                <a:latin typeface="Franklin Gothic Medium" pitchFamily="34" charset="0"/>
                <a:cs typeface="Arial" charset="0"/>
              </a:rPr>
              <a:t>UPPER</a:t>
            </a:r>
          </a:p>
          <a:p>
            <a:pPr algn="ctr" eaLnBrk="1" hangingPunct="1">
              <a:spcBef>
                <a:spcPct val="50000"/>
              </a:spcBef>
              <a:buClrTx/>
              <a:buSzTx/>
              <a:buFontTx/>
              <a:buNone/>
            </a:pPr>
            <a:r>
              <a:rPr lang="en-US" altLang="en-US" sz="1600" b="1">
                <a:latin typeface="Franklin Gothic Medium" pitchFamily="34" charset="0"/>
                <a:cs typeface="Arial" charset="0"/>
              </a:rPr>
              <a:t>BASIN</a:t>
            </a:r>
          </a:p>
        </p:txBody>
      </p:sp>
      <p:sp>
        <p:nvSpPr>
          <p:cNvPr id="16398" name="Text Box 16"/>
          <p:cNvSpPr txBox="1">
            <a:spLocks noChangeArrowheads="1"/>
          </p:cNvSpPr>
          <p:nvPr/>
        </p:nvSpPr>
        <p:spPr bwMode="auto">
          <a:xfrm>
            <a:off x="5562600" y="4191000"/>
            <a:ext cx="990600" cy="703263"/>
          </a:xfrm>
          <a:prstGeom prst="rect">
            <a:avLst/>
          </a:prstGeom>
          <a:solidFill>
            <a:srgbClr val="C0C0C0"/>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eaLnBrk="1" hangingPunct="1">
              <a:spcBef>
                <a:spcPct val="50000"/>
              </a:spcBef>
              <a:buClrTx/>
              <a:buSzTx/>
              <a:buFontTx/>
              <a:buNone/>
            </a:pPr>
            <a:r>
              <a:rPr lang="en-US" altLang="en-US" sz="1600" b="1">
                <a:latin typeface="Franklin Gothic Medium" pitchFamily="34" charset="0"/>
                <a:cs typeface="Arial" charset="0"/>
              </a:rPr>
              <a:t>LOWER</a:t>
            </a:r>
          </a:p>
          <a:p>
            <a:pPr algn="ctr" eaLnBrk="1" hangingPunct="1">
              <a:spcBef>
                <a:spcPct val="50000"/>
              </a:spcBef>
              <a:buClrTx/>
              <a:buSzTx/>
              <a:buFontTx/>
              <a:buNone/>
            </a:pPr>
            <a:r>
              <a:rPr lang="en-US" altLang="en-US" sz="1600" b="1">
                <a:latin typeface="Franklin Gothic Medium" pitchFamily="34" charset="0"/>
                <a:cs typeface="Arial" charset="0"/>
              </a:rPr>
              <a:t>BASIN</a:t>
            </a:r>
          </a:p>
        </p:txBody>
      </p:sp>
      <p:pic>
        <p:nvPicPr>
          <p:cNvPr id="15" name="Picture 1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305800" y="6172200"/>
            <a:ext cx="682070" cy="530352"/>
          </a:xfrm>
          <a:prstGeom prst="rect">
            <a:avLst/>
          </a:prstGeom>
        </p:spPr>
      </p:pic>
    </p:spTree>
    <p:extLst>
      <p:ext uri="{BB962C8B-B14F-4D97-AF65-F5344CB8AC3E}">
        <p14:creationId xmlns:p14="http://schemas.microsoft.com/office/powerpoint/2010/main" val="260263312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3464" y="274638"/>
            <a:ext cx="8224736" cy="1143000"/>
          </a:xfrm>
        </p:spPr>
        <p:txBody>
          <a:bodyPr>
            <a:normAutofit fontScale="90000"/>
          </a:bodyPr>
          <a:lstStyle/>
          <a:p>
            <a:r>
              <a:rPr lang="en-US" b="1" dirty="0" smtClean="0">
                <a:solidFill>
                  <a:schemeClr val="bg1"/>
                </a:solidFill>
              </a:rPr>
              <a:t>Colorado River Management Programs Overview</a:t>
            </a:r>
            <a:endParaRPr lang="en-US" b="1" dirty="0">
              <a:solidFill>
                <a:schemeClr val="bg1"/>
              </a:solidFill>
            </a:endParaRPr>
          </a:p>
        </p:txBody>
      </p:sp>
      <p:sp>
        <p:nvSpPr>
          <p:cNvPr id="7" name="Content Placeholder 6"/>
          <p:cNvSpPr>
            <a:spLocks noGrp="1"/>
          </p:cNvSpPr>
          <p:nvPr>
            <p:ph idx="1"/>
          </p:nvPr>
        </p:nvSpPr>
        <p:spPr>
          <a:xfrm>
            <a:off x="304800" y="1279176"/>
            <a:ext cx="8458200" cy="4525963"/>
          </a:xfrm>
        </p:spPr>
        <p:txBody>
          <a:bodyPr/>
          <a:lstStyle/>
          <a:p>
            <a:pPr marL="0" indent="0" algn="ctr">
              <a:buNone/>
            </a:pPr>
            <a:endParaRPr lang="en-US" sz="2800" dirty="0" smtClean="0"/>
          </a:p>
          <a:p>
            <a:pPr marL="0" indent="0" algn="ctr">
              <a:buNone/>
            </a:pPr>
            <a:endParaRPr lang="en-US" sz="2800" dirty="0"/>
          </a:p>
          <a:p>
            <a:pPr marL="0" indent="0">
              <a:buNone/>
            </a:pPr>
            <a:endParaRPr lang="en-US" sz="28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p:txBody>
      </p:sp>
      <p:sp>
        <p:nvSpPr>
          <p:cNvPr id="6" name="Content Placeholder 2"/>
          <p:cNvSpPr>
            <a:spLocks noGrp="1"/>
          </p:cNvSpPr>
          <p:nvPr/>
        </p:nvSpPr>
        <p:spPr>
          <a:xfrm>
            <a:off x="244807" y="2209800"/>
            <a:ext cx="8786597" cy="4495800"/>
          </a:xfrm>
          <a:prstGeom prst="rect">
            <a:avLst/>
          </a:prstGeom>
        </p:spPr>
        <p:txBody>
          <a:bodyPr vert="horz" lIns="91440" tIns="45720" rIns="91440" bIns="45720" rtlCol="0">
            <a:normAutofit fontScale="5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Clr>
                <a:srgbClr val="CC6600"/>
              </a:buClr>
              <a:buFont typeface="Arial" pitchFamily="34" charset="0"/>
              <a:buChar char="•"/>
            </a:pPr>
            <a:r>
              <a:rPr lang="en-US" sz="4000" b="1" dirty="0">
                <a:solidFill>
                  <a:schemeClr val="tx1"/>
                </a:solidFill>
              </a:rPr>
              <a:t>Entitlement </a:t>
            </a:r>
            <a:r>
              <a:rPr lang="en-US" sz="4000" b="1" dirty="0" smtClean="0">
                <a:solidFill>
                  <a:schemeClr val="tx1"/>
                </a:solidFill>
              </a:rPr>
              <a:t>Oversight</a:t>
            </a:r>
          </a:p>
          <a:p>
            <a:pPr lvl="2">
              <a:buFont typeface="Wingdings" panose="05000000000000000000" pitchFamily="2" charset="2"/>
              <a:buChar char="§"/>
            </a:pPr>
            <a:r>
              <a:rPr lang="en-US" sz="2900" dirty="0" smtClean="0">
                <a:solidFill>
                  <a:schemeClr val="tx1"/>
                </a:solidFill>
              </a:rPr>
              <a:t>Monitors </a:t>
            </a:r>
            <a:r>
              <a:rPr lang="en-US" sz="2900" dirty="0" err="1">
                <a:solidFill>
                  <a:schemeClr val="tx1"/>
                </a:solidFill>
              </a:rPr>
              <a:t>mainstem</a:t>
            </a:r>
            <a:r>
              <a:rPr lang="en-US" sz="2900" dirty="0">
                <a:solidFill>
                  <a:schemeClr val="tx1"/>
                </a:solidFill>
              </a:rPr>
              <a:t> Colorado River and Central Arizona Project entitlements and recommends allocations and transfers of these water supplies. </a:t>
            </a:r>
          </a:p>
          <a:p>
            <a:pPr marL="0" indent="0">
              <a:buClr>
                <a:srgbClr val="CC6600"/>
              </a:buClr>
              <a:buNone/>
            </a:pPr>
            <a:endParaRPr lang="en-US" dirty="0">
              <a:solidFill>
                <a:schemeClr val="tx1"/>
              </a:solidFill>
            </a:endParaRPr>
          </a:p>
          <a:p>
            <a:pPr>
              <a:buClr>
                <a:srgbClr val="CC6600"/>
              </a:buClr>
              <a:buFont typeface="Arial" pitchFamily="34" charset="0"/>
              <a:buChar char="•"/>
            </a:pPr>
            <a:r>
              <a:rPr lang="en-US" sz="4000" b="1" dirty="0" smtClean="0">
                <a:solidFill>
                  <a:schemeClr val="tx1"/>
                </a:solidFill>
              </a:rPr>
              <a:t>Planning &amp; Operations </a:t>
            </a:r>
            <a:endParaRPr lang="en-US" sz="4000" b="1" dirty="0">
              <a:solidFill>
                <a:schemeClr val="tx1"/>
              </a:solidFill>
            </a:endParaRPr>
          </a:p>
          <a:p>
            <a:pPr lvl="2">
              <a:buFont typeface="Wingdings" panose="05000000000000000000" pitchFamily="2" charset="2"/>
              <a:buChar char="§"/>
            </a:pPr>
            <a:r>
              <a:rPr lang="en-US" sz="2900" dirty="0" smtClean="0">
                <a:solidFill>
                  <a:schemeClr val="tx1"/>
                </a:solidFill>
              </a:rPr>
              <a:t>Collaborates </a:t>
            </a:r>
            <a:r>
              <a:rPr lang="en-US" sz="2900" dirty="0">
                <a:solidFill>
                  <a:schemeClr val="tx1"/>
                </a:solidFill>
              </a:rPr>
              <a:t>with the federal government, and representatives of the seven basin states to better prepare for Arizona’s long term needs and by taking an active role in water use projections, monitoring of hydrologic conditions and hydroelectric projects.  </a:t>
            </a:r>
          </a:p>
          <a:p>
            <a:pPr>
              <a:buClr>
                <a:srgbClr val="CC6600"/>
              </a:buClr>
              <a:buFont typeface="Arial" pitchFamily="34" charset="0"/>
              <a:buChar char="•"/>
            </a:pPr>
            <a:endParaRPr lang="en-US" dirty="0" smtClean="0">
              <a:solidFill>
                <a:schemeClr val="tx1"/>
              </a:solidFill>
            </a:endParaRPr>
          </a:p>
          <a:p>
            <a:pPr>
              <a:buClr>
                <a:srgbClr val="CC6600"/>
              </a:buClr>
              <a:buFont typeface="Arial" pitchFamily="34" charset="0"/>
              <a:buChar char="•"/>
            </a:pPr>
            <a:r>
              <a:rPr lang="en-US" sz="4000" b="1" dirty="0" smtClean="0">
                <a:solidFill>
                  <a:schemeClr val="tx1"/>
                </a:solidFill>
              </a:rPr>
              <a:t>Environmental Programs</a:t>
            </a:r>
          </a:p>
          <a:p>
            <a:pPr lvl="2">
              <a:buFont typeface="Wingdings" panose="05000000000000000000" pitchFamily="2" charset="2"/>
              <a:buChar char="§"/>
            </a:pPr>
            <a:r>
              <a:rPr lang="en-US" sz="2900" dirty="0" smtClean="0">
                <a:solidFill>
                  <a:schemeClr val="tx1"/>
                </a:solidFill>
              </a:rPr>
              <a:t>Participates in </a:t>
            </a:r>
            <a:r>
              <a:rPr lang="en-US" sz="2900" dirty="0">
                <a:solidFill>
                  <a:schemeClr val="tx1"/>
                </a:solidFill>
              </a:rPr>
              <a:t>programs such as the Lower Colorado River Multi-Species Program, the Glen Canyon Dam Adaptive </a:t>
            </a:r>
            <a:r>
              <a:rPr lang="en-US" sz="2900" dirty="0" smtClean="0">
                <a:solidFill>
                  <a:schemeClr val="tx1"/>
                </a:solidFill>
              </a:rPr>
              <a:t>Management </a:t>
            </a:r>
            <a:r>
              <a:rPr lang="en-US" sz="2900" dirty="0">
                <a:solidFill>
                  <a:schemeClr val="tx1"/>
                </a:solidFill>
              </a:rPr>
              <a:t>Program and the Colorado River Basin Salinity Control Forum. </a:t>
            </a:r>
          </a:p>
          <a:p>
            <a:pPr>
              <a:buClr>
                <a:srgbClr val="CC6600"/>
              </a:buClr>
              <a:buFont typeface="Arial" pitchFamily="34" charset="0"/>
              <a:buChar char="•"/>
            </a:pPr>
            <a:endParaRPr lang="en-US" dirty="0" smtClean="0">
              <a:solidFill>
                <a:schemeClr val="tx1"/>
              </a:solidFill>
            </a:endParaRPr>
          </a:p>
          <a:p>
            <a:pPr>
              <a:buClr>
                <a:srgbClr val="CC6600"/>
              </a:buClr>
              <a:buFont typeface="Arial" pitchFamily="34" charset="0"/>
              <a:buChar char="•"/>
            </a:pPr>
            <a:r>
              <a:rPr lang="en-US" sz="4000" b="1" dirty="0" smtClean="0">
                <a:solidFill>
                  <a:schemeClr val="tx1"/>
                </a:solidFill>
              </a:rPr>
              <a:t>Bi-National Negotiations</a:t>
            </a:r>
          </a:p>
          <a:p>
            <a:pPr lvl="2">
              <a:buFont typeface="Wingdings" panose="05000000000000000000" pitchFamily="2" charset="2"/>
              <a:buChar char="§"/>
            </a:pPr>
            <a:r>
              <a:rPr lang="en-US" sz="2900" dirty="0" smtClean="0">
                <a:solidFill>
                  <a:schemeClr val="tx1"/>
                </a:solidFill>
              </a:rPr>
              <a:t>Represents the State in comprehensive binational </a:t>
            </a:r>
            <a:r>
              <a:rPr lang="en-US" sz="2900" dirty="0">
                <a:solidFill>
                  <a:schemeClr val="tx1"/>
                </a:solidFill>
              </a:rPr>
              <a:t>partnership for management of Colorado River </a:t>
            </a:r>
            <a:r>
              <a:rPr lang="en-US" sz="2900" dirty="0" smtClean="0">
                <a:solidFill>
                  <a:schemeClr val="tx1"/>
                </a:solidFill>
              </a:rPr>
              <a:t>resources.</a:t>
            </a:r>
            <a:endParaRPr lang="en-US" sz="2900" dirty="0">
              <a:solidFill>
                <a:schemeClr val="tx1"/>
              </a:solidFill>
            </a:endParaRPr>
          </a:p>
          <a:p>
            <a:pPr>
              <a:buFont typeface="Arial" pitchFamily="34" charset="0"/>
              <a:buChar char="•"/>
            </a:pPr>
            <a:endParaRPr lang="en-US" dirty="0">
              <a:solidFill>
                <a:schemeClr val="tx1"/>
              </a:solidFill>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2998524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eaLnBrk="1" hangingPunct="1">
              <a:defRPr/>
            </a:pPr>
            <a:r>
              <a:rPr lang="en-US" sz="4000" b="1" dirty="0" smtClean="0"/>
              <a:t>Groundwater Management Statewide Provisions</a:t>
            </a:r>
          </a:p>
        </p:txBody>
      </p:sp>
      <p:sp>
        <p:nvSpPr>
          <p:cNvPr id="22531" name="Content Placeholder 2"/>
          <p:cNvSpPr>
            <a:spLocks noGrp="1"/>
          </p:cNvSpPr>
          <p:nvPr>
            <p:ph sz="quarter" idx="4294967295"/>
          </p:nvPr>
        </p:nvSpPr>
        <p:spPr>
          <a:xfrm>
            <a:off x="381000" y="2438400"/>
            <a:ext cx="8458200" cy="4114800"/>
          </a:xfrm>
        </p:spPr>
        <p:txBody>
          <a:bodyPr>
            <a:normAutofit/>
          </a:bodyPr>
          <a:lstStyle/>
          <a:p>
            <a:pPr eaLnBrk="1" hangingPunct="1">
              <a:buClr>
                <a:srgbClr val="CC6600"/>
              </a:buClr>
              <a:buFont typeface="Arial" panose="020B0604020202020204" pitchFamily="34" charset="0"/>
              <a:buChar char="•"/>
              <a:defRPr/>
            </a:pPr>
            <a:r>
              <a:rPr lang="en-US" sz="2200" dirty="0" smtClean="0">
                <a:solidFill>
                  <a:schemeClr val="tx1"/>
                </a:solidFill>
              </a:rPr>
              <a:t>New Wells - Must file an “Notice of Intent” before drilling any well</a:t>
            </a:r>
          </a:p>
          <a:p>
            <a:pPr marL="0" indent="0" eaLnBrk="1" hangingPunct="1">
              <a:buClr>
                <a:srgbClr val="CC6600"/>
              </a:buClr>
              <a:buNone/>
              <a:defRPr/>
            </a:pPr>
            <a:endParaRPr lang="en-US" sz="1200" dirty="0" smtClean="0">
              <a:solidFill>
                <a:schemeClr val="tx1"/>
              </a:solidFill>
            </a:endParaRPr>
          </a:p>
          <a:p>
            <a:pPr eaLnBrk="1" hangingPunct="1">
              <a:buClr>
                <a:srgbClr val="CC6600"/>
              </a:buClr>
              <a:buFont typeface="Arial" panose="020B0604020202020204" pitchFamily="34" charset="0"/>
              <a:buChar char="•"/>
              <a:defRPr/>
            </a:pPr>
            <a:r>
              <a:rPr lang="en-US" sz="2200" dirty="0" smtClean="0">
                <a:solidFill>
                  <a:schemeClr val="tx1"/>
                </a:solidFill>
              </a:rPr>
              <a:t>Licensing of Well Drillers</a:t>
            </a:r>
          </a:p>
          <a:p>
            <a:pPr marL="0" indent="0" eaLnBrk="1" hangingPunct="1">
              <a:buClr>
                <a:srgbClr val="CC6600"/>
              </a:buClr>
              <a:buNone/>
              <a:defRPr/>
            </a:pPr>
            <a:endParaRPr lang="en-US" sz="1200" dirty="0" smtClean="0">
              <a:solidFill>
                <a:schemeClr val="tx1"/>
              </a:solidFill>
            </a:endParaRPr>
          </a:p>
          <a:p>
            <a:pPr eaLnBrk="1" hangingPunct="1">
              <a:buClr>
                <a:srgbClr val="CC6600"/>
              </a:buClr>
              <a:buFont typeface="Arial" panose="020B0604020202020204" pitchFamily="34" charset="0"/>
              <a:buChar char="•"/>
              <a:defRPr/>
            </a:pPr>
            <a:r>
              <a:rPr lang="en-US" sz="2200" dirty="0" smtClean="0">
                <a:solidFill>
                  <a:schemeClr val="tx1"/>
                </a:solidFill>
              </a:rPr>
              <a:t>Registration of all wells</a:t>
            </a:r>
          </a:p>
          <a:p>
            <a:pPr marL="0" indent="0" eaLnBrk="1" hangingPunct="1">
              <a:buClr>
                <a:srgbClr val="CC6600"/>
              </a:buClr>
              <a:buNone/>
              <a:defRPr/>
            </a:pPr>
            <a:endParaRPr lang="en-US" sz="1200" dirty="0" smtClean="0">
              <a:solidFill>
                <a:schemeClr val="tx1"/>
              </a:solidFill>
            </a:endParaRPr>
          </a:p>
          <a:p>
            <a:pPr eaLnBrk="1" hangingPunct="1">
              <a:buClr>
                <a:srgbClr val="CC6600"/>
              </a:buClr>
              <a:buFont typeface="Arial" panose="020B0604020202020204" pitchFamily="34" charset="0"/>
              <a:buChar char="•"/>
              <a:defRPr/>
            </a:pPr>
            <a:r>
              <a:rPr lang="en-US" sz="2200" dirty="0" smtClean="0">
                <a:solidFill>
                  <a:schemeClr val="tx1"/>
                </a:solidFill>
              </a:rPr>
              <a:t>Groundwater Transportation Protections</a:t>
            </a:r>
          </a:p>
          <a:p>
            <a:pPr marL="0" indent="0" eaLnBrk="1" hangingPunct="1">
              <a:buClr>
                <a:srgbClr val="CC6600"/>
              </a:buClr>
              <a:buNone/>
              <a:defRPr/>
            </a:pPr>
            <a:endParaRPr lang="en-US" sz="1200" dirty="0" smtClean="0">
              <a:solidFill>
                <a:schemeClr val="tx1"/>
              </a:solidFill>
            </a:endParaRPr>
          </a:p>
          <a:p>
            <a:pPr eaLnBrk="1" hangingPunct="1">
              <a:buClr>
                <a:srgbClr val="CC6600"/>
              </a:buClr>
              <a:buFont typeface="Arial" panose="020B0604020202020204" pitchFamily="34" charset="0"/>
              <a:buChar char="•"/>
              <a:defRPr/>
            </a:pPr>
            <a:r>
              <a:rPr lang="en-US" sz="2200" dirty="0" smtClean="0">
                <a:solidFill>
                  <a:schemeClr val="tx1"/>
                </a:solidFill>
              </a:rPr>
              <a:t>Underground Storage &amp; Recovery</a:t>
            </a:r>
          </a:p>
          <a:p>
            <a:pPr marL="0" indent="0" eaLnBrk="1" hangingPunct="1">
              <a:buClr>
                <a:srgbClr val="CC6600"/>
              </a:buClr>
              <a:buNone/>
              <a:defRPr/>
            </a:pPr>
            <a:endParaRPr lang="en-US" sz="1200" dirty="0" smtClean="0">
              <a:solidFill>
                <a:schemeClr val="tx1"/>
              </a:solidFill>
            </a:endParaRPr>
          </a:p>
          <a:p>
            <a:pPr eaLnBrk="1" hangingPunct="1">
              <a:buClr>
                <a:srgbClr val="CC6600"/>
              </a:buClr>
              <a:buFont typeface="Arial" panose="020B0604020202020204" pitchFamily="34" charset="0"/>
              <a:buChar char="•"/>
              <a:defRPr/>
            </a:pPr>
            <a:r>
              <a:rPr lang="en-US" sz="2200" dirty="0" smtClean="0">
                <a:solidFill>
                  <a:schemeClr val="tx1"/>
                </a:solidFill>
              </a:rPr>
              <a:t>Community Water Systems Reporting &amp; Planning</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977732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Groundwater Management Act </a:t>
            </a:r>
            <a:endParaRPr lang="en-US" sz="4000" b="1" cap="none" dirty="0">
              <a:solidFill>
                <a:schemeClr val="bg1"/>
              </a:solidFill>
            </a:endParaRPr>
          </a:p>
        </p:txBody>
      </p:sp>
      <p:sp>
        <p:nvSpPr>
          <p:cNvPr id="3" name="Content Placeholder 2"/>
          <p:cNvSpPr>
            <a:spLocks noGrp="1"/>
          </p:cNvSpPr>
          <p:nvPr>
            <p:ph idx="1"/>
          </p:nvPr>
        </p:nvSpPr>
        <p:spPr>
          <a:xfrm>
            <a:off x="304800" y="2057400"/>
            <a:ext cx="8610600" cy="4038600"/>
          </a:xfrm>
        </p:spPr>
        <p:txBody>
          <a:bodyPr>
            <a:normAutofit fontScale="92500" lnSpcReduction="10000"/>
          </a:bodyPr>
          <a:lstStyle/>
          <a:p>
            <a:pPr lvl="2">
              <a:buClr>
                <a:srgbClr val="CC6600"/>
              </a:buClr>
              <a:buFont typeface="Arial" panose="020B0604020202020204" pitchFamily="34" charset="0"/>
              <a:buChar char="•"/>
            </a:pPr>
            <a:endParaRPr lang="en-US" sz="2200" b="1" dirty="0" smtClean="0">
              <a:solidFill>
                <a:schemeClr val="tx1"/>
              </a:solidFill>
            </a:endParaRPr>
          </a:p>
          <a:p>
            <a:pPr lvl="1" indent="-342900">
              <a:buClr>
                <a:srgbClr val="CC6600"/>
              </a:buClr>
              <a:buFont typeface="Arial" panose="020B0604020202020204" pitchFamily="34" charset="0"/>
              <a:buChar char="•"/>
            </a:pPr>
            <a:r>
              <a:rPr lang="en-US" sz="2400" dirty="0" smtClean="0">
                <a:solidFill>
                  <a:schemeClr val="tx1"/>
                </a:solidFill>
              </a:rPr>
              <a:t>Passed in 1980</a:t>
            </a:r>
          </a:p>
          <a:p>
            <a:pPr marL="233363" lvl="1" indent="0">
              <a:buClr>
                <a:srgbClr val="CC6600"/>
              </a:buClr>
              <a:buNone/>
            </a:pPr>
            <a:endParaRPr lang="en-US" sz="1300" dirty="0" smtClean="0">
              <a:solidFill>
                <a:schemeClr val="tx1"/>
              </a:solidFill>
            </a:endParaRPr>
          </a:p>
          <a:p>
            <a:pPr lvl="1" indent="-342900">
              <a:buClr>
                <a:srgbClr val="CC6600"/>
              </a:buClr>
              <a:buFont typeface="Arial" panose="020B0604020202020204" pitchFamily="34" charset="0"/>
              <a:buChar char="•"/>
            </a:pPr>
            <a:r>
              <a:rPr lang="en-US" sz="2400" dirty="0">
                <a:solidFill>
                  <a:schemeClr val="tx1"/>
                </a:solidFill>
              </a:rPr>
              <a:t>Created Arizona Department of Water </a:t>
            </a:r>
            <a:r>
              <a:rPr lang="en-US" sz="2400" dirty="0" smtClean="0">
                <a:solidFill>
                  <a:schemeClr val="tx1"/>
                </a:solidFill>
              </a:rPr>
              <a:t>Resources</a:t>
            </a:r>
          </a:p>
          <a:p>
            <a:pPr marL="233363" lvl="1" indent="0">
              <a:buClr>
                <a:srgbClr val="CC6600"/>
              </a:buClr>
              <a:buNone/>
            </a:pPr>
            <a:endParaRPr lang="en-US" sz="1300" dirty="0" smtClean="0">
              <a:solidFill>
                <a:schemeClr val="tx1"/>
              </a:solidFill>
            </a:endParaRPr>
          </a:p>
          <a:p>
            <a:pPr lvl="1" indent="-342900">
              <a:buClr>
                <a:srgbClr val="CC6600"/>
              </a:buClr>
              <a:buFont typeface="Arial" panose="020B0604020202020204" pitchFamily="34" charset="0"/>
              <a:buChar char="•"/>
            </a:pPr>
            <a:r>
              <a:rPr lang="en-US" sz="2400" dirty="0" smtClean="0">
                <a:solidFill>
                  <a:schemeClr val="tx1"/>
                </a:solidFill>
              </a:rPr>
              <a:t>Goals of the Groundwater Management Act:</a:t>
            </a:r>
          </a:p>
          <a:p>
            <a:pPr lvl="4">
              <a:buFont typeface="Wingdings" panose="05000000000000000000" pitchFamily="2" charset="2"/>
              <a:buChar char="§"/>
            </a:pPr>
            <a:r>
              <a:rPr lang="en-US" sz="2000" dirty="0" smtClean="0">
                <a:solidFill>
                  <a:schemeClr val="tx1"/>
                </a:solidFill>
              </a:rPr>
              <a:t>Control severe groundwater depletion</a:t>
            </a:r>
          </a:p>
          <a:p>
            <a:pPr lvl="4">
              <a:buFont typeface="Wingdings" panose="05000000000000000000" pitchFamily="2" charset="2"/>
              <a:buChar char="§"/>
            </a:pPr>
            <a:r>
              <a:rPr lang="en-US" sz="2000" dirty="0" smtClean="0">
                <a:solidFill>
                  <a:schemeClr val="tx1"/>
                </a:solidFill>
              </a:rPr>
              <a:t>Provide the means for allocating Arizona's limited groundwater resources to most effectively meet the state's changing water needs</a:t>
            </a:r>
          </a:p>
          <a:p>
            <a:pPr lvl="4">
              <a:buFont typeface="Wingdings" panose="05000000000000000000" pitchFamily="2" charset="2"/>
              <a:buChar char="§"/>
            </a:pPr>
            <a:r>
              <a:rPr lang="en-US" sz="2000" dirty="0" smtClean="0">
                <a:solidFill>
                  <a:schemeClr val="tx1"/>
                </a:solidFill>
              </a:rPr>
              <a:t>Augment Arizona’s groundwater supplies through development of additional water supplies</a:t>
            </a:r>
          </a:p>
          <a:p>
            <a:pPr lvl="4">
              <a:buFont typeface="Wingdings" panose="05000000000000000000" pitchFamily="2" charset="2"/>
              <a:buChar char="§"/>
            </a:pPr>
            <a:r>
              <a:rPr lang="en-US" sz="2000" dirty="0" smtClean="0">
                <a:solidFill>
                  <a:schemeClr val="tx1"/>
                </a:solidFill>
              </a:rPr>
              <a:t> Preserve groundwater for use in drought</a:t>
            </a:r>
          </a:p>
          <a:p>
            <a:pPr marL="342900" indent="-342900">
              <a:buClr>
                <a:srgbClr val="0070C0"/>
              </a:buClr>
              <a:buNone/>
            </a:pPr>
            <a:endParaRPr lang="en-US" sz="2400" dirty="0" smtClean="0">
              <a:solidFill>
                <a:schemeClr val="tx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95396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b="1" dirty="0" smtClean="0"/>
              <a:t>Groundwater Management</a:t>
            </a:r>
          </a:p>
        </p:txBody>
      </p:sp>
      <p:pic>
        <p:nvPicPr>
          <p:cNvPr id="19460"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1673" t="3398" r="3734" b="13223"/>
          <a:stretch/>
        </p:blipFill>
        <p:spPr bwMode="auto">
          <a:xfrm>
            <a:off x="4800601" y="1417320"/>
            <a:ext cx="4168375"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2103437"/>
            <a:ext cx="5029200" cy="4525963"/>
          </a:xfrm>
        </p:spPr>
        <p:txBody>
          <a:bodyPr>
            <a:normAutofit/>
          </a:bodyPr>
          <a:lstStyle/>
          <a:p>
            <a:pPr marL="111125" lvl="1" indent="0">
              <a:buNone/>
              <a:defRPr/>
            </a:pPr>
            <a:r>
              <a:rPr lang="en-US" b="1" dirty="0">
                <a:solidFill>
                  <a:schemeClr val="tx1"/>
                </a:solidFill>
              </a:rPr>
              <a:t>Active Management Areas (AMAs</a:t>
            </a:r>
            <a:r>
              <a:rPr lang="en-US" b="1" dirty="0" smtClean="0">
                <a:solidFill>
                  <a:schemeClr val="tx1"/>
                </a:solidFill>
              </a:rPr>
              <a:t>)</a:t>
            </a:r>
            <a:r>
              <a:rPr lang="en-US" i="1" dirty="0">
                <a:solidFill>
                  <a:schemeClr val="tx1"/>
                </a:solidFill>
              </a:rPr>
              <a:t> </a:t>
            </a:r>
            <a:endParaRPr lang="en-US" i="1" dirty="0" smtClean="0">
              <a:solidFill>
                <a:schemeClr val="tx1"/>
              </a:solidFill>
            </a:endParaRPr>
          </a:p>
          <a:p>
            <a:pPr marL="733425" lvl="2" indent="-342900">
              <a:buClr>
                <a:srgbClr val="CC6600"/>
              </a:buClr>
              <a:buFont typeface="Arial" panose="020B0604020202020204" pitchFamily="34" charset="0"/>
              <a:buChar char="•"/>
              <a:defRPr/>
            </a:pPr>
            <a:r>
              <a:rPr lang="en-US" i="1" dirty="0" smtClean="0">
                <a:solidFill>
                  <a:schemeClr val="tx1"/>
                </a:solidFill>
              </a:rPr>
              <a:t>Phoenix	</a:t>
            </a:r>
          </a:p>
          <a:p>
            <a:pPr marL="733425" lvl="2" indent="-342900">
              <a:buClr>
                <a:srgbClr val="CC6600"/>
              </a:buClr>
              <a:buFont typeface="Arial" panose="020B0604020202020204" pitchFamily="34" charset="0"/>
              <a:buChar char="•"/>
              <a:defRPr/>
            </a:pPr>
            <a:r>
              <a:rPr lang="en-US" i="1" dirty="0" smtClean="0">
                <a:solidFill>
                  <a:schemeClr val="tx1"/>
                </a:solidFill>
              </a:rPr>
              <a:t>Pinal</a:t>
            </a:r>
          </a:p>
          <a:p>
            <a:pPr marL="733425" lvl="2" indent="-342900">
              <a:buClr>
                <a:srgbClr val="CC6600"/>
              </a:buClr>
              <a:buFont typeface="Arial" panose="020B0604020202020204" pitchFamily="34" charset="0"/>
              <a:buChar char="•"/>
              <a:defRPr/>
            </a:pPr>
            <a:r>
              <a:rPr lang="en-US" i="1" dirty="0" smtClean="0">
                <a:solidFill>
                  <a:schemeClr val="tx1"/>
                </a:solidFill>
              </a:rPr>
              <a:t>Prescott</a:t>
            </a:r>
          </a:p>
          <a:p>
            <a:pPr marL="733425" lvl="2" indent="-342900">
              <a:buClr>
                <a:srgbClr val="CC6600"/>
              </a:buClr>
              <a:buFont typeface="Arial" panose="020B0604020202020204" pitchFamily="34" charset="0"/>
              <a:buChar char="•"/>
              <a:defRPr/>
            </a:pPr>
            <a:r>
              <a:rPr lang="en-US" i="1" dirty="0" smtClean="0">
                <a:solidFill>
                  <a:schemeClr val="tx1"/>
                </a:solidFill>
              </a:rPr>
              <a:t>Tucson </a:t>
            </a:r>
          </a:p>
          <a:p>
            <a:pPr marL="733425" lvl="2" indent="-342900">
              <a:buClr>
                <a:srgbClr val="CC6600"/>
              </a:buClr>
              <a:buFont typeface="Arial" panose="020B0604020202020204" pitchFamily="34" charset="0"/>
              <a:buChar char="•"/>
              <a:defRPr/>
            </a:pPr>
            <a:r>
              <a:rPr lang="en-US" i="1" dirty="0" smtClean="0">
                <a:solidFill>
                  <a:schemeClr val="tx1"/>
                </a:solidFill>
              </a:rPr>
              <a:t>Santa </a:t>
            </a:r>
            <a:r>
              <a:rPr lang="en-US" i="1" dirty="0">
                <a:solidFill>
                  <a:schemeClr val="tx1"/>
                </a:solidFill>
              </a:rPr>
              <a:t>Cruz</a:t>
            </a:r>
          </a:p>
          <a:p>
            <a:pPr marL="111125" indent="0" eaLnBrk="1" hangingPunct="1">
              <a:buNone/>
              <a:defRPr/>
            </a:pPr>
            <a:endParaRPr lang="en-US" sz="1400" b="1" dirty="0">
              <a:solidFill>
                <a:schemeClr val="tx1"/>
              </a:solidFill>
            </a:endParaRPr>
          </a:p>
          <a:p>
            <a:pPr marL="111125" indent="0" eaLnBrk="1" hangingPunct="1">
              <a:buNone/>
              <a:defRPr/>
            </a:pPr>
            <a:r>
              <a:rPr lang="en-US" sz="2200" b="1" dirty="0">
                <a:solidFill>
                  <a:schemeClr val="tx1"/>
                </a:solidFill>
              </a:rPr>
              <a:t>Irrigation Non-Expansion </a:t>
            </a:r>
            <a:r>
              <a:rPr lang="en-US" sz="2200" b="1" dirty="0" smtClean="0">
                <a:solidFill>
                  <a:schemeClr val="tx1"/>
                </a:solidFill>
              </a:rPr>
              <a:t>Areas (</a:t>
            </a:r>
            <a:r>
              <a:rPr lang="en-US" sz="2200" b="1" dirty="0">
                <a:solidFill>
                  <a:schemeClr val="tx1"/>
                </a:solidFill>
              </a:rPr>
              <a:t>INAs</a:t>
            </a:r>
            <a:r>
              <a:rPr lang="en-US" sz="2200" b="1" dirty="0" smtClean="0">
                <a:solidFill>
                  <a:schemeClr val="tx1"/>
                </a:solidFill>
              </a:rPr>
              <a:t>)</a:t>
            </a:r>
          </a:p>
          <a:p>
            <a:pPr marL="733425" lvl="2" indent="-342900">
              <a:buClr>
                <a:srgbClr val="CC6600"/>
              </a:buClr>
              <a:buFont typeface="Arial" panose="020B0604020202020204" pitchFamily="34" charset="0"/>
              <a:buChar char="•"/>
              <a:defRPr/>
            </a:pPr>
            <a:r>
              <a:rPr lang="en-US" i="1" dirty="0" smtClean="0">
                <a:solidFill>
                  <a:schemeClr val="tx1"/>
                </a:solidFill>
              </a:rPr>
              <a:t>Harquahala </a:t>
            </a:r>
          </a:p>
          <a:p>
            <a:pPr marL="733425" lvl="2" indent="-342900">
              <a:buClr>
                <a:srgbClr val="CC6600"/>
              </a:buClr>
              <a:buFont typeface="Arial" panose="020B0604020202020204" pitchFamily="34" charset="0"/>
              <a:buChar char="•"/>
              <a:defRPr/>
            </a:pPr>
            <a:r>
              <a:rPr lang="en-US" i="1" dirty="0" smtClean="0">
                <a:solidFill>
                  <a:schemeClr val="tx1"/>
                </a:solidFill>
              </a:rPr>
              <a:t>Douglas</a:t>
            </a:r>
          </a:p>
          <a:p>
            <a:pPr marL="733425" lvl="2" indent="-342900">
              <a:buClr>
                <a:srgbClr val="CC6600"/>
              </a:buClr>
              <a:buFont typeface="Arial" panose="020B0604020202020204" pitchFamily="34" charset="0"/>
              <a:buChar char="•"/>
              <a:defRPr/>
            </a:pPr>
            <a:r>
              <a:rPr lang="en-US" i="1" dirty="0" smtClean="0">
                <a:solidFill>
                  <a:schemeClr val="tx1"/>
                </a:solidFill>
              </a:rPr>
              <a:t>Joseph  City </a:t>
            </a:r>
          </a:p>
          <a:p>
            <a:pPr marL="111125" indent="0" eaLnBrk="1" hangingPunct="1">
              <a:buNone/>
              <a:defRPr/>
            </a:pPr>
            <a:endParaRPr lang="en-US" b="1" dirty="0" smtClean="0">
              <a:solidFill>
                <a:schemeClr val="tx1"/>
              </a:solidFill>
            </a:endParaRPr>
          </a:p>
          <a:p>
            <a:pPr marL="454025" indent="-342900" eaLnBrk="1" hangingPunct="1">
              <a:buFont typeface="Arial" panose="020B0604020202020204" pitchFamily="34" charset="0"/>
              <a:buChar char="•"/>
              <a:defRPr/>
            </a:pPr>
            <a:endParaRPr lang="en-US" dirty="0">
              <a:solidFill>
                <a:schemeClr val="tx1"/>
              </a:solidFill>
            </a:endParaRPr>
          </a:p>
          <a:p>
            <a:pPr marL="111125" indent="0" eaLnBrk="1" hangingPunct="1">
              <a:buNone/>
              <a:defRPr/>
            </a:pPr>
            <a:endParaRPr lang="en-US" dirty="0">
              <a:solidFill>
                <a:schemeClr val="tx1"/>
              </a:solidFill>
            </a:endParaRPr>
          </a:p>
        </p:txBody>
      </p:sp>
      <p:sp>
        <p:nvSpPr>
          <p:cNvPr id="4" name="Right Triangle 3"/>
          <p:cNvSpPr/>
          <p:nvPr/>
        </p:nvSpPr>
        <p:spPr>
          <a:xfrm>
            <a:off x="4495800" y="5257800"/>
            <a:ext cx="2590800" cy="114300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1099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Active Management Areas</a:t>
            </a:r>
            <a:endParaRPr lang="en-US" sz="4000" b="1" cap="none" dirty="0">
              <a:solidFill>
                <a:schemeClr val="bg1"/>
              </a:solidFill>
            </a:endParaRPr>
          </a:p>
        </p:txBody>
      </p:sp>
      <p:sp>
        <p:nvSpPr>
          <p:cNvPr id="3" name="Content Placeholder 2"/>
          <p:cNvSpPr>
            <a:spLocks noGrp="1"/>
          </p:cNvSpPr>
          <p:nvPr>
            <p:ph idx="1"/>
          </p:nvPr>
        </p:nvSpPr>
        <p:spPr>
          <a:xfrm>
            <a:off x="228600" y="1905000"/>
            <a:ext cx="8686800" cy="4648200"/>
          </a:xfrm>
        </p:spPr>
        <p:txBody>
          <a:bodyPr>
            <a:normAutofit/>
          </a:bodyPr>
          <a:lstStyle/>
          <a:p>
            <a:pPr marL="0" indent="0">
              <a:buNone/>
            </a:pPr>
            <a:r>
              <a:rPr lang="en-US" b="1" dirty="0" smtClean="0">
                <a:solidFill>
                  <a:schemeClr val="tx1"/>
                </a:solidFill>
              </a:rPr>
              <a:t>Five Active Management Areas</a:t>
            </a:r>
          </a:p>
          <a:p>
            <a:pPr lvl="1">
              <a:buClr>
                <a:srgbClr val="CC6600"/>
              </a:buClr>
              <a:buFont typeface="Arial" panose="020B0604020202020204" pitchFamily="34" charset="0"/>
              <a:buChar char="•"/>
            </a:pPr>
            <a:r>
              <a:rPr lang="en-US" dirty="0" smtClean="0">
                <a:solidFill>
                  <a:schemeClr val="tx1"/>
                </a:solidFill>
              </a:rPr>
              <a:t>Highest degree of regulation in State</a:t>
            </a:r>
          </a:p>
          <a:p>
            <a:pPr marL="301943" lvl="1" indent="0">
              <a:buClr>
                <a:srgbClr val="CC6600"/>
              </a:buClr>
              <a:buNone/>
            </a:pPr>
            <a:endParaRPr lang="en-US" sz="1200" dirty="0" smtClean="0">
              <a:solidFill>
                <a:schemeClr val="tx1"/>
              </a:solidFill>
            </a:endParaRPr>
          </a:p>
          <a:p>
            <a:pPr lvl="1">
              <a:spcBef>
                <a:spcPts val="0"/>
              </a:spcBef>
              <a:buClr>
                <a:srgbClr val="CC6600"/>
              </a:buClr>
              <a:buFont typeface="Arial" panose="020B0604020202020204" pitchFamily="34" charset="0"/>
              <a:buChar char="•"/>
            </a:pPr>
            <a:r>
              <a:rPr lang="en-US" dirty="0" smtClean="0">
                <a:solidFill>
                  <a:schemeClr val="tx1"/>
                </a:solidFill>
              </a:rPr>
              <a:t>Management  Goals &amp; Planning  - Mandatory conservation requirements for most users (municipal, agricultural and industrial)</a:t>
            </a:r>
            <a:r>
              <a:rPr lang="en-US" dirty="0">
                <a:solidFill>
                  <a:schemeClr val="tx1"/>
                </a:solidFill>
              </a:rPr>
              <a:t> </a:t>
            </a:r>
            <a:endParaRPr lang="en-US" dirty="0" smtClean="0">
              <a:solidFill>
                <a:schemeClr val="tx1"/>
              </a:solidFill>
            </a:endParaRPr>
          </a:p>
          <a:p>
            <a:pPr marL="301943" lvl="1" indent="0">
              <a:spcBef>
                <a:spcPts val="0"/>
              </a:spcBef>
              <a:buClr>
                <a:srgbClr val="CC6600"/>
              </a:buClr>
              <a:buNone/>
            </a:pPr>
            <a:endParaRPr lang="en-US" sz="1200" dirty="0" smtClean="0">
              <a:solidFill>
                <a:schemeClr val="tx1"/>
              </a:solidFill>
            </a:endParaRPr>
          </a:p>
          <a:p>
            <a:pPr lvl="1">
              <a:buClr>
                <a:srgbClr val="CC6600"/>
              </a:buClr>
              <a:buFont typeface="Arial" panose="020B0604020202020204" pitchFamily="34" charset="0"/>
              <a:buChar char="•"/>
            </a:pPr>
            <a:r>
              <a:rPr lang="en-US" dirty="0" smtClean="0">
                <a:solidFill>
                  <a:schemeClr val="tx1"/>
                </a:solidFill>
              </a:rPr>
              <a:t>Need </a:t>
            </a:r>
            <a:r>
              <a:rPr lang="en-US" dirty="0">
                <a:solidFill>
                  <a:schemeClr val="tx1"/>
                </a:solidFill>
              </a:rPr>
              <a:t>withdrawal authority to pump &gt;35 gallons per </a:t>
            </a:r>
            <a:r>
              <a:rPr lang="en-US" dirty="0" smtClean="0">
                <a:solidFill>
                  <a:schemeClr val="tx1"/>
                </a:solidFill>
              </a:rPr>
              <a:t>minute</a:t>
            </a:r>
          </a:p>
          <a:p>
            <a:pPr marL="301943" lvl="1" indent="0">
              <a:buClr>
                <a:srgbClr val="CC6600"/>
              </a:buClr>
              <a:buNone/>
            </a:pPr>
            <a:endParaRPr lang="en-US" sz="1200" dirty="0" smtClean="0">
              <a:solidFill>
                <a:schemeClr val="tx1"/>
              </a:solidFill>
            </a:endParaRPr>
          </a:p>
          <a:p>
            <a:pPr lvl="1">
              <a:buClr>
                <a:srgbClr val="CC6600"/>
              </a:buClr>
              <a:buFont typeface="Arial" panose="020B0604020202020204" pitchFamily="34" charset="0"/>
              <a:buChar char="•"/>
            </a:pPr>
            <a:r>
              <a:rPr lang="en-US" dirty="0">
                <a:solidFill>
                  <a:schemeClr val="tx1"/>
                </a:solidFill>
              </a:rPr>
              <a:t>Must measure and report water use &gt;35 gallons per </a:t>
            </a:r>
            <a:r>
              <a:rPr lang="en-US" dirty="0" smtClean="0">
                <a:solidFill>
                  <a:schemeClr val="tx1"/>
                </a:solidFill>
              </a:rPr>
              <a:t>minute</a:t>
            </a:r>
          </a:p>
          <a:p>
            <a:pPr marL="301943" lvl="1" indent="0">
              <a:buClr>
                <a:srgbClr val="CC6600"/>
              </a:buClr>
              <a:buNone/>
            </a:pPr>
            <a:endParaRPr lang="en-US" sz="1200" dirty="0">
              <a:solidFill>
                <a:schemeClr val="tx1"/>
              </a:solidFill>
            </a:endParaRPr>
          </a:p>
          <a:p>
            <a:pPr lvl="1">
              <a:spcBef>
                <a:spcPts val="0"/>
              </a:spcBef>
              <a:buClr>
                <a:srgbClr val="CC6600"/>
              </a:buClr>
              <a:buFont typeface="Arial" panose="020B0604020202020204" pitchFamily="34" charset="0"/>
              <a:buChar char="•"/>
            </a:pPr>
            <a:r>
              <a:rPr lang="en-US" dirty="0">
                <a:solidFill>
                  <a:schemeClr val="tx1"/>
                </a:solidFill>
              </a:rPr>
              <a:t>New “Non-Exempt” wells may require hydrologic impact analysis</a:t>
            </a:r>
          </a:p>
          <a:p>
            <a:pPr lvl="2">
              <a:buFont typeface="Wingdings" panose="05000000000000000000" pitchFamily="2" charset="2"/>
              <a:buChar char="§"/>
            </a:pPr>
            <a:r>
              <a:rPr lang="en-US" i="1" dirty="0">
                <a:solidFill>
                  <a:schemeClr val="tx1"/>
                </a:solidFill>
              </a:rPr>
              <a:t>Well spacing </a:t>
            </a:r>
            <a:r>
              <a:rPr lang="en-US" i="1" dirty="0" smtClean="0">
                <a:solidFill>
                  <a:schemeClr val="tx1"/>
                </a:solidFill>
              </a:rPr>
              <a:t>rules</a:t>
            </a:r>
            <a:endParaRPr lang="en-US" i="1" dirty="0">
              <a:solidFill>
                <a:schemeClr val="tx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1695289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0" lvl="6" indent="-45720">
              <a:buClr>
                <a:srgbClr val="0070C0"/>
              </a:buClr>
              <a:buNone/>
            </a:pPr>
            <a:endParaRPr lang="en-US" dirty="0">
              <a:solidFill>
                <a:srgbClr val="0070C0"/>
              </a:solidFill>
            </a:endParaRP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14484791"/>
              </p:ext>
            </p:extLst>
          </p:nvPr>
        </p:nvGraphicFramePr>
        <p:xfrm>
          <a:off x="533400" y="2057400"/>
          <a:ext cx="7848600" cy="4212567"/>
        </p:xfrm>
        <a:graphic>
          <a:graphicData uri="http://schemas.openxmlformats.org/drawingml/2006/table">
            <a:tbl>
              <a:tblPr firstRow="1" bandRow="1">
                <a:tableStyleId>{2D5ABB26-0587-4C30-8999-92F81FD0307C}</a:tableStyleId>
              </a:tblPr>
              <a:tblGrid>
                <a:gridCol w="7848600"/>
              </a:tblGrid>
              <a:tr h="725009">
                <a:tc>
                  <a:txBody>
                    <a:bodyPr/>
                    <a:lstStyle/>
                    <a:p>
                      <a:r>
                        <a:rPr lang="en-US" sz="2000" b="1" i="1" dirty="0" smtClean="0">
                          <a:solidFill>
                            <a:schemeClr val="tx1"/>
                          </a:solidFill>
                        </a:rPr>
                        <a:t>Phoenix AMA:</a:t>
                      </a:r>
                    </a:p>
                    <a:p>
                      <a:pPr marL="742950" lvl="1" indent="-285750">
                        <a:buClr>
                          <a:srgbClr val="CC6600"/>
                        </a:buClr>
                        <a:buFont typeface="Arial" panose="020B0604020202020204" pitchFamily="34" charset="0"/>
                        <a:buChar char="•"/>
                      </a:pPr>
                      <a:r>
                        <a:rPr lang="en-US" sz="1800" i="1" dirty="0" smtClean="0">
                          <a:solidFill>
                            <a:schemeClr val="tx1"/>
                          </a:solidFill>
                        </a:rPr>
                        <a:t>To achieve safe-yield by the year 2025</a:t>
                      </a:r>
                      <a:endParaRPr lang="en-US" sz="1800" i="1" dirty="0">
                        <a:solidFill>
                          <a:schemeClr val="tx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r>
              <a:tr h="1018770">
                <a:tc>
                  <a:txBody>
                    <a:bodyPr/>
                    <a:lstStyle/>
                    <a:p>
                      <a:r>
                        <a:rPr lang="en-US" sz="2000" b="1" i="1" dirty="0" smtClean="0">
                          <a:solidFill>
                            <a:schemeClr val="tx1"/>
                          </a:solidFill>
                        </a:rPr>
                        <a:t>Pinal AMA:</a:t>
                      </a:r>
                    </a:p>
                    <a:p>
                      <a:pPr marL="742950" lvl="1" indent="-285750">
                        <a:buClr>
                          <a:srgbClr val="CC6600"/>
                        </a:buClr>
                        <a:buFont typeface="Arial" panose="020B0604020202020204" pitchFamily="34" charset="0"/>
                        <a:buChar char="•"/>
                      </a:pPr>
                      <a:r>
                        <a:rPr lang="en-US" sz="1800" i="1" dirty="0" smtClean="0">
                          <a:solidFill>
                            <a:schemeClr val="tx1"/>
                          </a:solidFill>
                        </a:rPr>
                        <a:t>To preserve agricultural</a:t>
                      </a:r>
                      <a:r>
                        <a:rPr lang="en-US" sz="1800" i="1" baseline="0" dirty="0" smtClean="0">
                          <a:solidFill>
                            <a:schemeClr val="tx1"/>
                          </a:solidFill>
                        </a:rPr>
                        <a:t> </a:t>
                      </a:r>
                      <a:r>
                        <a:rPr lang="en-US" sz="1800" i="1" dirty="0" smtClean="0">
                          <a:solidFill>
                            <a:schemeClr val="tx1"/>
                          </a:solidFill>
                        </a:rPr>
                        <a:t>economy for as long as feasible, while considering the need to preserve groundwater for future non-irrigation uses</a:t>
                      </a:r>
                      <a:endParaRPr lang="en-US" sz="1800" i="1" dirty="0">
                        <a:solidFill>
                          <a:schemeClr val="tx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r>
              <a:tr h="725009">
                <a:tc>
                  <a:txBody>
                    <a:bodyPr/>
                    <a:lstStyle/>
                    <a:p>
                      <a:r>
                        <a:rPr lang="en-US" sz="2000" b="1" i="1" dirty="0" smtClean="0">
                          <a:solidFill>
                            <a:schemeClr val="tx1"/>
                          </a:solidFill>
                        </a:rPr>
                        <a:t>Prescott AMA:</a:t>
                      </a:r>
                    </a:p>
                    <a:p>
                      <a:pPr marL="742950" lvl="1" indent="-285750">
                        <a:buClr>
                          <a:srgbClr val="CC6600"/>
                        </a:buClr>
                        <a:buFont typeface="Arial" panose="020B0604020202020204" pitchFamily="34" charset="0"/>
                        <a:buChar char="•"/>
                      </a:pPr>
                      <a:r>
                        <a:rPr lang="en-US" sz="1800" i="1" dirty="0" smtClean="0">
                          <a:solidFill>
                            <a:schemeClr val="tx1"/>
                          </a:solidFill>
                        </a:rPr>
                        <a:t>To achieve</a:t>
                      </a:r>
                      <a:r>
                        <a:rPr lang="en-US" sz="1800" i="1" baseline="0" dirty="0" smtClean="0">
                          <a:solidFill>
                            <a:schemeClr val="tx1"/>
                          </a:solidFill>
                        </a:rPr>
                        <a:t> </a:t>
                      </a:r>
                      <a:r>
                        <a:rPr lang="en-US" sz="1800" i="1" dirty="0" smtClean="0">
                          <a:solidFill>
                            <a:schemeClr val="tx1"/>
                          </a:solidFill>
                        </a:rPr>
                        <a:t>safe-yield by the year 2025</a:t>
                      </a:r>
                      <a:endParaRPr lang="en-US" sz="1800" i="1" dirty="0">
                        <a:solidFill>
                          <a:schemeClr val="tx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r>
              <a:tr h="725009">
                <a:tc>
                  <a:txBody>
                    <a:bodyPr/>
                    <a:lstStyle/>
                    <a:p>
                      <a:r>
                        <a:rPr lang="en-US" sz="2000" b="1" i="1" dirty="0" smtClean="0">
                          <a:solidFill>
                            <a:schemeClr val="tx1"/>
                          </a:solidFill>
                        </a:rPr>
                        <a:t>Tucson AMA</a:t>
                      </a:r>
                      <a:r>
                        <a:rPr lang="en-US" sz="2000" b="1" i="1" baseline="0" dirty="0" smtClean="0">
                          <a:solidFill>
                            <a:schemeClr val="tx1"/>
                          </a:solidFill>
                        </a:rPr>
                        <a:t>:</a:t>
                      </a:r>
                    </a:p>
                    <a:p>
                      <a:pPr marL="742950" lvl="1" indent="-285750">
                        <a:buClr>
                          <a:srgbClr val="CC6600"/>
                        </a:buClr>
                        <a:buFont typeface="Arial" panose="020B0604020202020204" pitchFamily="34" charset="0"/>
                        <a:buChar char="•"/>
                      </a:pPr>
                      <a:r>
                        <a:rPr lang="en-US" sz="1800" i="1" dirty="0" smtClean="0">
                          <a:solidFill>
                            <a:schemeClr val="tx1"/>
                          </a:solidFill>
                        </a:rPr>
                        <a:t>To achieve</a:t>
                      </a:r>
                      <a:r>
                        <a:rPr lang="en-US" sz="1800" i="1" baseline="0" dirty="0" smtClean="0">
                          <a:solidFill>
                            <a:schemeClr val="tx1"/>
                          </a:solidFill>
                        </a:rPr>
                        <a:t> </a:t>
                      </a:r>
                      <a:r>
                        <a:rPr lang="en-US" sz="1800" i="1" dirty="0" smtClean="0">
                          <a:solidFill>
                            <a:schemeClr val="tx1"/>
                          </a:solidFill>
                        </a:rPr>
                        <a:t>safe-yield by the year 2025</a:t>
                      </a:r>
                      <a:endParaRPr lang="en-US" sz="1800" i="1" dirty="0">
                        <a:solidFill>
                          <a:schemeClr val="tx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r>
              <a:tr h="1018770">
                <a:tc>
                  <a:txBody>
                    <a:bodyPr/>
                    <a:lstStyle/>
                    <a:p>
                      <a:r>
                        <a:rPr lang="en-US" sz="2000" b="1" i="1" dirty="0" smtClean="0">
                          <a:solidFill>
                            <a:schemeClr val="tx1"/>
                          </a:solidFill>
                        </a:rPr>
                        <a:t>Santa Cruz AMA:</a:t>
                      </a:r>
                      <a:r>
                        <a:rPr lang="en-US" sz="2000" b="1" i="1" baseline="0" dirty="0" smtClean="0">
                          <a:solidFill>
                            <a:schemeClr val="tx1"/>
                          </a:solidFill>
                        </a:rPr>
                        <a:t> </a:t>
                      </a:r>
                    </a:p>
                    <a:p>
                      <a:pPr marL="742950" lvl="1" indent="-285750">
                        <a:buClr>
                          <a:srgbClr val="CC6600"/>
                        </a:buClr>
                        <a:buFont typeface="Arial" panose="020B0604020202020204" pitchFamily="34" charset="0"/>
                        <a:buChar char="•"/>
                      </a:pPr>
                      <a:r>
                        <a:rPr lang="en-US" sz="1800" i="1" baseline="0" dirty="0" smtClean="0">
                          <a:solidFill>
                            <a:schemeClr val="tx1"/>
                          </a:solidFill>
                        </a:rPr>
                        <a:t>T</a:t>
                      </a:r>
                      <a:r>
                        <a:rPr lang="en-US" sz="1800" i="1" dirty="0" smtClean="0">
                          <a:solidFill>
                            <a:schemeClr val="tx1"/>
                          </a:solidFill>
                        </a:rPr>
                        <a:t>o maintain a safe-yield condition in the active management area and to</a:t>
                      </a:r>
                      <a:r>
                        <a:rPr lang="en-US" sz="1800" i="1" baseline="0" dirty="0" smtClean="0">
                          <a:solidFill>
                            <a:schemeClr val="tx1"/>
                          </a:solidFill>
                        </a:rPr>
                        <a:t> </a:t>
                      </a:r>
                      <a:r>
                        <a:rPr lang="en-US" sz="1800" i="1" dirty="0" smtClean="0">
                          <a:solidFill>
                            <a:schemeClr val="tx1"/>
                          </a:solidFill>
                        </a:rPr>
                        <a:t>prevent local water tables from experiencing long term declines</a:t>
                      </a:r>
                      <a:endParaRPr lang="en-US" sz="1800" i="1" dirty="0">
                        <a:solidFill>
                          <a:schemeClr val="tx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r>
            </a:tbl>
          </a:graphicData>
        </a:graphic>
      </p:graphicFrame>
      <p:sp>
        <p:nvSpPr>
          <p:cNvPr id="2" name="Rectangle 1"/>
          <p:cNvSpPr/>
          <p:nvPr/>
        </p:nvSpPr>
        <p:spPr>
          <a:xfrm>
            <a:off x="990600" y="381000"/>
            <a:ext cx="7239000" cy="707886"/>
          </a:xfrm>
          <a:prstGeom prst="rect">
            <a:avLst/>
          </a:prstGeom>
        </p:spPr>
        <p:txBody>
          <a:bodyPr wrap="square">
            <a:spAutoFit/>
          </a:bodyPr>
          <a:lstStyle/>
          <a:p>
            <a:r>
              <a:rPr lang="en-US" sz="4000" b="1" dirty="0">
                <a:solidFill>
                  <a:schemeClr val="bg1"/>
                </a:solidFill>
              </a:rPr>
              <a:t>Active Management Area Goals </a:t>
            </a: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4251418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Irrigation Non-Expansion Areas</a:t>
            </a:r>
            <a:endParaRPr lang="en-US" sz="4000" cap="none" dirty="0">
              <a:solidFill>
                <a:schemeClr val="bg1"/>
              </a:solidFill>
            </a:endParaRPr>
          </a:p>
        </p:txBody>
      </p:sp>
      <p:sp>
        <p:nvSpPr>
          <p:cNvPr id="3" name="Content Placeholder 2"/>
          <p:cNvSpPr>
            <a:spLocks noGrp="1"/>
          </p:cNvSpPr>
          <p:nvPr>
            <p:ph idx="1"/>
          </p:nvPr>
        </p:nvSpPr>
        <p:spPr>
          <a:xfrm>
            <a:off x="152400" y="2209800"/>
            <a:ext cx="7408333" cy="3733800"/>
          </a:xfrm>
        </p:spPr>
        <p:txBody>
          <a:bodyPr>
            <a:normAutofit/>
          </a:bodyPr>
          <a:lstStyle/>
          <a:p>
            <a:pPr>
              <a:buClr>
                <a:srgbClr val="CC6600"/>
              </a:buClr>
              <a:buFont typeface="Arial" panose="020B0604020202020204" pitchFamily="34" charset="0"/>
              <a:buChar char="•"/>
            </a:pPr>
            <a:r>
              <a:rPr lang="en-US" b="1" dirty="0" smtClean="0">
                <a:solidFill>
                  <a:schemeClr val="tx1"/>
                </a:solidFill>
              </a:rPr>
              <a:t>Three Irrigation Non-Expansion Areas</a:t>
            </a:r>
          </a:p>
          <a:p>
            <a:pPr lvl="1">
              <a:buFont typeface="Wingdings" panose="05000000000000000000" pitchFamily="2" charset="2"/>
              <a:buChar char="§"/>
            </a:pPr>
            <a:r>
              <a:rPr lang="en-US" sz="2000" i="1" dirty="0" smtClean="0">
                <a:solidFill>
                  <a:schemeClr val="tx1"/>
                </a:solidFill>
              </a:rPr>
              <a:t>Harquahala, Douglas and Joseph  City </a:t>
            </a:r>
          </a:p>
          <a:p>
            <a:pPr lvl="1">
              <a:buFont typeface="Wingdings" panose="05000000000000000000" pitchFamily="2" charset="2"/>
              <a:buChar char="§"/>
            </a:pPr>
            <a:r>
              <a:rPr lang="en-US" sz="2000" dirty="0" smtClean="0">
                <a:solidFill>
                  <a:schemeClr val="tx1"/>
                </a:solidFill>
              </a:rPr>
              <a:t>Groundwater depletion is not as severe as AMAs but requires further regulation </a:t>
            </a:r>
          </a:p>
          <a:p>
            <a:pPr marL="301943" lvl="1" indent="0">
              <a:buClr>
                <a:schemeClr val="accent2"/>
              </a:buClr>
              <a:buNone/>
            </a:pPr>
            <a:endParaRPr lang="en-US" sz="2400" dirty="0" smtClean="0">
              <a:solidFill>
                <a:schemeClr val="tx1"/>
              </a:solidFill>
            </a:endParaRPr>
          </a:p>
          <a:p>
            <a:pPr>
              <a:buClr>
                <a:srgbClr val="CC6600"/>
              </a:buClr>
              <a:buFont typeface="Arial" panose="020B0604020202020204" pitchFamily="34" charset="0"/>
              <a:buChar char="•"/>
            </a:pPr>
            <a:r>
              <a:rPr lang="en-US" b="1" dirty="0" smtClean="0">
                <a:solidFill>
                  <a:schemeClr val="tx1"/>
                </a:solidFill>
              </a:rPr>
              <a:t>No new irrigated lands</a:t>
            </a:r>
          </a:p>
          <a:p>
            <a:pPr lvl="1">
              <a:buFont typeface="Wingdings" panose="05000000000000000000" pitchFamily="2" charset="2"/>
              <a:buChar char="§"/>
            </a:pPr>
            <a:r>
              <a:rPr lang="en-US" sz="2400" i="1" dirty="0" smtClean="0">
                <a:solidFill>
                  <a:schemeClr val="tx1"/>
                </a:solidFill>
              </a:rPr>
              <a:t>Substitution of acres possible</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821537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none" dirty="0" smtClean="0">
                <a:solidFill>
                  <a:schemeClr val="bg1"/>
                </a:solidFill>
              </a:rPr>
              <a:t>Grandfathered Groundwater Rights </a:t>
            </a:r>
            <a:endParaRPr lang="en-US" b="1" cap="none" dirty="0">
              <a:solidFill>
                <a:schemeClr val="bg1"/>
              </a:solidFill>
            </a:endParaRPr>
          </a:p>
        </p:txBody>
      </p:sp>
      <p:sp>
        <p:nvSpPr>
          <p:cNvPr id="3" name="Content Placeholder 2"/>
          <p:cNvSpPr>
            <a:spLocks noGrp="1"/>
          </p:cNvSpPr>
          <p:nvPr>
            <p:ph idx="1"/>
          </p:nvPr>
        </p:nvSpPr>
        <p:spPr>
          <a:xfrm>
            <a:off x="457200" y="2286000"/>
            <a:ext cx="8061960" cy="4572000"/>
          </a:xfrm>
        </p:spPr>
        <p:txBody>
          <a:bodyPr>
            <a:normAutofit/>
          </a:bodyPr>
          <a:lstStyle/>
          <a:p>
            <a:pPr marL="68580" indent="0">
              <a:buClr>
                <a:srgbClr val="CC6600"/>
              </a:buClr>
              <a:buNone/>
            </a:pPr>
            <a:r>
              <a:rPr lang="en-US" b="1" i="1" dirty="0" smtClean="0">
                <a:solidFill>
                  <a:schemeClr val="tx1"/>
                </a:solidFill>
              </a:rPr>
              <a:t>Based on historic pumping (1975-1979)</a:t>
            </a:r>
          </a:p>
          <a:p>
            <a:pPr marL="354330" indent="-285750">
              <a:buClr>
                <a:srgbClr val="CC6600"/>
              </a:buClr>
              <a:buFont typeface="Arial" panose="020B0604020202020204" pitchFamily="34" charset="0"/>
              <a:buChar char="•"/>
            </a:pPr>
            <a:endParaRPr lang="en-US" sz="1300" dirty="0" smtClean="0">
              <a:solidFill>
                <a:schemeClr val="tx1"/>
              </a:solidFill>
            </a:endParaRPr>
          </a:p>
          <a:p>
            <a:pPr indent="-342900">
              <a:buClr>
                <a:srgbClr val="CC6600"/>
              </a:buClr>
              <a:buFont typeface="Arial" panose="020B0604020202020204" pitchFamily="34" charset="0"/>
              <a:buChar char="•"/>
            </a:pPr>
            <a:r>
              <a:rPr lang="en-US" sz="2200" b="1" dirty="0" smtClean="0">
                <a:solidFill>
                  <a:schemeClr val="tx1"/>
                </a:solidFill>
              </a:rPr>
              <a:t>Irrigation grandfathered rights</a:t>
            </a:r>
            <a:endParaRPr lang="en-US" sz="1100" dirty="0" smtClean="0">
              <a:solidFill>
                <a:schemeClr val="tx1"/>
              </a:solidFill>
            </a:endParaRPr>
          </a:p>
          <a:p>
            <a:pPr marL="114300" indent="-342900">
              <a:buClr>
                <a:srgbClr val="CC6600"/>
              </a:buClr>
              <a:buFont typeface="Arial" panose="020B0604020202020204" pitchFamily="34" charset="0"/>
              <a:buChar char="•"/>
            </a:pPr>
            <a:r>
              <a:rPr lang="en-US" sz="2200" b="1" dirty="0" smtClean="0">
                <a:solidFill>
                  <a:schemeClr val="tx1"/>
                </a:solidFill>
              </a:rPr>
              <a:t>Type 1 non-irrigation grandfathered rights</a:t>
            </a:r>
          </a:p>
          <a:p>
            <a:pPr marL="1144588" lvl="3" indent="-342900">
              <a:buClr>
                <a:srgbClr val="002060"/>
              </a:buClr>
              <a:buFont typeface="Wingdings" panose="05000000000000000000" pitchFamily="2" charset="2"/>
              <a:buChar char="§"/>
            </a:pPr>
            <a:r>
              <a:rPr lang="en-US" sz="2000" dirty="0" smtClean="0">
                <a:solidFill>
                  <a:schemeClr val="tx1"/>
                </a:solidFill>
              </a:rPr>
              <a:t>Converted from an Irrigation GFR</a:t>
            </a:r>
            <a:endParaRPr lang="en-US" sz="1100" dirty="0" smtClean="0">
              <a:solidFill>
                <a:schemeClr val="tx1"/>
              </a:solidFill>
            </a:endParaRPr>
          </a:p>
          <a:p>
            <a:pPr marL="114300" indent="-342900">
              <a:buClr>
                <a:srgbClr val="CC6600"/>
              </a:buClr>
              <a:buFont typeface="Arial" panose="020B0604020202020204" pitchFamily="34" charset="0"/>
              <a:buChar char="•"/>
            </a:pPr>
            <a:r>
              <a:rPr lang="en-US" sz="2200" b="1" dirty="0" smtClean="0">
                <a:solidFill>
                  <a:schemeClr val="tx1"/>
                </a:solidFill>
              </a:rPr>
              <a:t>Type 2 non-irrigation grandfathered rights</a:t>
            </a:r>
          </a:p>
          <a:p>
            <a:pPr marL="1144588" lvl="3" indent="-342900">
              <a:buClr>
                <a:srgbClr val="002060"/>
              </a:buClr>
              <a:buFont typeface="Wingdings" panose="05000000000000000000" pitchFamily="2" charset="2"/>
              <a:buChar char="§"/>
            </a:pPr>
            <a:r>
              <a:rPr lang="en-US" sz="2000" dirty="0" smtClean="0">
                <a:solidFill>
                  <a:schemeClr val="tx1"/>
                </a:solidFill>
              </a:rPr>
              <a:t>Based on historic pumping for a non-irrigation purpose</a:t>
            </a:r>
          </a:p>
          <a:p>
            <a:pPr marL="1144588" lvl="3" indent="-342900">
              <a:buClr>
                <a:srgbClr val="002060"/>
              </a:buClr>
              <a:buFont typeface="Wingdings" panose="05000000000000000000" pitchFamily="2" charset="2"/>
              <a:buChar char="§"/>
            </a:pPr>
            <a:r>
              <a:rPr lang="en-US" sz="2000" dirty="0" smtClean="0">
                <a:solidFill>
                  <a:schemeClr val="tx1"/>
                </a:solidFill>
              </a:rPr>
              <a:t>Portable within AMA of Origin</a:t>
            </a:r>
          </a:p>
          <a:p>
            <a:pPr marL="287338" lvl="1" indent="-342900">
              <a:buClr>
                <a:srgbClr val="0070C0"/>
              </a:buClr>
              <a:buFont typeface="Lucida Sans Unicode" pitchFamily="34" charset="0"/>
              <a:buChar char="▶"/>
            </a:pPr>
            <a:endParaRPr lang="en-US" sz="2200" b="1" dirty="0" smtClean="0">
              <a:solidFill>
                <a:schemeClr val="tx1"/>
              </a:solidFill>
            </a:endParaRPr>
          </a:p>
          <a:p>
            <a:pPr marL="344488" lvl="2" indent="0">
              <a:buClr>
                <a:srgbClr val="0070C0"/>
              </a:buClr>
              <a:buNone/>
            </a:pPr>
            <a:endParaRPr lang="en-US" sz="2000" b="1" dirty="0" smtClean="0">
              <a:solidFill>
                <a:schemeClr val="tx1"/>
              </a:solidFill>
            </a:endParaRPr>
          </a:p>
          <a:p>
            <a:pPr marL="68580" indent="0">
              <a:buNone/>
            </a:pPr>
            <a:endParaRPr lang="en-US" dirty="0">
              <a:solidFill>
                <a:schemeClr val="tx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217777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solidFill>
              </a:rPr>
              <a:t>ADWR’</a:t>
            </a:r>
            <a:r>
              <a:rPr lang="en-US" sz="4000" b="1" cap="none" dirty="0" smtClean="0">
                <a:solidFill>
                  <a:schemeClr val="bg1"/>
                </a:solidFill>
              </a:rPr>
              <a:t>s</a:t>
            </a:r>
            <a:r>
              <a:rPr lang="en-US" sz="4000" b="1" dirty="0" smtClean="0">
                <a:solidFill>
                  <a:schemeClr val="bg1"/>
                </a:solidFill>
              </a:rPr>
              <a:t> </a:t>
            </a:r>
            <a:r>
              <a:rPr lang="en-US" sz="4000" b="1" cap="none" dirty="0" smtClean="0">
                <a:solidFill>
                  <a:schemeClr val="bg1"/>
                </a:solidFill>
              </a:rPr>
              <a:t>Role &amp; Scope</a:t>
            </a:r>
            <a:endParaRPr lang="en-US" sz="4000" b="1" cap="none" dirty="0">
              <a:solidFill>
                <a:schemeClr val="bg1"/>
              </a:solidFill>
            </a:endParaRPr>
          </a:p>
        </p:txBody>
      </p:sp>
      <p:sp>
        <p:nvSpPr>
          <p:cNvPr id="3" name="Content Placeholder 2"/>
          <p:cNvSpPr>
            <a:spLocks noGrp="1"/>
          </p:cNvSpPr>
          <p:nvPr>
            <p:ph idx="1"/>
          </p:nvPr>
        </p:nvSpPr>
        <p:spPr>
          <a:xfrm>
            <a:off x="304800" y="2438400"/>
            <a:ext cx="8458200" cy="3276600"/>
          </a:xfrm>
        </p:spPr>
        <p:txBody>
          <a:bodyPr>
            <a:noAutofit/>
          </a:bodyPr>
          <a:lstStyle/>
          <a:p>
            <a:pPr>
              <a:spcBef>
                <a:spcPts val="0"/>
              </a:spcBef>
              <a:buClr>
                <a:srgbClr val="CC6600"/>
              </a:buClr>
              <a:buFont typeface="Arial" panose="020B0604020202020204" pitchFamily="34" charset="0"/>
              <a:buChar char="•"/>
            </a:pPr>
            <a:r>
              <a:rPr lang="en-US" sz="2200" b="1" dirty="0" smtClean="0">
                <a:solidFill>
                  <a:schemeClr val="tx1"/>
                </a:solidFill>
              </a:rPr>
              <a:t>Administers the state’s water laws, explores methods of augmenting water supplies to meet future demands, and works to develop public policies that promote conservation and equitable distribution of water</a:t>
            </a:r>
          </a:p>
          <a:p>
            <a:pPr marL="0" indent="0">
              <a:spcBef>
                <a:spcPts val="0"/>
              </a:spcBef>
              <a:buClr>
                <a:srgbClr val="CC6600"/>
              </a:buClr>
              <a:buNone/>
            </a:pPr>
            <a:endParaRPr lang="en-US" sz="1200" b="1" dirty="0" smtClean="0">
              <a:solidFill>
                <a:schemeClr val="tx1"/>
              </a:solidFill>
            </a:endParaRPr>
          </a:p>
          <a:p>
            <a:pPr>
              <a:buClr>
                <a:srgbClr val="CC6600"/>
              </a:buClr>
              <a:buFont typeface="Arial" panose="020B0604020202020204" pitchFamily="34" charset="0"/>
              <a:buChar char="•"/>
              <a:defRPr/>
            </a:pPr>
            <a:r>
              <a:rPr lang="en-US" sz="2200" b="1" dirty="0">
                <a:solidFill>
                  <a:schemeClr val="tx1"/>
                </a:solidFill>
              </a:rPr>
              <a:t>Innovative system of laws, rules and management authorities that differ for each type and source of water that has supported Arizona’s Economic </a:t>
            </a:r>
            <a:r>
              <a:rPr lang="en-US" sz="2200" b="1" dirty="0" smtClean="0">
                <a:solidFill>
                  <a:schemeClr val="tx1"/>
                </a:solidFill>
              </a:rPr>
              <a:t>Development</a:t>
            </a:r>
          </a:p>
          <a:p>
            <a:pPr marL="0" indent="0">
              <a:buClr>
                <a:srgbClr val="CC6600"/>
              </a:buClr>
              <a:buNone/>
              <a:defRPr/>
            </a:pPr>
            <a:endParaRPr lang="en-US" sz="1200" b="1" dirty="0">
              <a:solidFill>
                <a:schemeClr val="tx1"/>
              </a:solidFill>
            </a:endParaRPr>
          </a:p>
          <a:p>
            <a:pPr>
              <a:buClr>
                <a:srgbClr val="CC6600"/>
              </a:buClr>
              <a:buFont typeface="Arial" panose="020B0604020202020204" pitchFamily="34" charset="0"/>
              <a:buChar char="•"/>
              <a:defRPr/>
            </a:pPr>
            <a:r>
              <a:rPr lang="en-US" sz="2200" b="1" dirty="0">
                <a:solidFill>
                  <a:schemeClr val="tx1"/>
                </a:solidFill>
              </a:rPr>
              <a:t>Bifurcated system where surface water is regulated separately from </a:t>
            </a:r>
            <a:r>
              <a:rPr lang="en-US" sz="2200" b="1" dirty="0" smtClean="0">
                <a:solidFill>
                  <a:schemeClr val="tx1"/>
                </a:solidFill>
              </a:rPr>
              <a:t>groundwater</a:t>
            </a:r>
          </a:p>
          <a:p>
            <a:pPr marL="0" indent="0">
              <a:buClr>
                <a:srgbClr val="CC6600"/>
              </a:buClr>
              <a:buNone/>
              <a:defRPr/>
            </a:pPr>
            <a:endParaRPr lang="en-US" sz="1200" b="1" dirty="0">
              <a:solidFill>
                <a:schemeClr val="tx1"/>
              </a:solidFill>
            </a:endParaRPr>
          </a:p>
          <a:p>
            <a:pPr>
              <a:buClr>
                <a:srgbClr val="CC6600"/>
              </a:buClr>
              <a:buFont typeface="Arial" panose="020B0604020202020204" pitchFamily="34" charset="0"/>
              <a:buChar char="•"/>
              <a:defRPr/>
            </a:pPr>
            <a:r>
              <a:rPr lang="en-US" sz="2200" b="1" dirty="0">
                <a:solidFill>
                  <a:schemeClr val="tx1"/>
                </a:solidFill>
              </a:rPr>
              <a:t>Title 45 of the Arizona Revised Statutes</a:t>
            </a:r>
          </a:p>
          <a:p>
            <a:pPr marL="0" indent="0">
              <a:spcBef>
                <a:spcPts val="0"/>
              </a:spcBef>
              <a:buClr>
                <a:srgbClr val="C00000"/>
              </a:buClr>
              <a:buNone/>
            </a:pPr>
            <a:endParaRPr lang="en-US" sz="2000" b="1" dirty="0" smtClean="0">
              <a:solidFill>
                <a:schemeClr val="tx1"/>
              </a:solidFill>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253493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lstStyle/>
          <a:p>
            <a:r>
              <a:rPr lang="en-US" b="1" cap="none" dirty="0" smtClean="0">
                <a:solidFill>
                  <a:schemeClr val="bg1"/>
                </a:solidFill>
              </a:rPr>
              <a:t>Service Area Rights</a:t>
            </a:r>
            <a:endParaRPr lang="en-US" b="1" cap="none" dirty="0">
              <a:solidFill>
                <a:schemeClr val="bg1"/>
              </a:solidFill>
            </a:endParaRPr>
          </a:p>
        </p:txBody>
      </p:sp>
      <p:sp>
        <p:nvSpPr>
          <p:cNvPr id="3" name="Content Placeholder 2"/>
          <p:cNvSpPr>
            <a:spLocks noGrp="1"/>
          </p:cNvSpPr>
          <p:nvPr>
            <p:ph idx="1"/>
          </p:nvPr>
        </p:nvSpPr>
        <p:spPr>
          <a:xfrm>
            <a:off x="304800" y="2286000"/>
            <a:ext cx="7823200" cy="3992563"/>
          </a:xfrm>
        </p:spPr>
        <p:txBody>
          <a:bodyPr>
            <a:normAutofit/>
          </a:bodyPr>
          <a:lstStyle/>
          <a:p>
            <a:pPr indent="-342900">
              <a:buClr>
                <a:srgbClr val="CC6600"/>
              </a:buClr>
              <a:buFont typeface="Arial" panose="020B0604020202020204" pitchFamily="34" charset="0"/>
              <a:buChar char="•"/>
            </a:pPr>
            <a:r>
              <a:rPr lang="en-US" b="1" dirty="0" smtClean="0">
                <a:solidFill>
                  <a:schemeClr val="tx1"/>
                </a:solidFill>
              </a:rPr>
              <a:t>City/town/private water company/irrigation districts</a:t>
            </a:r>
            <a:r>
              <a:rPr lang="en-US" dirty="0" smtClean="0">
                <a:solidFill>
                  <a:schemeClr val="tx1"/>
                </a:solidFill>
              </a:rPr>
              <a:t>: Pumping and Delivery to Non-Irrigation Customers </a:t>
            </a:r>
          </a:p>
          <a:p>
            <a:pPr>
              <a:buClr>
                <a:srgbClr val="CC6600"/>
              </a:buClr>
              <a:buFont typeface="Arial" panose="020B0604020202020204" pitchFamily="34" charset="0"/>
              <a:buChar char="•"/>
            </a:pPr>
            <a:endParaRPr lang="en-US" dirty="0" smtClean="0">
              <a:solidFill>
                <a:schemeClr val="tx1"/>
              </a:solidFill>
            </a:endParaRPr>
          </a:p>
          <a:p>
            <a:pPr indent="-342900">
              <a:buClr>
                <a:srgbClr val="CC6600"/>
              </a:buClr>
              <a:buFont typeface="Arial" panose="020B0604020202020204" pitchFamily="34" charset="0"/>
              <a:buChar char="•"/>
            </a:pPr>
            <a:r>
              <a:rPr lang="en-US" b="1" dirty="0" smtClean="0">
                <a:solidFill>
                  <a:schemeClr val="tx1"/>
                </a:solidFill>
              </a:rPr>
              <a:t>Untreated water provider</a:t>
            </a:r>
            <a:r>
              <a:rPr lang="en-US" dirty="0" smtClean="0">
                <a:solidFill>
                  <a:schemeClr val="tx1"/>
                </a:solidFill>
              </a:rPr>
              <a:t>: Pumping and Delivery to Landscapes Via Non-Potable Distribution System</a:t>
            </a:r>
          </a:p>
          <a:p>
            <a:pPr>
              <a:buClr>
                <a:srgbClr val="CC6600"/>
              </a:buClr>
              <a:buFont typeface="Arial" panose="020B0604020202020204" pitchFamily="34" charset="0"/>
              <a:buChar char="•"/>
            </a:pPr>
            <a:endParaRPr lang="en-US" dirty="0" smtClean="0">
              <a:solidFill>
                <a:schemeClr val="tx1"/>
              </a:solidFill>
            </a:endParaRPr>
          </a:p>
          <a:p>
            <a:pPr indent="-342900">
              <a:buClr>
                <a:srgbClr val="CC6600"/>
              </a:buClr>
              <a:buFont typeface="Arial" panose="020B0604020202020204" pitchFamily="34" charset="0"/>
              <a:buChar char="•"/>
            </a:pPr>
            <a:r>
              <a:rPr lang="en-US" b="1" dirty="0" smtClean="0">
                <a:solidFill>
                  <a:schemeClr val="tx1"/>
                </a:solidFill>
              </a:rPr>
              <a:t>Expandable Rights:</a:t>
            </a:r>
            <a:r>
              <a:rPr lang="en-US" dirty="0" smtClean="0">
                <a:solidFill>
                  <a:schemeClr val="tx1"/>
                </a:solidFill>
              </a:rPr>
              <a:t> Grow to Serve Service Area Population</a:t>
            </a:r>
          </a:p>
          <a:p>
            <a:pPr marL="0" indent="0">
              <a:buClr>
                <a:srgbClr val="C175B8"/>
              </a:buClr>
              <a:buNone/>
            </a:pPr>
            <a:endParaRPr lang="en-US" sz="2000" dirty="0" smtClean="0">
              <a:solidFill>
                <a:schemeClr val="tx1"/>
              </a:solidFill>
            </a:endParaRPr>
          </a:p>
          <a:p>
            <a:pPr marL="68580" indent="0">
              <a:buNone/>
            </a:pPr>
            <a:endParaRPr lang="en-US" dirty="0">
              <a:solidFill>
                <a:schemeClr val="tx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22290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Assured Water Supply Program </a:t>
            </a:r>
            <a:endParaRPr lang="en-US" sz="4000" b="1" cap="none" dirty="0">
              <a:solidFill>
                <a:schemeClr val="bg1"/>
              </a:solidFill>
            </a:endParaRPr>
          </a:p>
        </p:txBody>
      </p:sp>
      <p:sp>
        <p:nvSpPr>
          <p:cNvPr id="3" name="Content Placeholder 2"/>
          <p:cNvSpPr>
            <a:spLocks noGrp="1"/>
          </p:cNvSpPr>
          <p:nvPr>
            <p:ph idx="1"/>
          </p:nvPr>
        </p:nvSpPr>
        <p:spPr>
          <a:xfrm>
            <a:off x="609600" y="1676401"/>
            <a:ext cx="7772400" cy="4876799"/>
          </a:xfrm>
        </p:spPr>
        <p:txBody>
          <a:bodyPr>
            <a:noAutofit/>
          </a:bodyPr>
          <a:lstStyle/>
          <a:p>
            <a:pPr>
              <a:lnSpc>
                <a:spcPct val="120000"/>
              </a:lnSpc>
              <a:buClr>
                <a:srgbClr val="CC6600"/>
              </a:buClr>
              <a:buFont typeface="Arial" panose="020B0604020202020204" pitchFamily="34" charset="0"/>
              <a:buChar char="•"/>
            </a:pPr>
            <a:r>
              <a:rPr lang="en-US" b="1" dirty="0" smtClean="0">
                <a:solidFill>
                  <a:schemeClr val="tx1"/>
                </a:solidFill>
              </a:rPr>
              <a:t>Inside Active Management Areas</a:t>
            </a:r>
          </a:p>
          <a:p>
            <a:pPr marL="0" indent="0">
              <a:lnSpc>
                <a:spcPct val="120000"/>
              </a:lnSpc>
              <a:buClr>
                <a:srgbClr val="CC6600"/>
              </a:buClr>
              <a:buNone/>
            </a:pPr>
            <a:endParaRPr lang="en-US" sz="100" b="1" dirty="0" smtClean="0">
              <a:solidFill>
                <a:schemeClr val="tx1"/>
              </a:solidFill>
            </a:endParaRPr>
          </a:p>
          <a:p>
            <a:pPr>
              <a:lnSpc>
                <a:spcPct val="120000"/>
              </a:lnSpc>
              <a:buClr>
                <a:srgbClr val="CC6600"/>
              </a:buClr>
              <a:buFont typeface="Arial" panose="020B0604020202020204" pitchFamily="34" charset="0"/>
              <a:buChar char="•"/>
            </a:pPr>
            <a:r>
              <a:rPr lang="en-US" b="1" dirty="0" smtClean="0">
                <a:solidFill>
                  <a:schemeClr val="tx1"/>
                </a:solidFill>
              </a:rPr>
              <a:t>Established  in 1980 </a:t>
            </a:r>
          </a:p>
          <a:p>
            <a:pPr marL="0" indent="0">
              <a:lnSpc>
                <a:spcPct val="120000"/>
              </a:lnSpc>
              <a:buClr>
                <a:srgbClr val="CC6600"/>
              </a:buClr>
              <a:buNone/>
            </a:pPr>
            <a:endParaRPr lang="en-US" sz="100" b="1" dirty="0" smtClean="0">
              <a:solidFill>
                <a:schemeClr val="tx1"/>
              </a:solidFill>
            </a:endParaRPr>
          </a:p>
          <a:p>
            <a:pPr>
              <a:lnSpc>
                <a:spcPct val="120000"/>
              </a:lnSpc>
              <a:buClr>
                <a:srgbClr val="CC6600"/>
              </a:buClr>
              <a:buFont typeface="Arial" panose="020B0604020202020204" pitchFamily="34" charset="0"/>
              <a:buChar char="•"/>
            </a:pPr>
            <a:r>
              <a:rPr lang="en-US" b="1" dirty="0" smtClean="0">
                <a:solidFill>
                  <a:schemeClr val="tx1"/>
                </a:solidFill>
              </a:rPr>
              <a:t>Rules adopted in 1995</a:t>
            </a:r>
          </a:p>
          <a:p>
            <a:pPr marL="0" indent="0">
              <a:buClr>
                <a:srgbClr val="CC6600"/>
              </a:buClr>
              <a:buNone/>
            </a:pPr>
            <a:endParaRPr lang="en-US" sz="100" b="1" dirty="0" smtClean="0">
              <a:solidFill>
                <a:schemeClr val="tx1"/>
              </a:solidFill>
            </a:endParaRPr>
          </a:p>
          <a:p>
            <a:pPr>
              <a:buClr>
                <a:srgbClr val="CC6600"/>
              </a:buClr>
              <a:buFont typeface="Arial" panose="020B0604020202020204" pitchFamily="34" charset="0"/>
              <a:buChar char="•"/>
            </a:pPr>
            <a:r>
              <a:rPr lang="en-US" b="1" dirty="0" smtClean="0">
                <a:solidFill>
                  <a:schemeClr val="tx1"/>
                </a:solidFill>
              </a:rPr>
              <a:t>Arizona Department of Real Estate cannot issue Subdivision Plats without 100-year AWS Demonstration</a:t>
            </a:r>
          </a:p>
          <a:p>
            <a:pPr lvl="1">
              <a:buFont typeface="Wingdings" panose="05000000000000000000" pitchFamily="2" charset="2"/>
              <a:buChar char="§"/>
            </a:pPr>
            <a:r>
              <a:rPr lang="en-US" sz="2000" dirty="0" smtClean="0">
                <a:solidFill>
                  <a:schemeClr val="tx1"/>
                </a:solidFill>
              </a:rPr>
              <a:t>Certificates of Assured Supply</a:t>
            </a:r>
          </a:p>
          <a:p>
            <a:pPr lvl="1">
              <a:buFont typeface="Wingdings" panose="05000000000000000000" pitchFamily="2" charset="2"/>
              <a:buChar char="§"/>
            </a:pPr>
            <a:r>
              <a:rPr lang="en-US" sz="2000" dirty="0" smtClean="0">
                <a:solidFill>
                  <a:schemeClr val="tx1"/>
                </a:solidFill>
              </a:rPr>
              <a:t>Service by water provider with Designation of Assured Supply</a:t>
            </a:r>
          </a:p>
          <a:p>
            <a:pPr marL="0" indent="0">
              <a:buClr>
                <a:srgbClr val="FF0000"/>
              </a:buClr>
              <a:buNone/>
            </a:pPr>
            <a:endParaRPr lang="en-US" sz="100" b="1" dirty="0" smtClean="0">
              <a:solidFill>
                <a:schemeClr val="tx1"/>
              </a:solidFill>
            </a:endParaRPr>
          </a:p>
          <a:p>
            <a:pPr>
              <a:buClr>
                <a:srgbClr val="CC6600"/>
              </a:buClr>
              <a:buFont typeface="Arial" panose="020B0604020202020204" pitchFamily="34" charset="0"/>
              <a:buChar char="•"/>
            </a:pPr>
            <a:r>
              <a:rPr lang="en-US" b="1" dirty="0" smtClean="0">
                <a:solidFill>
                  <a:schemeClr val="tx1"/>
                </a:solidFill>
              </a:rPr>
              <a:t>Public Notice Process</a:t>
            </a:r>
          </a:p>
          <a:p>
            <a:pPr lvl="1">
              <a:buFont typeface="Wingdings" panose="05000000000000000000" pitchFamily="2" charset="2"/>
              <a:buChar char="§"/>
            </a:pPr>
            <a:r>
              <a:rPr lang="en-US" sz="2000" dirty="0" smtClean="0">
                <a:solidFill>
                  <a:schemeClr val="tx1"/>
                </a:solidFill>
              </a:rPr>
              <a:t>Certificates</a:t>
            </a:r>
          </a:p>
          <a:p>
            <a:pPr lvl="1">
              <a:buFont typeface="Wingdings" panose="05000000000000000000" pitchFamily="2" charset="2"/>
              <a:buChar char="§"/>
            </a:pPr>
            <a:r>
              <a:rPr lang="en-US" sz="2000" dirty="0" smtClean="0">
                <a:solidFill>
                  <a:schemeClr val="tx1"/>
                </a:solidFill>
              </a:rPr>
              <a:t>Designations</a:t>
            </a:r>
          </a:p>
          <a:p>
            <a:pPr>
              <a:buClr>
                <a:srgbClr val="CC6600"/>
              </a:buClr>
              <a:buFont typeface="Arial" panose="020B0604020202020204" pitchFamily="34" charset="0"/>
              <a:buChar char="•"/>
            </a:pPr>
            <a:r>
              <a:rPr lang="en-US" b="1" dirty="0" smtClean="0">
                <a:solidFill>
                  <a:schemeClr val="tx1"/>
                </a:solidFill>
              </a:rPr>
              <a:t>On-Line Application Status</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119680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Adequate Water Supply Program</a:t>
            </a:r>
            <a:endParaRPr lang="en-US" sz="4000" cap="none" dirty="0">
              <a:solidFill>
                <a:schemeClr val="bg1"/>
              </a:solidFill>
            </a:endParaRPr>
          </a:p>
        </p:txBody>
      </p:sp>
      <p:sp>
        <p:nvSpPr>
          <p:cNvPr id="3" name="Content Placeholder 2"/>
          <p:cNvSpPr>
            <a:spLocks noGrp="1"/>
          </p:cNvSpPr>
          <p:nvPr>
            <p:ph idx="1"/>
          </p:nvPr>
        </p:nvSpPr>
        <p:spPr>
          <a:xfrm>
            <a:off x="685800" y="1752600"/>
            <a:ext cx="7772400" cy="4038599"/>
          </a:xfrm>
        </p:spPr>
        <p:txBody>
          <a:bodyPr>
            <a:noAutofit/>
          </a:bodyPr>
          <a:lstStyle/>
          <a:p>
            <a:pPr>
              <a:buClr>
                <a:srgbClr val="CC6600"/>
              </a:buClr>
              <a:buFont typeface="Arial" panose="020B0604020202020204" pitchFamily="34" charset="0"/>
              <a:buChar char="•"/>
            </a:pPr>
            <a:r>
              <a:rPr lang="en-US" sz="2200" b="1" dirty="0" smtClean="0">
                <a:solidFill>
                  <a:schemeClr val="tx1"/>
                </a:solidFill>
              </a:rPr>
              <a:t>Outside the Active Management Areas</a:t>
            </a:r>
          </a:p>
          <a:p>
            <a:pPr marL="0" indent="0">
              <a:buClr>
                <a:srgbClr val="CC6600"/>
              </a:buClr>
              <a:buNone/>
            </a:pPr>
            <a:endParaRPr lang="en-US" sz="400" b="1"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Established in 1973</a:t>
            </a:r>
          </a:p>
          <a:p>
            <a:pPr marL="0" indent="0">
              <a:buClr>
                <a:srgbClr val="CC6600"/>
              </a:buClr>
              <a:buNone/>
            </a:pPr>
            <a:endParaRPr lang="en-US" sz="400" b="1"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Consumer advisory program</a:t>
            </a:r>
          </a:p>
          <a:p>
            <a:pPr lvl="1">
              <a:buFont typeface="Wingdings" panose="05000000000000000000" pitchFamily="2" charset="2"/>
              <a:buChar char="§"/>
            </a:pPr>
            <a:r>
              <a:rPr lang="en-US" sz="2000" dirty="0" smtClean="0">
                <a:solidFill>
                  <a:schemeClr val="tx1"/>
                </a:solidFill>
              </a:rPr>
              <a:t>Plats can be approved with inadequate determination.  Disclosure of inadequate water supply required to first buyer</a:t>
            </a:r>
          </a:p>
          <a:p>
            <a:pPr lvl="1">
              <a:buFont typeface="Wingdings" panose="05000000000000000000" pitchFamily="2" charset="2"/>
              <a:buChar char="§"/>
            </a:pPr>
            <a:r>
              <a:rPr lang="en-US" sz="2000" dirty="0" smtClean="0">
                <a:solidFill>
                  <a:schemeClr val="tx1"/>
                </a:solidFill>
              </a:rPr>
              <a:t>Water Reports</a:t>
            </a:r>
          </a:p>
          <a:p>
            <a:pPr lvl="1">
              <a:buFont typeface="Wingdings" panose="05000000000000000000" pitchFamily="2" charset="2"/>
              <a:buChar char="§"/>
            </a:pPr>
            <a:r>
              <a:rPr lang="en-US" sz="2000" dirty="0" smtClean="0">
                <a:solidFill>
                  <a:schemeClr val="tx1"/>
                </a:solidFill>
              </a:rPr>
              <a:t>Service by water provider with Designation of Adequate Supply</a:t>
            </a:r>
          </a:p>
          <a:p>
            <a:pPr marL="301943" lvl="1" indent="0">
              <a:buClr>
                <a:schemeClr val="accent2"/>
              </a:buClr>
              <a:buNone/>
            </a:pPr>
            <a:endParaRPr lang="en-US" sz="600"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Required Public Notice Process</a:t>
            </a:r>
          </a:p>
          <a:p>
            <a:pPr lvl="1">
              <a:buFont typeface="Wingdings" panose="05000000000000000000" pitchFamily="2" charset="2"/>
              <a:buChar char="§"/>
            </a:pPr>
            <a:r>
              <a:rPr lang="en-US" sz="2000" dirty="0" smtClean="0">
                <a:solidFill>
                  <a:schemeClr val="tx1"/>
                </a:solidFill>
              </a:rPr>
              <a:t>Designations of Adequacy</a:t>
            </a:r>
          </a:p>
          <a:p>
            <a:pPr lvl="1">
              <a:buFont typeface="Wingdings" panose="05000000000000000000" pitchFamily="2" charset="2"/>
              <a:buChar char="§"/>
            </a:pPr>
            <a:r>
              <a:rPr lang="en-US" sz="2000" dirty="0" smtClean="0">
                <a:solidFill>
                  <a:schemeClr val="tx1"/>
                </a:solidFill>
              </a:rPr>
              <a:t>Water </a:t>
            </a:r>
            <a:r>
              <a:rPr lang="en-US" dirty="0" smtClean="0">
                <a:solidFill>
                  <a:schemeClr val="tx1"/>
                </a:solidFill>
              </a:rPr>
              <a:t>Reports</a:t>
            </a:r>
          </a:p>
          <a:p>
            <a:pPr marL="301943" lvl="1" indent="0">
              <a:buClr>
                <a:schemeClr val="accent2"/>
              </a:buClr>
              <a:buNone/>
            </a:pPr>
            <a:endParaRPr lang="en-US" sz="400"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On-Line Application Status</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962585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28472"/>
            <a:ext cx="8229600" cy="1252728"/>
          </a:xfrm>
        </p:spPr>
        <p:txBody>
          <a:bodyPr>
            <a:normAutofit fontScale="90000"/>
          </a:bodyPr>
          <a:lstStyle/>
          <a:p>
            <a:r>
              <a:rPr lang="en-US" b="1" dirty="0" smtClean="0">
                <a:solidFill>
                  <a:schemeClr val="bg1"/>
                </a:solidFill>
              </a:rPr>
              <a:t>Underground Storage and </a:t>
            </a:r>
            <a:br>
              <a:rPr lang="en-US" b="1" dirty="0" smtClean="0">
                <a:solidFill>
                  <a:schemeClr val="bg1"/>
                </a:solidFill>
              </a:rPr>
            </a:br>
            <a:r>
              <a:rPr lang="en-US" b="1" dirty="0" smtClean="0">
                <a:solidFill>
                  <a:schemeClr val="bg1"/>
                </a:solidFill>
              </a:rPr>
              <a:t>Recovery Program </a:t>
            </a:r>
            <a:br>
              <a:rPr lang="en-US" b="1" dirty="0" smtClean="0">
                <a:solidFill>
                  <a:schemeClr val="bg1"/>
                </a:solidFill>
              </a:rPr>
            </a:br>
            <a:endParaRPr lang="en-US" dirty="0">
              <a:solidFill>
                <a:schemeClr val="bg1"/>
              </a:solidFill>
            </a:endParaRPr>
          </a:p>
        </p:txBody>
      </p:sp>
      <p:sp>
        <p:nvSpPr>
          <p:cNvPr id="4" name="Content Placeholder 2"/>
          <p:cNvSpPr>
            <a:spLocks noGrp="1"/>
          </p:cNvSpPr>
          <p:nvPr>
            <p:ph idx="1"/>
          </p:nvPr>
        </p:nvSpPr>
        <p:spPr>
          <a:xfrm>
            <a:off x="228600" y="1905000"/>
            <a:ext cx="7747000" cy="4953000"/>
          </a:xfrm>
        </p:spPr>
        <p:txBody>
          <a:bodyPr>
            <a:normAutofit fontScale="77500" lnSpcReduction="20000"/>
          </a:bodyPr>
          <a:lstStyle/>
          <a:p>
            <a:pPr indent="-342900">
              <a:buClr>
                <a:srgbClr val="CC6600"/>
              </a:buClr>
              <a:buFont typeface="Arial" panose="020B0604020202020204" pitchFamily="34" charset="0"/>
              <a:buChar char="•"/>
            </a:pPr>
            <a:r>
              <a:rPr lang="en-US" sz="3100" b="1" dirty="0" smtClean="0">
                <a:solidFill>
                  <a:schemeClr val="tx1"/>
                </a:solidFill>
              </a:rPr>
              <a:t>Recharge</a:t>
            </a:r>
          </a:p>
          <a:p>
            <a:pPr marL="806450" lvl="2" indent="-342900">
              <a:buClr>
                <a:srgbClr val="002060"/>
              </a:buClr>
              <a:buFont typeface="Wingdings" panose="05000000000000000000" pitchFamily="2" charset="2"/>
              <a:buChar char="§"/>
            </a:pPr>
            <a:r>
              <a:rPr lang="en-US" sz="2400" i="1" dirty="0" smtClean="0">
                <a:solidFill>
                  <a:schemeClr val="tx1"/>
                </a:solidFill>
              </a:rPr>
              <a:t>Storing excess water supplies for future use</a:t>
            </a:r>
          </a:p>
          <a:p>
            <a:pPr lvl="2" indent="-342900">
              <a:buClr>
                <a:srgbClr val="CC6600"/>
              </a:buClr>
              <a:buFont typeface="Arial" panose="020B0604020202020204" pitchFamily="34" charset="0"/>
              <a:buChar char="•"/>
            </a:pPr>
            <a:endParaRPr lang="en-US" sz="2100" i="1" dirty="0" smtClean="0">
              <a:solidFill>
                <a:schemeClr val="tx1"/>
              </a:solidFill>
            </a:endParaRPr>
          </a:p>
          <a:p>
            <a:pPr indent="-342900">
              <a:buClr>
                <a:srgbClr val="CC6600"/>
              </a:buClr>
              <a:buFont typeface="Arial" panose="020B0604020202020204" pitchFamily="34" charset="0"/>
              <a:buChar char="•"/>
            </a:pPr>
            <a:r>
              <a:rPr lang="en-US" sz="3100" b="1" dirty="0" smtClean="0">
                <a:solidFill>
                  <a:schemeClr val="tx1"/>
                </a:solidFill>
              </a:rPr>
              <a:t>Underground Water Storage and Recovery (1986)</a:t>
            </a:r>
          </a:p>
          <a:p>
            <a:pPr>
              <a:buClr>
                <a:srgbClr val="CC6600"/>
              </a:buClr>
              <a:buFont typeface="Arial" panose="020B0604020202020204" pitchFamily="34" charset="0"/>
              <a:buChar char="•"/>
            </a:pPr>
            <a:endParaRPr lang="en-US" sz="2100" b="1" i="1" dirty="0" smtClean="0">
              <a:solidFill>
                <a:schemeClr val="tx1"/>
              </a:solidFill>
            </a:endParaRPr>
          </a:p>
          <a:p>
            <a:pPr indent="-342900">
              <a:buClr>
                <a:srgbClr val="CC6600"/>
              </a:buClr>
              <a:buFont typeface="Arial" panose="020B0604020202020204" pitchFamily="34" charset="0"/>
              <a:buChar char="•"/>
            </a:pPr>
            <a:r>
              <a:rPr lang="en-US" sz="3100" b="1" dirty="0" smtClean="0">
                <a:solidFill>
                  <a:schemeClr val="tx1"/>
                </a:solidFill>
              </a:rPr>
              <a:t>Underground Storage and Recovery Act (1994) </a:t>
            </a:r>
          </a:p>
          <a:p>
            <a:pPr marL="806450" lvl="2" indent="-342900">
              <a:buClr>
                <a:srgbClr val="002060"/>
              </a:buClr>
              <a:buFont typeface="Wingdings" panose="05000000000000000000" pitchFamily="2" charset="2"/>
              <a:buChar char="§"/>
            </a:pPr>
            <a:r>
              <a:rPr lang="en-US" sz="2400" i="1" dirty="0" smtClean="0">
                <a:solidFill>
                  <a:schemeClr val="tx1"/>
                </a:solidFill>
              </a:rPr>
              <a:t>Consolidated Programs </a:t>
            </a:r>
          </a:p>
          <a:p>
            <a:pPr marL="914400" lvl="2" indent="-342900">
              <a:buClr>
                <a:srgbClr val="CC6600"/>
              </a:buClr>
              <a:buFont typeface="Arial" panose="020B0604020202020204" pitchFamily="34" charset="0"/>
              <a:buChar char="•"/>
            </a:pPr>
            <a:endParaRPr lang="en-US" sz="1900" i="1" dirty="0" smtClean="0">
              <a:solidFill>
                <a:schemeClr val="tx1"/>
              </a:solidFill>
            </a:endParaRPr>
          </a:p>
          <a:p>
            <a:pPr marL="114300" indent="-342900">
              <a:buClr>
                <a:srgbClr val="CC6600"/>
              </a:buClr>
              <a:buFont typeface="Arial" panose="020B0604020202020204" pitchFamily="34" charset="0"/>
              <a:buChar char="•"/>
            </a:pPr>
            <a:r>
              <a:rPr lang="en-US" sz="3100" b="1" dirty="0" smtClean="0">
                <a:solidFill>
                  <a:schemeClr val="tx1"/>
                </a:solidFill>
              </a:rPr>
              <a:t>Types of Storage</a:t>
            </a:r>
          </a:p>
          <a:p>
            <a:pPr marL="793750" lvl="2" indent="-342900">
              <a:buClr>
                <a:srgbClr val="002060"/>
              </a:buClr>
              <a:buFont typeface="Wingdings" panose="05000000000000000000" pitchFamily="2" charset="2"/>
              <a:buChar char="§"/>
            </a:pPr>
            <a:r>
              <a:rPr lang="en-US" sz="2400" i="1" dirty="0" smtClean="0">
                <a:solidFill>
                  <a:schemeClr val="tx1"/>
                </a:solidFill>
              </a:rPr>
              <a:t>Annual Storage &amp; Recovery</a:t>
            </a:r>
          </a:p>
          <a:p>
            <a:pPr marL="793750" lvl="2" indent="-342900">
              <a:buClr>
                <a:srgbClr val="002060"/>
              </a:buClr>
              <a:buFont typeface="Wingdings" panose="05000000000000000000" pitchFamily="2" charset="2"/>
              <a:buChar char="§"/>
            </a:pPr>
            <a:r>
              <a:rPr lang="en-US" sz="2400" i="1" dirty="0" smtClean="0">
                <a:solidFill>
                  <a:schemeClr val="tx1"/>
                </a:solidFill>
              </a:rPr>
              <a:t>Long Term Storage</a:t>
            </a:r>
          </a:p>
          <a:p>
            <a:pPr marL="793750" lvl="2" indent="-342900">
              <a:buClr>
                <a:srgbClr val="CC6600"/>
              </a:buClr>
              <a:buFont typeface="Arial" panose="020B0604020202020204" pitchFamily="34" charset="0"/>
              <a:buChar char="•"/>
            </a:pPr>
            <a:endParaRPr lang="en-US" sz="1900" i="1" dirty="0" smtClean="0">
              <a:solidFill>
                <a:schemeClr val="tx1"/>
              </a:solidFill>
            </a:endParaRPr>
          </a:p>
          <a:p>
            <a:pPr marL="114300" indent="-342900">
              <a:buClr>
                <a:srgbClr val="CC6600"/>
              </a:buClr>
              <a:buFont typeface="Arial" panose="020B0604020202020204" pitchFamily="34" charset="0"/>
              <a:buChar char="•"/>
            </a:pPr>
            <a:r>
              <a:rPr lang="en-US" sz="3100" b="1" dirty="0" smtClean="0">
                <a:solidFill>
                  <a:schemeClr val="tx1"/>
                </a:solidFill>
              </a:rPr>
              <a:t>Sources of Stored Water </a:t>
            </a:r>
          </a:p>
          <a:p>
            <a:pPr marL="793750" lvl="2" indent="-342900">
              <a:buClr>
                <a:srgbClr val="002060"/>
              </a:buClr>
              <a:buFont typeface="Wingdings" panose="05000000000000000000" pitchFamily="2" charset="2"/>
              <a:buChar char="§"/>
            </a:pPr>
            <a:r>
              <a:rPr lang="en-US" sz="2400" i="1" dirty="0" smtClean="0">
                <a:solidFill>
                  <a:schemeClr val="tx1"/>
                </a:solidFill>
              </a:rPr>
              <a:t>Reclaimed</a:t>
            </a:r>
          </a:p>
          <a:p>
            <a:pPr marL="793750" lvl="2" indent="-342900">
              <a:buClr>
                <a:srgbClr val="002060"/>
              </a:buClr>
              <a:buFont typeface="Wingdings" panose="05000000000000000000" pitchFamily="2" charset="2"/>
              <a:buChar char="§"/>
            </a:pPr>
            <a:r>
              <a:rPr lang="en-US" sz="2400" i="1" dirty="0" smtClean="0">
                <a:solidFill>
                  <a:schemeClr val="tx1"/>
                </a:solidFill>
              </a:rPr>
              <a:t>Central Arizona Project</a:t>
            </a:r>
          </a:p>
          <a:p>
            <a:pPr marL="793750" lvl="2" indent="-342900">
              <a:buClr>
                <a:srgbClr val="002060"/>
              </a:buClr>
              <a:buFont typeface="Wingdings" panose="05000000000000000000" pitchFamily="2" charset="2"/>
              <a:buChar char="§"/>
            </a:pPr>
            <a:r>
              <a:rPr lang="en-US" sz="2400" i="1" dirty="0" smtClean="0">
                <a:solidFill>
                  <a:schemeClr val="tx1"/>
                </a:solidFill>
              </a:rPr>
              <a:t>Surface Water</a:t>
            </a:r>
          </a:p>
          <a:p>
            <a:pPr marL="857250" lvl="2" indent="-285750">
              <a:buFont typeface="Lucida Sans Unicode" pitchFamily="34" charset="0"/>
              <a:buChar char="▶"/>
            </a:pPr>
            <a:endParaRPr lang="en-US" b="1" dirty="0" smtClean="0">
              <a:solidFill>
                <a:schemeClr val="tx1"/>
              </a:solidFill>
            </a:endParaRPr>
          </a:p>
          <a:p>
            <a:pPr marL="457200" lvl="1" indent="-285750">
              <a:buFont typeface="Lucida Sans Unicode" pitchFamily="34" charset="0"/>
              <a:buChar char="▶"/>
            </a:pPr>
            <a:endParaRPr lang="en-US" sz="1800" b="1" dirty="0" smtClean="0">
              <a:solidFill>
                <a:schemeClr val="tx1"/>
              </a:solidFill>
            </a:endParaRPr>
          </a:p>
          <a:p>
            <a:endParaRPr lang="en-US" dirty="0">
              <a:solidFill>
                <a:schemeClr val="tx1"/>
              </a:solidFill>
            </a:endParaRPr>
          </a:p>
        </p:txBody>
      </p:sp>
      <p:pic>
        <p:nvPicPr>
          <p:cNvPr id="4098" name="Picture 2" descr="http://www.usbr.gov/lc/phoenix/AZ100/2010/images/Wastewater-1-2586.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191000" y="3810000"/>
            <a:ext cx="4038600"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76800" y="6443990"/>
            <a:ext cx="2362200" cy="261610"/>
          </a:xfrm>
          <a:prstGeom prst="rect">
            <a:avLst/>
          </a:prstGeom>
          <a:noFill/>
        </p:spPr>
        <p:txBody>
          <a:bodyPr wrap="square" rtlCol="0">
            <a:spAutoFit/>
          </a:bodyPr>
          <a:lstStyle/>
          <a:p>
            <a:r>
              <a:rPr lang="en-US" sz="1100" b="1" i="1" dirty="0" smtClean="0"/>
              <a:t>91</a:t>
            </a:r>
            <a:r>
              <a:rPr lang="en-US" sz="1100" b="1" i="1" baseline="30000" dirty="0" smtClean="0"/>
              <a:t>st</a:t>
            </a:r>
            <a:r>
              <a:rPr lang="en-US" sz="1100" b="1" i="1" dirty="0" smtClean="0"/>
              <a:t> Ave Wastewater Treatment Plant</a:t>
            </a:r>
            <a:endParaRPr lang="en-US" sz="1100" b="1" i="1" dirty="0"/>
          </a:p>
        </p:txBody>
      </p:sp>
    </p:spTree>
    <p:extLst>
      <p:ext uri="{BB962C8B-B14F-4D97-AF65-F5344CB8AC3E}">
        <p14:creationId xmlns:p14="http://schemas.microsoft.com/office/powerpoint/2010/main" val="1749844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9600" b="1" dirty="0" smtClean="0"/>
              <a:t>QUESTIONS?</a:t>
            </a:r>
            <a:endParaRPr lang="en-US" sz="9600" b="1"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29000" y="3371452"/>
            <a:ext cx="2234367" cy="1737360"/>
          </a:xfrm>
          <a:prstGeom prst="rect">
            <a:avLst/>
          </a:prstGeom>
        </p:spPr>
      </p:pic>
    </p:spTree>
    <p:extLst>
      <p:ext uri="{BB962C8B-B14F-4D97-AF65-F5344CB8AC3E}">
        <p14:creationId xmlns:p14="http://schemas.microsoft.com/office/powerpoint/2010/main" val="1303943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077200" cy="1524000"/>
          </a:xfrm>
        </p:spPr>
        <p:txBody>
          <a:bodyPr>
            <a:normAutofit fontScale="90000"/>
          </a:bodyPr>
          <a:lstStyle/>
          <a:p>
            <a:pPr algn="r"/>
            <a:r>
              <a:rPr lang="en-US" sz="4000" b="1" dirty="0" smtClean="0"/>
              <a:t>ARIZONA’S </a:t>
            </a:r>
            <a:r>
              <a:rPr lang="en-US" sz="4000" b="1" dirty="0"/>
              <a:t>NEXT </a:t>
            </a:r>
            <a:r>
              <a:rPr lang="en-US" sz="4000" b="1" dirty="0" smtClean="0"/>
              <a:t>CENTURY </a:t>
            </a:r>
            <a:r>
              <a:rPr lang="en-US" sz="3400" b="1" dirty="0" smtClean="0"/>
              <a:t/>
            </a:r>
            <a:br>
              <a:rPr lang="en-US" sz="3400" b="1" dirty="0" smtClean="0"/>
            </a:br>
            <a:r>
              <a:rPr lang="en-US" sz="3300" b="1" i="1" dirty="0" smtClean="0"/>
              <a:t>Strategic </a:t>
            </a:r>
            <a:r>
              <a:rPr lang="en-US" sz="3300" b="1" i="1" dirty="0"/>
              <a:t>Vision </a:t>
            </a:r>
            <a:r>
              <a:rPr lang="en-US" sz="3300" b="1" i="1" dirty="0" smtClean="0"/>
              <a:t>for Water Supply Sustainability</a:t>
            </a:r>
            <a:endParaRPr lang="en-US" sz="3300" b="1" i="1" dirty="0"/>
          </a:p>
        </p:txBody>
      </p:sp>
      <p:sp>
        <p:nvSpPr>
          <p:cNvPr id="3" name="Subtitle 2"/>
          <p:cNvSpPr>
            <a:spLocks noGrp="1"/>
          </p:cNvSpPr>
          <p:nvPr>
            <p:ph type="subTitle" idx="1"/>
          </p:nvPr>
        </p:nvSpPr>
        <p:spPr>
          <a:xfrm>
            <a:off x="304800" y="2362200"/>
            <a:ext cx="8305800" cy="3149600"/>
          </a:xfrm>
        </p:spPr>
        <p:txBody>
          <a:bodyPr>
            <a:normAutofit/>
          </a:bodyPr>
          <a:lstStyle/>
          <a:p>
            <a:pPr algn="r"/>
            <a:r>
              <a:rPr lang="en-US" sz="2200" b="1" i="1" dirty="0"/>
              <a:t>Groundwater Management Districts Association – Winter Conference</a:t>
            </a:r>
          </a:p>
          <a:p>
            <a:pPr algn="r"/>
            <a:r>
              <a:rPr lang="en-US" sz="2200" b="1" i="1" dirty="0" smtClean="0"/>
              <a:t>January </a:t>
            </a:r>
            <a:r>
              <a:rPr lang="en-US" sz="2200" b="1" i="1" dirty="0"/>
              <a:t>7, 2015</a:t>
            </a:r>
          </a:p>
          <a:p>
            <a:pPr algn="r"/>
            <a:endParaRPr lang="en-US" b="1" i="1" dirty="0"/>
          </a:p>
          <a:p>
            <a:pPr algn="r"/>
            <a:r>
              <a:rPr lang="en-US" b="1" i="1" dirty="0"/>
              <a:t>Michael J. Lacey, Director</a:t>
            </a:r>
          </a:p>
          <a:p>
            <a:pPr algn="r"/>
            <a:r>
              <a:rPr lang="en-US" b="1" i="1" dirty="0"/>
              <a:t>Arizona Department of Water Resources</a:t>
            </a:r>
          </a:p>
          <a:p>
            <a:pPr algn="r"/>
            <a:endParaRPr lang="en-US" b="1" i="1" dirty="0"/>
          </a:p>
          <a:p>
            <a:pPr algn="r"/>
            <a:endParaRPr lang="en-US" b="1" i="1" dirty="0" smtClean="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600" y="3368040"/>
            <a:ext cx="2234367" cy="1737360"/>
          </a:xfrm>
          <a:prstGeom prst="rect">
            <a:avLst/>
          </a:prstGeom>
        </p:spPr>
      </p:pic>
    </p:spTree>
    <p:extLst>
      <p:ext uri="{BB962C8B-B14F-4D97-AF65-F5344CB8AC3E}">
        <p14:creationId xmlns:p14="http://schemas.microsoft.com/office/powerpoint/2010/main" val="2614067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a:xfrm>
            <a:off x="228600" y="228600"/>
            <a:ext cx="8686800" cy="1371600"/>
          </a:xfrm>
        </p:spPr>
        <p:txBody>
          <a:bodyPr anchor="ctr">
            <a:normAutofit/>
          </a:bodyPr>
          <a:lstStyle/>
          <a:p>
            <a:pPr eaLnBrk="1" hangingPunct="1">
              <a:lnSpc>
                <a:spcPct val="100000"/>
              </a:lnSpc>
              <a:defRPr/>
            </a:pPr>
            <a:r>
              <a:rPr lang="en-US" b="1" dirty="0" smtClean="0">
                <a:ln>
                  <a:solidFill>
                    <a:schemeClr val="tx2"/>
                  </a:solidFill>
                </a:ln>
                <a:solidFill>
                  <a:schemeClr val="bg1"/>
                </a:solidFill>
                <a:effectLst>
                  <a:outerShdw blurRad="38100" dist="38100" dir="2700000" algn="tl">
                    <a:srgbClr val="000000">
                      <a:alpha val="43137"/>
                    </a:srgbClr>
                  </a:outerShdw>
                </a:effectLst>
              </a:rPr>
              <a:t>What We Have Accomplished</a:t>
            </a:r>
          </a:p>
        </p:txBody>
      </p:sp>
      <p:sp>
        <p:nvSpPr>
          <p:cNvPr id="2" name="Content Placeholder 1"/>
          <p:cNvSpPr>
            <a:spLocks noGrp="1"/>
          </p:cNvSpPr>
          <p:nvPr>
            <p:ph idx="1"/>
          </p:nvPr>
        </p:nvSpPr>
        <p:spPr/>
        <p:txBody>
          <a:bodyPr/>
          <a:lstStyle/>
          <a:p>
            <a:endParaRPr lang="en-US"/>
          </a:p>
        </p:txBody>
      </p:sp>
      <p:graphicFrame>
        <p:nvGraphicFramePr>
          <p:cNvPr id="6" name="Content Placeholder 8"/>
          <p:cNvGraphicFramePr>
            <a:graphicFrameLocks/>
          </p:cNvGraphicFramePr>
          <p:nvPr>
            <p:extLst>
              <p:ext uri="{D42A27DB-BD31-4B8C-83A1-F6EECF244321}">
                <p14:modId xmlns:p14="http://schemas.microsoft.com/office/powerpoint/2010/main" val="2022440612"/>
              </p:ext>
            </p:extLst>
          </p:nvPr>
        </p:nvGraphicFramePr>
        <p:xfrm>
          <a:off x="228600" y="1219200"/>
          <a:ext cx="8686800" cy="548335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617508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1317431733"/>
              </p:ext>
            </p:extLst>
          </p:nvPr>
        </p:nvGraphicFramePr>
        <p:xfrm>
          <a:off x="228600" y="16002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2"/>
          <p:cNvSpPr>
            <a:spLocks noGrp="1" noRot="1" noChangeArrowheads="1"/>
          </p:cNvSpPr>
          <p:nvPr>
            <p:ph type="title"/>
          </p:nvPr>
        </p:nvSpPr>
        <p:spPr>
          <a:xfrm>
            <a:off x="228600" y="228600"/>
            <a:ext cx="8686800" cy="1371599"/>
          </a:xfrm>
        </p:spPr>
        <p:txBody>
          <a:bodyPr anchor="ctr"/>
          <a:lstStyle/>
          <a:p>
            <a:pPr eaLnBrk="1" hangingPunct="1">
              <a:lnSpc>
                <a:spcPct val="100000"/>
              </a:lnSpc>
              <a:defRPr/>
            </a:pPr>
            <a:r>
              <a:rPr lang="en-US" b="1" dirty="0" smtClean="0">
                <a:ln>
                  <a:solidFill>
                    <a:schemeClr val="tx2"/>
                  </a:solidFill>
                </a:ln>
                <a:solidFill>
                  <a:schemeClr val="bg1"/>
                </a:solidFill>
                <a:effectLst>
                  <a:outerShdw blurRad="38100" dist="38100" dir="2700000" algn="tl">
                    <a:srgbClr val="000000">
                      <a:alpha val="43137"/>
                    </a:srgbClr>
                  </a:outerShdw>
                </a:effectLst>
              </a:rPr>
              <a:t>What We Have To Address</a:t>
            </a:r>
          </a:p>
        </p:txBody>
      </p:sp>
      <p:sp>
        <p:nvSpPr>
          <p:cNvPr id="12" name="TextBox 11"/>
          <p:cNvSpPr txBox="1"/>
          <p:nvPr/>
        </p:nvSpPr>
        <p:spPr>
          <a:xfrm>
            <a:off x="7315200" y="6477000"/>
            <a:ext cx="1143000" cy="230832"/>
          </a:xfrm>
          <a:prstGeom prst="rect">
            <a:avLst/>
          </a:prstGeom>
          <a:noFill/>
        </p:spPr>
        <p:txBody>
          <a:bodyPr wrap="square" rtlCol="0">
            <a:spAutoFit/>
          </a:bodyPr>
          <a:lstStyle/>
          <a:p>
            <a:pPr algn="r"/>
            <a:r>
              <a:rPr lang="en-US" sz="900" dirty="0" smtClean="0">
                <a:latin typeface="Calibri" panose="020F0502020204030204" pitchFamily="34" charset="0"/>
              </a:rPr>
              <a:t>Source: WRDC, 2011</a:t>
            </a:r>
            <a:endParaRPr lang="en-US" sz="900" dirty="0">
              <a:latin typeface="Calibri" panose="020F0502020204030204" pitchFamily="34"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6096000"/>
            <a:ext cx="823187" cy="640080"/>
          </a:xfrm>
          <a:prstGeom prst="rect">
            <a:avLst/>
          </a:prstGeom>
        </p:spPr>
      </p:pic>
    </p:spTree>
    <p:extLst>
      <p:ext uri="{BB962C8B-B14F-4D97-AF65-F5344CB8AC3E}">
        <p14:creationId xmlns:p14="http://schemas.microsoft.com/office/powerpoint/2010/main" val="1217153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7823200" cy="4303776"/>
          </a:xfrm>
        </p:spPr>
        <p:txBody>
          <a:bodyPr>
            <a:normAutofit/>
          </a:bodyPr>
          <a:lstStyle/>
          <a:p>
            <a:pPr marL="0" indent="0">
              <a:buNone/>
            </a:pPr>
            <a:r>
              <a:rPr lang="en-US" sz="2800" b="1" dirty="0" smtClean="0">
                <a:solidFill>
                  <a:schemeClr val="accent1"/>
                </a:solidFill>
              </a:rPr>
              <a:t>Purpose</a:t>
            </a:r>
            <a:r>
              <a:rPr lang="en-US" sz="2800" b="1" dirty="0">
                <a:solidFill>
                  <a:schemeClr val="accent1"/>
                </a:solidFill>
              </a:rPr>
              <a:t>: </a:t>
            </a:r>
          </a:p>
          <a:p>
            <a:pPr marL="0" indent="0">
              <a:buNone/>
            </a:pPr>
            <a:r>
              <a:rPr lang="en-US" b="1" i="1" dirty="0" smtClean="0">
                <a:solidFill>
                  <a:schemeClr val="accent1"/>
                </a:solidFill>
              </a:rPr>
              <a:t>Identify </a:t>
            </a:r>
            <a:r>
              <a:rPr lang="en-US" b="1" i="1" dirty="0">
                <a:solidFill>
                  <a:schemeClr val="accent1"/>
                </a:solidFill>
              </a:rPr>
              <a:t>viable strategies to guide Arizona in addressing future water needs, providing a stable economy for our future – for all water users. </a:t>
            </a:r>
            <a:r>
              <a:rPr lang="en-US" b="1" dirty="0">
                <a:solidFill>
                  <a:schemeClr val="accent1"/>
                </a:solidFill>
              </a:rPr>
              <a:t>	</a:t>
            </a:r>
            <a:endParaRPr lang="en-US" b="1" dirty="0" smtClean="0">
              <a:solidFill>
                <a:schemeClr val="accent1"/>
              </a:solidFill>
            </a:endParaRPr>
          </a:p>
          <a:p>
            <a:pPr>
              <a:buFont typeface="Arial" panose="020B0604020202020204" pitchFamily="34" charset="0"/>
              <a:buChar char="•"/>
            </a:pPr>
            <a:r>
              <a:rPr lang="en-US" sz="2000" dirty="0" smtClean="0">
                <a:solidFill>
                  <a:schemeClr val="accent1"/>
                </a:solidFill>
              </a:rPr>
              <a:t>Uses </a:t>
            </a:r>
            <a:r>
              <a:rPr lang="en-US" sz="2000" dirty="0">
                <a:solidFill>
                  <a:schemeClr val="accent1"/>
                </a:solidFill>
              </a:rPr>
              <a:t>existing information (CRBS, WRDC, Az. Water Atlas, Water Level Monitoring, AMA </a:t>
            </a:r>
            <a:r>
              <a:rPr lang="en-US" sz="2000" dirty="0" smtClean="0">
                <a:solidFill>
                  <a:schemeClr val="accent1"/>
                </a:solidFill>
              </a:rPr>
              <a:t>Assessments)</a:t>
            </a:r>
            <a:endParaRPr lang="en-US" sz="2000" dirty="0">
              <a:solidFill>
                <a:schemeClr val="accent1"/>
              </a:solidFill>
            </a:endParaRPr>
          </a:p>
          <a:p>
            <a:pPr>
              <a:buFont typeface="Arial" panose="020B0604020202020204" pitchFamily="34" charset="0"/>
              <a:buChar char="•"/>
            </a:pPr>
            <a:r>
              <a:rPr lang="en-US" sz="2000" dirty="0">
                <a:solidFill>
                  <a:schemeClr val="accent1"/>
                </a:solidFill>
              </a:rPr>
              <a:t>Identify Local Options First</a:t>
            </a:r>
          </a:p>
          <a:p>
            <a:pPr>
              <a:buFont typeface="Arial" panose="020B0604020202020204" pitchFamily="34" charset="0"/>
              <a:buChar char="•"/>
            </a:pPr>
            <a:r>
              <a:rPr lang="en-US" sz="2000" dirty="0">
                <a:solidFill>
                  <a:schemeClr val="accent1"/>
                </a:solidFill>
              </a:rPr>
              <a:t>Identify Priority Strategies</a:t>
            </a:r>
          </a:p>
          <a:p>
            <a:pPr marL="0" indent="0">
              <a:buNone/>
            </a:pPr>
            <a:endParaRPr lang="en-US" b="1" dirty="0">
              <a:solidFill>
                <a:schemeClr val="accent1"/>
              </a:solidFill>
            </a:endParaRPr>
          </a:p>
        </p:txBody>
      </p:sp>
      <p:sp>
        <p:nvSpPr>
          <p:cNvPr id="3" name="Title 2"/>
          <p:cNvSpPr>
            <a:spLocks noGrp="1"/>
          </p:cNvSpPr>
          <p:nvPr>
            <p:ph type="title"/>
          </p:nvPr>
        </p:nvSpPr>
        <p:spPr>
          <a:xfrm>
            <a:off x="457200" y="338328"/>
            <a:ext cx="8229600" cy="1871472"/>
          </a:xfrm>
        </p:spPr>
        <p:txBody>
          <a:bodyPr>
            <a:noAutofit/>
          </a:bodyPr>
          <a:lstStyle/>
          <a:p>
            <a:r>
              <a:rPr lang="en-US" dirty="0">
                <a:solidFill>
                  <a:schemeClr val="bg1"/>
                </a:solidFill>
              </a:rPr>
              <a:t>What We Are Doing</a:t>
            </a:r>
            <a:br>
              <a:rPr lang="en-US" dirty="0">
                <a:solidFill>
                  <a:schemeClr val="bg1"/>
                </a:solidFill>
              </a:rPr>
            </a:br>
            <a:r>
              <a:rPr lang="en-US" sz="2400" dirty="0">
                <a:solidFill>
                  <a:schemeClr val="bg1"/>
                </a:solidFill>
              </a:rPr>
              <a:t>Arizona Strategic Vision </a:t>
            </a:r>
            <a:r>
              <a:rPr lang="en-US" sz="2400" dirty="0" smtClean="0">
                <a:solidFill>
                  <a:schemeClr val="bg1"/>
                </a:solidFill>
              </a:rPr>
              <a:t>for Water </a:t>
            </a:r>
            <a:r>
              <a:rPr lang="en-US" sz="2400" dirty="0">
                <a:solidFill>
                  <a:schemeClr val="bg1"/>
                </a:solidFill>
              </a:rPr>
              <a:t>Supply Sustainability</a:t>
            </a:r>
            <a:r>
              <a:rPr lang="en-US" dirty="0">
                <a:solidFill>
                  <a:schemeClr val="bg1"/>
                </a:solidFill>
              </a:rPr>
              <a:t/>
            </a:r>
            <a:br>
              <a:rPr lang="en-US" dirty="0">
                <a:solidFill>
                  <a:schemeClr val="bg1"/>
                </a:solidFill>
              </a:rPr>
            </a:br>
            <a:endParaRPr lang="en-US" dirty="0">
              <a:solidFill>
                <a:schemeClr val="bg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923068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235" y="2209800"/>
            <a:ext cx="8229600" cy="4374573"/>
          </a:xfrm>
        </p:spPr>
        <p:txBody>
          <a:bodyPr>
            <a:noAutofit/>
          </a:bodyPr>
          <a:lstStyle/>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a:p>
            <a:pPr marL="0" indent="0">
              <a:buNone/>
            </a:pPr>
            <a:endParaRPr lang="en-US" sz="1400" b="1" i="1" dirty="0">
              <a:solidFill>
                <a:srgbClr val="00008A"/>
              </a:solidFill>
              <a:latin typeface="Calibri" panose="020F0502020204030204" pitchFamily="34" charset="0"/>
            </a:endParaRPr>
          </a:p>
          <a:p>
            <a:pPr marL="0" indent="0">
              <a:buNone/>
            </a:pPr>
            <a:endParaRPr lang="en-US" sz="1400" b="1" i="1" dirty="0" smtClean="0">
              <a:solidFill>
                <a:srgbClr val="00008A"/>
              </a:solidFill>
              <a:latin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53376307"/>
              </p:ext>
            </p:extLst>
          </p:nvPr>
        </p:nvGraphicFramePr>
        <p:xfrm>
          <a:off x="95534" y="219503"/>
          <a:ext cx="8991600" cy="6583678"/>
        </p:xfrm>
        <a:graphic>
          <a:graphicData uri="http://schemas.openxmlformats.org/drawingml/2006/table">
            <a:tbl>
              <a:tblPr firstRow="1" firstCol="1" bandRow="1">
                <a:tableStyleId>{5C22544A-7EE6-4342-B048-85BDC9FD1C3A}</a:tableStyleId>
              </a:tblPr>
              <a:tblGrid>
                <a:gridCol w="2602831"/>
                <a:gridCol w="6388769"/>
              </a:tblGrid>
              <a:tr h="658347">
                <a:tc gridSpan="2">
                  <a:txBody>
                    <a:bodyPr/>
                    <a:lstStyle/>
                    <a:p>
                      <a:pPr marL="0" marR="0" algn="ctr">
                        <a:lnSpc>
                          <a:spcPct val="115000"/>
                        </a:lnSpc>
                        <a:spcBef>
                          <a:spcPts val="0"/>
                        </a:spcBef>
                        <a:spcAft>
                          <a:spcPts val="0"/>
                        </a:spcAft>
                      </a:pPr>
                      <a:r>
                        <a:rPr lang="en-US" sz="3600" dirty="0" smtClean="0">
                          <a:solidFill>
                            <a:schemeClr val="bg1"/>
                          </a:solidFill>
                          <a:effectLst/>
                          <a:latin typeface="Candara" panose="020E0502030303020204" pitchFamily="34" charset="0"/>
                          <a:ea typeface="Calibri"/>
                          <a:cs typeface="Times New Roman"/>
                        </a:rPr>
                        <a:t>Arizona’s Strategic</a:t>
                      </a:r>
                      <a:r>
                        <a:rPr lang="en-US" sz="3600" baseline="0" dirty="0" smtClean="0">
                          <a:solidFill>
                            <a:schemeClr val="bg1"/>
                          </a:solidFill>
                          <a:effectLst/>
                          <a:latin typeface="Candara" panose="020E0502030303020204" pitchFamily="34" charset="0"/>
                          <a:ea typeface="Calibri"/>
                          <a:cs typeface="Times New Roman"/>
                        </a:rPr>
                        <a:t> Vision </a:t>
                      </a:r>
                      <a:endParaRPr lang="en-US" sz="3600" dirty="0">
                        <a:solidFill>
                          <a:schemeClr val="bg1"/>
                        </a:solidFill>
                        <a:effectLst/>
                        <a:latin typeface="Candara" panose="020E0502030303020204" pitchFamily="34" charset="0"/>
                        <a:ea typeface="Calibri"/>
                        <a:cs typeface="Times New Roman"/>
                      </a:endParaRPr>
                    </a:p>
                  </a:txBody>
                  <a:tcPr marL="57657" marR="57657" marT="0" marB="0">
                    <a:solidFill>
                      <a:schemeClr val="accent1"/>
                    </a:solidFill>
                  </a:tcPr>
                </a:tc>
                <a:tc hMerge="1">
                  <a:txBody>
                    <a:bodyPr/>
                    <a:lstStyle/>
                    <a:p>
                      <a:endParaRPr lang="en-US"/>
                    </a:p>
                  </a:txBody>
                  <a:tcPr/>
                </a:tc>
              </a:tr>
              <a:tr h="466255">
                <a:tc gridSpan="2">
                  <a:txBody>
                    <a:bodyPr/>
                    <a:lstStyle/>
                    <a:p>
                      <a:pPr marL="0" marR="0">
                        <a:lnSpc>
                          <a:spcPct val="115000"/>
                        </a:lnSpc>
                        <a:spcBef>
                          <a:spcPts val="0"/>
                        </a:spcBef>
                        <a:spcAft>
                          <a:spcPts val="0"/>
                        </a:spcAft>
                      </a:pPr>
                      <a:r>
                        <a:rPr lang="en-US" sz="2400" dirty="0">
                          <a:solidFill>
                            <a:schemeClr val="bg1"/>
                          </a:solidFill>
                          <a:effectLst/>
                          <a:latin typeface="Candara" panose="020E0502030303020204" pitchFamily="34" charset="0"/>
                        </a:rPr>
                        <a:t>Water Supply and Demand Analysis </a:t>
                      </a:r>
                      <a:endParaRPr lang="en-US" sz="2400" dirty="0">
                        <a:solidFill>
                          <a:schemeClr val="bg1"/>
                        </a:solidFill>
                        <a:effectLst/>
                        <a:latin typeface="Candara" panose="020E0502030303020204" pitchFamily="34" charset="0"/>
                        <a:ea typeface="Calibri"/>
                        <a:cs typeface="Times New Roman"/>
                      </a:endParaRPr>
                    </a:p>
                  </a:txBody>
                  <a:tcPr marL="57657" marR="57657" marT="0" marB="0">
                    <a:solidFill>
                      <a:schemeClr val="tx2">
                        <a:lumMod val="60000"/>
                        <a:lumOff val="40000"/>
                      </a:schemeClr>
                    </a:solidFill>
                  </a:tcPr>
                </a:tc>
                <a:tc hMerge="1">
                  <a:txBody>
                    <a:bodyPr/>
                    <a:lstStyle/>
                    <a:p>
                      <a:endParaRPr lang="en-US"/>
                    </a:p>
                  </a:txBody>
                  <a:tcPr/>
                </a:tc>
              </a:tr>
              <a:tr h="2933525">
                <a:tc>
                  <a:txBody>
                    <a:bodyPr/>
                    <a:lstStyle/>
                    <a:p>
                      <a:pPr marL="0" marR="0">
                        <a:lnSpc>
                          <a:spcPct val="115000"/>
                        </a:lnSpc>
                        <a:spcBef>
                          <a:spcPts val="0"/>
                        </a:spcBef>
                        <a:spcAft>
                          <a:spcPts val="0"/>
                        </a:spcAft>
                      </a:pPr>
                      <a:r>
                        <a:rPr lang="en-US" sz="2200" b="1" dirty="0" smtClean="0">
                          <a:solidFill>
                            <a:schemeClr val="tx1"/>
                          </a:solidFill>
                          <a:effectLst/>
                          <a:latin typeface="Candara" panose="020E0502030303020204" pitchFamily="34" charset="0"/>
                        </a:rPr>
                        <a:t>Arizona (2010)</a:t>
                      </a:r>
                    </a:p>
                    <a:p>
                      <a:pPr marL="0" marR="0">
                        <a:lnSpc>
                          <a:spcPct val="115000"/>
                        </a:lnSpc>
                        <a:spcBef>
                          <a:spcPts val="0"/>
                        </a:spcBef>
                        <a:spcAft>
                          <a:spcPts val="0"/>
                        </a:spcAft>
                      </a:pPr>
                      <a:endParaRPr lang="en-US" sz="2200" b="1" dirty="0" smtClean="0">
                        <a:solidFill>
                          <a:schemeClr val="tx1"/>
                        </a:solidFill>
                        <a:effectLst/>
                        <a:latin typeface="Candara" panose="020E0502030303020204" pitchFamily="34" charset="0"/>
                      </a:endParaRPr>
                    </a:p>
                    <a:p>
                      <a:pPr marL="0" marR="0">
                        <a:lnSpc>
                          <a:spcPct val="115000"/>
                        </a:lnSpc>
                        <a:spcBef>
                          <a:spcPts val="0"/>
                        </a:spcBef>
                        <a:spcAft>
                          <a:spcPts val="0"/>
                        </a:spcAft>
                      </a:pPr>
                      <a:r>
                        <a:rPr lang="en-US" sz="2200" b="1" dirty="0" smtClean="0">
                          <a:solidFill>
                            <a:schemeClr val="tx1"/>
                          </a:solidFill>
                          <a:effectLst/>
                          <a:latin typeface="Candara" panose="020E0502030303020204" pitchFamily="34" charset="0"/>
                        </a:rPr>
                        <a:t>Water </a:t>
                      </a:r>
                      <a:r>
                        <a:rPr lang="en-US" sz="2200" b="1" dirty="0">
                          <a:solidFill>
                            <a:schemeClr val="tx1"/>
                          </a:solidFill>
                          <a:effectLst/>
                          <a:latin typeface="Candara" panose="020E0502030303020204" pitchFamily="34" charset="0"/>
                        </a:rPr>
                        <a:t>Resources</a:t>
                      </a:r>
                    </a:p>
                    <a:p>
                      <a:pPr marL="0" marR="0">
                        <a:lnSpc>
                          <a:spcPct val="115000"/>
                        </a:lnSpc>
                        <a:spcBef>
                          <a:spcPts val="0"/>
                        </a:spcBef>
                        <a:spcAft>
                          <a:spcPts val="0"/>
                        </a:spcAft>
                      </a:pPr>
                      <a:r>
                        <a:rPr lang="en-US" sz="2200" b="1" dirty="0">
                          <a:solidFill>
                            <a:schemeClr val="tx1"/>
                          </a:solidFill>
                          <a:effectLst/>
                          <a:latin typeface="Candara" panose="020E0502030303020204" pitchFamily="34" charset="0"/>
                        </a:rPr>
                        <a:t>Development Commission </a:t>
                      </a:r>
                      <a:endParaRPr lang="en-US" sz="2200" b="1" dirty="0" smtClean="0">
                        <a:solidFill>
                          <a:schemeClr val="tx1"/>
                        </a:solidFill>
                        <a:effectLst/>
                        <a:latin typeface="Candara" panose="020E0502030303020204" pitchFamily="34" charset="0"/>
                      </a:endParaRPr>
                    </a:p>
                    <a:p>
                      <a:pPr marL="0" marR="0">
                        <a:lnSpc>
                          <a:spcPct val="115000"/>
                        </a:lnSpc>
                        <a:spcBef>
                          <a:spcPts val="0"/>
                        </a:spcBef>
                        <a:spcAft>
                          <a:spcPts val="0"/>
                        </a:spcAft>
                      </a:pPr>
                      <a:endParaRPr lang="en-US" sz="2200" b="1" dirty="0" smtClean="0">
                        <a:solidFill>
                          <a:schemeClr val="tx1"/>
                        </a:solidFill>
                        <a:effectLst/>
                        <a:latin typeface="Candara" panose="020E0502030303020204" pitchFamily="34" charset="0"/>
                      </a:endParaRPr>
                    </a:p>
                    <a:p>
                      <a:pPr marL="0" marR="0">
                        <a:lnSpc>
                          <a:spcPct val="115000"/>
                        </a:lnSpc>
                        <a:spcBef>
                          <a:spcPts val="0"/>
                        </a:spcBef>
                        <a:spcAft>
                          <a:spcPts val="0"/>
                        </a:spcAft>
                      </a:pPr>
                      <a:endParaRPr lang="en-US" sz="1900" b="1" dirty="0" smtClean="0">
                        <a:solidFill>
                          <a:schemeClr val="tx1"/>
                        </a:solidFill>
                        <a:effectLst/>
                        <a:latin typeface="Candara" panose="020E0502030303020204" pitchFamily="34" charset="0"/>
                        <a:ea typeface="Calibri"/>
                        <a:cs typeface="Times New Roman"/>
                      </a:endParaRPr>
                    </a:p>
                  </a:txBody>
                  <a:tcPr marL="57657" marR="57657" marT="0" marB="0">
                    <a:solidFill>
                      <a:srgbClr val="FFCC66"/>
                    </a:solidFill>
                  </a:tcPr>
                </a:tc>
                <a:tc>
                  <a:txBody>
                    <a:bodyPr/>
                    <a:lstStyle/>
                    <a:p>
                      <a:pPr marL="171450" marR="0" lvl="0" indent="-171450">
                        <a:lnSpc>
                          <a:spcPct val="115000"/>
                        </a:lnSpc>
                        <a:spcBef>
                          <a:spcPts val="0"/>
                        </a:spcBef>
                        <a:spcAft>
                          <a:spcPts val="0"/>
                        </a:spcAft>
                        <a:buFont typeface="Arial" panose="020B0604020202020204" pitchFamily="34" charset="0"/>
                        <a:buChar char="•"/>
                      </a:pPr>
                      <a:r>
                        <a:rPr lang="en-US" sz="2200" dirty="0" smtClean="0">
                          <a:effectLst/>
                          <a:latin typeface="Candara" panose="020E0502030303020204" pitchFamily="34" charset="0"/>
                        </a:rPr>
                        <a:t>Total statewide demands </a:t>
                      </a:r>
                    </a:p>
                    <a:p>
                      <a:pPr marL="628650" marR="0" lvl="1" indent="-171450">
                        <a:lnSpc>
                          <a:spcPct val="115000"/>
                        </a:lnSpc>
                        <a:spcBef>
                          <a:spcPts val="0"/>
                        </a:spcBef>
                        <a:spcAft>
                          <a:spcPts val="0"/>
                        </a:spcAft>
                        <a:buFont typeface="Arial" panose="020B0604020202020204" pitchFamily="34" charset="0"/>
                        <a:buChar char="•"/>
                      </a:pPr>
                      <a:r>
                        <a:rPr lang="en-US" sz="2200" dirty="0" smtClean="0">
                          <a:effectLst/>
                          <a:latin typeface="Candara" panose="020E0502030303020204" pitchFamily="34" charset="0"/>
                        </a:rPr>
                        <a:t>Current - 6.9 MAF</a:t>
                      </a:r>
                    </a:p>
                    <a:p>
                      <a:pPr marL="628650" marR="0" lvl="1" indent="-171450">
                        <a:lnSpc>
                          <a:spcPct val="115000"/>
                        </a:lnSpc>
                        <a:spcBef>
                          <a:spcPts val="0"/>
                        </a:spcBef>
                        <a:spcAft>
                          <a:spcPts val="0"/>
                        </a:spcAft>
                        <a:buFont typeface="Arial" panose="020B0604020202020204" pitchFamily="34" charset="0"/>
                        <a:buChar char="•"/>
                      </a:pPr>
                      <a:r>
                        <a:rPr lang="en-US" sz="2200" dirty="0" smtClean="0">
                          <a:effectLst/>
                          <a:latin typeface="Candara" panose="020E0502030303020204" pitchFamily="34" charset="0"/>
                        </a:rPr>
                        <a:t>2035 - 8.1 MAF </a:t>
                      </a:r>
                    </a:p>
                    <a:p>
                      <a:pPr marL="628650" marR="0" lvl="1" indent="-171450">
                        <a:lnSpc>
                          <a:spcPct val="115000"/>
                        </a:lnSpc>
                        <a:spcBef>
                          <a:spcPts val="0"/>
                        </a:spcBef>
                        <a:spcAft>
                          <a:spcPts val="0"/>
                        </a:spcAft>
                        <a:buFont typeface="Arial" panose="020B0604020202020204" pitchFamily="34" charset="0"/>
                        <a:buChar char="•"/>
                      </a:pPr>
                      <a:r>
                        <a:rPr lang="en-US" sz="2200" dirty="0" smtClean="0">
                          <a:effectLst/>
                          <a:latin typeface="Candara" panose="020E0502030303020204" pitchFamily="34" charset="0"/>
                        </a:rPr>
                        <a:t>2110 - 10.6 MAF </a:t>
                      </a:r>
                      <a:r>
                        <a:rPr lang="en-US" sz="2200" dirty="0">
                          <a:effectLst/>
                          <a:latin typeface="Candara" panose="020E0502030303020204" pitchFamily="34" charset="0"/>
                        </a:rPr>
                        <a:t> </a:t>
                      </a:r>
                      <a:endParaRPr lang="en-US" sz="2200" dirty="0" smtClean="0">
                        <a:effectLst/>
                        <a:latin typeface="Candara" panose="020E0502030303020204" pitchFamily="34" charset="0"/>
                      </a:endParaRPr>
                    </a:p>
                    <a:p>
                      <a:pPr marL="285750" marR="0" lvl="0" indent="-285750">
                        <a:lnSpc>
                          <a:spcPct val="115000"/>
                        </a:lnSpc>
                        <a:spcBef>
                          <a:spcPts val="0"/>
                        </a:spcBef>
                        <a:spcAft>
                          <a:spcPts val="0"/>
                        </a:spcAft>
                        <a:buFont typeface="Arial" panose="020B0604020202020204" pitchFamily="34" charset="0"/>
                        <a:buChar char="•"/>
                      </a:pPr>
                      <a:r>
                        <a:rPr lang="en-US" sz="2200" dirty="0" smtClean="0">
                          <a:effectLst/>
                          <a:latin typeface="Candara" panose="020E0502030303020204" pitchFamily="34" charset="0"/>
                        </a:rPr>
                        <a:t>Projected imbalance between 900,000 and 3.2 MAF over the next 25 to 100 years</a:t>
                      </a:r>
                    </a:p>
                    <a:p>
                      <a:pPr marL="0" marR="0">
                        <a:lnSpc>
                          <a:spcPct val="115000"/>
                        </a:lnSpc>
                        <a:spcBef>
                          <a:spcPts val="0"/>
                        </a:spcBef>
                        <a:spcAft>
                          <a:spcPts val="0"/>
                        </a:spcAft>
                      </a:pPr>
                      <a:r>
                        <a:rPr lang="en-US" sz="1900" dirty="0">
                          <a:effectLst/>
                          <a:latin typeface="Candara" panose="020E0502030303020204" pitchFamily="34" charset="0"/>
                        </a:rPr>
                        <a:t> </a:t>
                      </a:r>
                      <a:endParaRPr lang="en-US" sz="1900" dirty="0">
                        <a:effectLst/>
                        <a:latin typeface="Candara" panose="020E0502030303020204" pitchFamily="34" charset="0"/>
                        <a:ea typeface="Calibri"/>
                        <a:cs typeface="Times New Roman"/>
                      </a:endParaRPr>
                    </a:p>
                  </a:txBody>
                  <a:tcPr marL="57657" marR="57657" marT="0" marB="0">
                    <a:solidFill>
                      <a:srgbClr val="FFCC66"/>
                    </a:solidFill>
                  </a:tcPr>
                </a:tc>
              </a:tr>
              <a:tr h="2525551">
                <a:tc>
                  <a:txBody>
                    <a:bodyPr/>
                    <a:lstStyle/>
                    <a:p>
                      <a:pPr marL="0" marR="0">
                        <a:lnSpc>
                          <a:spcPct val="115000"/>
                        </a:lnSpc>
                        <a:spcBef>
                          <a:spcPts val="0"/>
                        </a:spcBef>
                        <a:spcAft>
                          <a:spcPts val="0"/>
                        </a:spcAft>
                      </a:pPr>
                      <a:r>
                        <a:rPr lang="en-US" sz="2200" b="1" dirty="0" smtClean="0">
                          <a:solidFill>
                            <a:schemeClr val="tx1"/>
                          </a:solidFill>
                          <a:effectLst/>
                          <a:latin typeface="Candara" panose="020E0502030303020204" pitchFamily="34" charset="0"/>
                        </a:rPr>
                        <a:t>Reclamation (2012)</a:t>
                      </a:r>
                    </a:p>
                    <a:p>
                      <a:pPr marL="0" marR="0">
                        <a:lnSpc>
                          <a:spcPct val="115000"/>
                        </a:lnSpc>
                        <a:spcBef>
                          <a:spcPts val="0"/>
                        </a:spcBef>
                        <a:spcAft>
                          <a:spcPts val="0"/>
                        </a:spcAft>
                      </a:pPr>
                      <a:endParaRPr lang="en-US" sz="2200" b="1" dirty="0" smtClean="0">
                        <a:solidFill>
                          <a:schemeClr val="tx1"/>
                        </a:solidFill>
                        <a:effectLst/>
                        <a:latin typeface="Candara" panose="020E0502030303020204" pitchFamily="34" charset="0"/>
                      </a:endParaRPr>
                    </a:p>
                    <a:p>
                      <a:pPr marL="0" marR="0">
                        <a:lnSpc>
                          <a:spcPct val="115000"/>
                        </a:lnSpc>
                        <a:spcBef>
                          <a:spcPts val="0"/>
                        </a:spcBef>
                        <a:spcAft>
                          <a:spcPts val="0"/>
                        </a:spcAft>
                      </a:pPr>
                      <a:r>
                        <a:rPr lang="en-US" sz="2200" b="1" dirty="0" smtClean="0">
                          <a:solidFill>
                            <a:schemeClr val="tx1"/>
                          </a:solidFill>
                          <a:effectLst/>
                          <a:latin typeface="Candara" panose="020E0502030303020204" pitchFamily="34" charset="0"/>
                        </a:rPr>
                        <a:t>Colorado </a:t>
                      </a:r>
                      <a:r>
                        <a:rPr lang="en-US" sz="2200" b="1" dirty="0">
                          <a:solidFill>
                            <a:schemeClr val="tx1"/>
                          </a:solidFill>
                          <a:effectLst/>
                          <a:latin typeface="Candara" panose="020E0502030303020204" pitchFamily="34" charset="0"/>
                        </a:rPr>
                        <a:t>River Basin Water Supply &amp; Demand </a:t>
                      </a:r>
                      <a:r>
                        <a:rPr lang="en-US" sz="2200" b="1" dirty="0" smtClean="0">
                          <a:solidFill>
                            <a:schemeClr val="tx1"/>
                          </a:solidFill>
                          <a:effectLst/>
                          <a:latin typeface="Candara" panose="020E0502030303020204" pitchFamily="34" charset="0"/>
                        </a:rPr>
                        <a:t>Study</a:t>
                      </a:r>
                    </a:p>
                    <a:p>
                      <a:pPr marL="0" marR="0">
                        <a:lnSpc>
                          <a:spcPct val="115000"/>
                        </a:lnSpc>
                        <a:spcBef>
                          <a:spcPts val="0"/>
                        </a:spcBef>
                        <a:spcAft>
                          <a:spcPts val="0"/>
                        </a:spcAft>
                      </a:pPr>
                      <a:endParaRPr lang="en-US" sz="2000" b="1" dirty="0" smtClean="0">
                        <a:solidFill>
                          <a:schemeClr val="tx1"/>
                        </a:solidFill>
                        <a:effectLst/>
                        <a:latin typeface="Candara" panose="020E0502030303020204" pitchFamily="34" charset="0"/>
                      </a:endParaRPr>
                    </a:p>
                  </a:txBody>
                  <a:tcPr marL="57657" marR="57657" marT="0" marB="0">
                    <a:solidFill>
                      <a:srgbClr val="FFFFCC"/>
                    </a:solidFill>
                  </a:tcPr>
                </a:tc>
                <a:tc>
                  <a:txBody>
                    <a:bodyPr/>
                    <a:lstStyle/>
                    <a:p>
                      <a:pPr marL="285750" marR="0" lvl="0" indent="-285750">
                        <a:lnSpc>
                          <a:spcPct val="115000"/>
                        </a:lnSpc>
                        <a:spcBef>
                          <a:spcPts val="0"/>
                        </a:spcBef>
                        <a:spcAft>
                          <a:spcPts val="0"/>
                        </a:spcAft>
                        <a:buFont typeface="Arial" panose="020B0604020202020204" pitchFamily="34" charset="0"/>
                        <a:buChar char="•"/>
                      </a:pPr>
                      <a:r>
                        <a:rPr lang="en-US" sz="2200" dirty="0" smtClean="0">
                          <a:effectLst/>
                          <a:latin typeface="Candara" panose="020E0502030303020204" pitchFamily="34" charset="0"/>
                        </a:rPr>
                        <a:t>Colorado </a:t>
                      </a:r>
                      <a:r>
                        <a:rPr lang="en-US" sz="2200" dirty="0">
                          <a:effectLst/>
                          <a:latin typeface="Candara" panose="020E0502030303020204" pitchFamily="34" charset="0"/>
                        </a:rPr>
                        <a:t>River Basin-Wide average imbalance of 3.2 </a:t>
                      </a:r>
                      <a:r>
                        <a:rPr lang="en-US" sz="2200" dirty="0" smtClean="0">
                          <a:effectLst/>
                          <a:latin typeface="Candara" panose="020E0502030303020204" pitchFamily="34" charset="0"/>
                        </a:rPr>
                        <a:t>MAF by 2060</a:t>
                      </a:r>
                      <a:endParaRPr lang="en-US" sz="2200" dirty="0">
                        <a:effectLst/>
                        <a:latin typeface="Candara" panose="020E0502030303020204" pitchFamily="34" charset="0"/>
                      </a:endParaRPr>
                    </a:p>
                    <a:p>
                      <a:pPr marL="285750" marR="0" lvl="0" indent="-285750">
                        <a:lnSpc>
                          <a:spcPct val="115000"/>
                        </a:lnSpc>
                        <a:spcBef>
                          <a:spcPts val="0"/>
                        </a:spcBef>
                        <a:spcAft>
                          <a:spcPts val="0"/>
                        </a:spcAft>
                        <a:buFont typeface="Arial" panose="020B0604020202020204" pitchFamily="34" charset="0"/>
                        <a:buChar char="•"/>
                      </a:pPr>
                      <a:r>
                        <a:rPr lang="en-US" sz="2200" dirty="0">
                          <a:effectLst/>
                          <a:latin typeface="Candara" panose="020E0502030303020204" pitchFamily="34" charset="0"/>
                        </a:rPr>
                        <a:t>Arizona’s </a:t>
                      </a:r>
                      <a:r>
                        <a:rPr lang="en-US" sz="2200" dirty="0" smtClean="0">
                          <a:effectLst/>
                          <a:latin typeface="Candara" panose="020E0502030303020204" pitchFamily="34" charset="0"/>
                        </a:rPr>
                        <a:t>projected imbalance </a:t>
                      </a:r>
                      <a:r>
                        <a:rPr lang="en-US" sz="2200" dirty="0">
                          <a:effectLst/>
                          <a:latin typeface="Candara" panose="020E0502030303020204" pitchFamily="34" charset="0"/>
                        </a:rPr>
                        <a:t>between </a:t>
                      </a:r>
                      <a:r>
                        <a:rPr lang="en-US" sz="2200" dirty="0" smtClean="0">
                          <a:effectLst/>
                          <a:latin typeface="Candara" panose="020E0502030303020204" pitchFamily="34" charset="0"/>
                        </a:rPr>
                        <a:t>260,000 </a:t>
                      </a:r>
                      <a:r>
                        <a:rPr lang="en-US" sz="2200" dirty="0">
                          <a:effectLst/>
                          <a:latin typeface="Candara" panose="020E0502030303020204" pitchFamily="34" charset="0"/>
                        </a:rPr>
                        <a:t>to </a:t>
                      </a:r>
                      <a:r>
                        <a:rPr lang="en-US" sz="2200" dirty="0" smtClean="0">
                          <a:effectLst/>
                          <a:latin typeface="Candara" panose="020E0502030303020204" pitchFamily="34" charset="0"/>
                        </a:rPr>
                        <a:t>1.4 MAF </a:t>
                      </a:r>
                      <a:r>
                        <a:rPr lang="en-US" sz="2200" dirty="0">
                          <a:effectLst/>
                          <a:latin typeface="Candara" panose="020E0502030303020204" pitchFamily="34" charset="0"/>
                        </a:rPr>
                        <a:t>by </a:t>
                      </a:r>
                      <a:r>
                        <a:rPr lang="en-US" sz="2200" dirty="0" smtClean="0">
                          <a:effectLst/>
                          <a:latin typeface="Candara" panose="020E0502030303020204" pitchFamily="34" charset="0"/>
                        </a:rPr>
                        <a:t>2060</a:t>
                      </a:r>
                      <a:endParaRPr lang="en-US" sz="2200" dirty="0">
                        <a:effectLst/>
                        <a:latin typeface="Candara" panose="020E0502030303020204" pitchFamily="34" charset="0"/>
                      </a:endParaRPr>
                    </a:p>
                    <a:p>
                      <a:pPr marL="457200" marR="0">
                        <a:lnSpc>
                          <a:spcPct val="115000"/>
                        </a:lnSpc>
                        <a:spcBef>
                          <a:spcPts val="0"/>
                        </a:spcBef>
                        <a:spcAft>
                          <a:spcPts val="0"/>
                        </a:spcAft>
                      </a:pPr>
                      <a:r>
                        <a:rPr lang="en-US" sz="1900" dirty="0">
                          <a:effectLst/>
                          <a:latin typeface="Candara" panose="020E0502030303020204" pitchFamily="34" charset="0"/>
                        </a:rPr>
                        <a:t> </a:t>
                      </a:r>
                      <a:endParaRPr lang="en-US" sz="1900" dirty="0">
                        <a:effectLst/>
                        <a:latin typeface="Candara" panose="020E0502030303020204" pitchFamily="34" charset="0"/>
                        <a:ea typeface="Calibri"/>
                        <a:cs typeface="Times New Roman"/>
                      </a:endParaRPr>
                    </a:p>
                  </a:txBody>
                  <a:tcPr marL="57657" marR="57657" marT="0" marB="0">
                    <a:solidFill>
                      <a:srgbClr val="FFFFCC"/>
                    </a:solidFill>
                  </a:tcPr>
                </a:tc>
              </a:tr>
            </a:tbl>
          </a:graphicData>
        </a:graphic>
      </p:graphicFrame>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244612" y="6019800"/>
            <a:ext cx="823188" cy="640080"/>
          </a:xfrm>
          <a:prstGeom prst="rect">
            <a:avLst/>
          </a:prstGeom>
        </p:spPr>
      </p:pic>
    </p:spTree>
    <p:extLst>
      <p:ext uri="{BB962C8B-B14F-4D97-AF65-F5344CB8AC3E}">
        <p14:creationId xmlns:p14="http://schemas.microsoft.com/office/powerpoint/2010/main" val="339445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solidFill>
              </a:rPr>
              <a:t>ADWR’</a:t>
            </a:r>
            <a:r>
              <a:rPr lang="en-US" sz="4000" b="1" cap="none" dirty="0" smtClean="0">
                <a:solidFill>
                  <a:schemeClr val="bg1"/>
                </a:solidFill>
              </a:rPr>
              <a:t>s</a:t>
            </a:r>
            <a:r>
              <a:rPr lang="en-US" sz="4000" b="1" dirty="0" smtClean="0">
                <a:solidFill>
                  <a:schemeClr val="bg1"/>
                </a:solidFill>
              </a:rPr>
              <a:t> Critical Functions</a:t>
            </a:r>
            <a:endParaRPr lang="en-US" sz="4000" b="1" cap="none" dirty="0">
              <a:solidFill>
                <a:schemeClr val="bg1"/>
              </a:solidFill>
            </a:endParaRPr>
          </a:p>
        </p:txBody>
      </p:sp>
      <p:sp>
        <p:nvSpPr>
          <p:cNvPr id="3" name="Content Placeholder 2"/>
          <p:cNvSpPr>
            <a:spLocks noGrp="1"/>
          </p:cNvSpPr>
          <p:nvPr>
            <p:ph idx="1"/>
          </p:nvPr>
        </p:nvSpPr>
        <p:spPr>
          <a:xfrm>
            <a:off x="381000" y="2514600"/>
            <a:ext cx="8458200" cy="3505200"/>
          </a:xfrm>
        </p:spPr>
        <p:txBody>
          <a:bodyPr>
            <a:noAutofit/>
          </a:bodyPr>
          <a:lstStyle/>
          <a:p>
            <a:pPr>
              <a:spcBef>
                <a:spcPts val="0"/>
              </a:spcBef>
              <a:buClr>
                <a:srgbClr val="CC6600"/>
              </a:buClr>
              <a:buFont typeface="Arial" panose="020B0604020202020204" pitchFamily="34" charset="0"/>
              <a:buChar char="•"/>
            </a:pPr>
            <a:r>
              <a:rPr lang="en-US" sz="2200" b="1" dirty="0" smtClean="0">
                <a:solidFill>
                  <a:schemeClr val="tx1"/>
                </a:solidFill>
              </a:rPr>
              <a:t>Colorado River Management</a:t>
            </a:r>
          </a:p>
          <a:p>
            <a:pPr>
              <a:spcBef>
                <a:spcPts val="0"/>
              </a:spcBef>
              <a:buClr>
                <a:srgbClr val="CC6600"/>
              </a:buClr>
              <a:buFont typeface="Arial" panose="020B0604020202020204" pitchFamily="34" charset="0"/>
              <a:buChar char="•"/>
            </a:pPr>
            <a:r>
              <a:rPr lang="en-US" sz="2200" b="1" dirty="0" smtClean="0">
                <a:solidFill>
                  <a:schemeClr val="tx1"/>
                </a:solidFill>
              </a:rPr>
              <a:t>Administer Assured and Adequate Water Supply Program</a:t>
            </a:r>
          </a:p>
          <a:p>
            <a:pPr>
              <a:spcBef>
                <a:spcPts val="0"/>
              </a:spcBef>
              <a:buClr>
                <a:srgbClr val="CC6600"/>
              </a:buClr>
              <a:buFont typeface="Arial" panose="020B0604020202020204" pitchFamily="34" charset="0"/>
              <a:buChar char="•"/>
            </a:pPr>
            <a:r>
              <a:rPr lang="en-US" sz="2200" b="1" dirty="0" smtClean="0">
                <a:solidFill>
                  <a:schemeClr val="tx1"/>
                </a:solidFill>
              </a:rPr>
              <a:t>Administer Recharge and Recovery Program</a:t>
            </a:r>
          </a:p>
          <a:p>
            <a:pPr>
              <a:spcBef>
                <a:spcPts val="0"/>
              </a:spcBef>
              <a:buClr>
                <a:srgbClr val="CC6600"/>
              </a:buClr>
              <a:buFont typeface="Arial" panose="020B0604020202020204" pitchFamily="34" charset="0"/>
              <a:buChar char="•"/>
            </a:pPr>
            <a:r>
              <a:rPr lang="en-US" sz="2200" b="1" dirty="0" smtClean="0">
                <a:solidFill>
                  <a:schemeClr val="tx1"/>
                </a:solidFill>
              </a:rPr>
              <a:t>Administer Groundwater </a:t>
            </a:r>
            <a:r>
              <a:rPr lang="en-US" sz="2200" b="1" dirty="0">
                <a:solidFill>
                  <a:schemeClr val="tx1"/>
                </a:solidFill>
              </a:rPr>
              <a:t>Rights and Surface Water Rights </a:t>
            </a:r>
            <a:r>
              <a:rPr lang="en-US" sz="2200" b="1" dirty="0" smtClean="0">
                <a:solidFill>
                  <a:schemeClr val="tx1"/>
                </a:solidFill>
              </a:rPr>
              <a:t>Programs</a:t>
            </a:r>
            <a:endParaRPr lang="en-US" sz="2200" i="1" dirty="0" smtClean="0">
              <a:solidFill>
                <a:schemeClr val="tx1"/>
              </a:solidFill>
            </a:endParaRPr>
          </a:p>
          <a:p>
            <a:pPr>
              <a:spcBef>
                <a:spcPts val="0"/>
              </a:spcBef>
              <a:buClr>
                <a:srgbClr val="CC6600"/>
              </a:buClr>
              <a:buFont typeface="Arial" panose="020B0604020202020204" pitchFamily="34" charset="0"/>
              <a:buChar char="•"/>
            </a:pPr>
            <a:r>
              <a:rPr lang="en-US" sz="2200" b="1" dirty="0" smtClean="0">
                <a:solidFill>
                  <a:schemeClr val="tx1"/>
                </a:solidFill>
              </a:rPr>
              <a:t>Statewide Regional Planning </a:t>
            </a:r>
          </a:p>
          <a:p>
            <a:pPr>
              <a:spcBef>
                <a:spcPts val="0"/>
              </a:spcBef>
              <a:buClr>
                <a:srgbClr val="CC6600"/>
              </a:buClr>
              <a:buFont typeface="Arial" panose="020B0604020202020204" pitchFamily="34" charset="0"/>
              <a:buChar char="•"/>
            </a:pPr>
            <a:r>
              <a:rPr lang="en-US" sz="2200" b="1" dirty="0" smtClean="0">
                <a:solidFill>
                  <a:schemeClr val="tx1"/>
                </a:solidFill>
              </a:rPr>
              <a:t>Represents the State of Arizona in Indian Water Rights Settlements</a:t>
            </a:r>
          </a:p>
          <a:p>
            <a:pPr>
              <a:spcBef>
                <a:spcPts val="0"/>
              </a:spcBef>
              <a:buClr>
                <a:srgbClr val="CC6600"/>
              </a:buClr>
              <a:buFont typeface="Arial" panose="020B0604020202020204" pitchFamily="34" charset="0"/>
              <a:buChar char="•"/>
            </a:pPr>
            <a:r>
              <a:rPr lang="en-US" sz="2200" b="1" dirty="0" smtClean="0">
                <a:solidFill>
                  <a:schemeClr val="tx1"/>
                </a:solidFill>
              </a:rPr>
              <a:t>Dam Safety and Flood Mitigation </a:t>
            </a:r>
          </a:p>
          <a:p>
            <a:pPr>
              <a:spcBef>
                <a:spcPts val="0"/>
              </a:spcBef>
              <a:buClr>
                <a:srgbClr val="CC6600"/>
              </a:buClr>
              <a:buFont typeface="Arial" panose="020B0604020202020204" pitchFamily="34" charset="0"/>
              <a:buChar char="•"/>
            </a:pPr>
            <a:r>
              <a:rPr lang="en-US" sz="2200" b="1" dirty="0" smtClean="0">
                <a:solidFill>
                  <a:schemeClr val="tx1"/>
                </a:solidFill>
              </a:rPr>
              <a:t>Hydrology </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850301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8229600" cy="4525963"/>
          </a:xfrm>
        </p:spPr>
        <p:txBody>
          <a:bodyPr>
            <a:noAutofit/>
          </a:bodyPr>
          <a:lstStyle/>
          <a:p>
            <a:pPr>
              <a:buFont typeface="Arial" panose="020B0604020202020204" pitchFamily="34" charset="0"/>
              <a:buChar char="•"/>
            </a:pPr>
            <a:endParaRPr lang="en-US" sz="2800" b="1" dirty="0" smtClean="0">
              <a:solidFill>
                <a:srgbClr val="00008A"/>
              </a:solidFill>
            </a:endParaRPr>
          </a:p>
          <a:p>
            <a:pPr>
              <a:buFont typeface="Arial" panose="020B0604020202020204" pitchFamily="34" charset="0"/>
              <a:buChar char="•"/>
            </a:pPr>
            <a:r>
              <a:rPr lang="en-US" sz="2800" b="1" dirty="0" smtClean="0">
                <a:solidFill>
                  <a:srgbClr val="00008A"/>
                </a:solidFill>
              </a:rPr>
              <a:t>Non-Indian </a:t>
            </a:r>
            <a:r>
              <a:rPr lang="en-US" sz="2800" b="1" dirty="0">
                <a:solidFill>
                  <a:srgbClr val="00008A"/>
                </a:solidFill>
              </a:rPr>
              <a:t>Agricultural </a:t>
            </a:r>
            <a:r>
              <a:rPr lang="en-US" sz="2800" b="1" dirty="0" smtClean="0">
                <a:solidFill>
                  <a:srgbClr val="00008A"/>
                </a:solidFill>
              </a:rPr>
              <a:t>(NIA) Priority </a:t>
            </a:r>
            <a:r>
              <a:rPr lang="en-US" sz="2800" b="1" dirty="0">
                <a:solidFill>
                  <a:srgbClr val="00008A"/>
                </a:solidFill>
              </a:rPr>
              <a:t>CAP </a:t>
            </a:r>
            <a:r>
              <a:rPr lang="en-US" sz="2800" b="1" dirty="0" smtClean="0">
                <a:solidFill>
                  <a:srgbClr val="00008A"/>
                </a:solidFill>
              </a:rPr>
              <a:t>water </a:t>
            </a:r>
            <a:endParaRPr lang="en-US" sz="2800" b="1" dirty="0">
              <a:solidFill>
                <a:srgbClr val="00008A"/>
              </a:solidFill>
            </a:endParaRPr>
          </a:p>
          <a:p>
            <a:pPr>
              <a:buFont typeface="Arial" panose="020B0604020202020204" pitchFamily="34" charset="0"/>
              <a:buChar char="•"/>
            </a:pPr>
            <a:r>
              <a:rPr lang="en-US" sz="2800" b="1" dirty="0" smtClean="0">
                <a:solidFill>
                  <a:srgbClr val="00008A"/>
                </a:solidFill>
              </a:rPr>
              <a:t>Reclaimed Water/Water Reuse </a:t>
            </a:r>
            <a:endParaRPr lang="en-US" sz="2800" b="1" dirty="0">
              <a:solidFill>
                <a:srgbClr val="00008A"/>
              </a:solidFill>
            </a:endParaRPr>
          </a:p>
          <a:p>
            <a:pPr>
              <a:buFont typeface="Arial" panose="020B0604020202020204" pitchFamily="34" charset="0"/>
              <a:buChar char="•"/>
            </a:pPr>
            <a:r>
              <a:rPr lang="en-US" sz="2800" b="1" dirty="0" smtClean="0">
                <a:solidFill>
                  <a:srgbClr val="00008A"/>
                </a:solidFill>
              </a:rPr>
              <a:t>Groundwater </a:t>
            </a:r>
            <a:r>
              <a:rPr lang="en-US" sz="2800" b="1" dirty="0">
                <a:solidFill>
                  <a:srgbClr val="00008A"/>
                </a:solidFill>
              </a:rPr>
              <a:t>in storage </a:t>
            </a:r>
            <a:endParaRPr lang="en-US" sz="2800" b="1" dirty="0" smtClean="0">
              <a:solidFill>
                <a:srgbClr val="00008A"/>
              </a:solidFill>
            </a:endParaRPr>
          </a:p>
          <a:p>
            <a:pPr lvl="1">
              <a:buFont typeface="Arial" panose="020B0604020202020204" pitchFamily="34" charset="0"/>
              <a:buChar char="•"/>
            </a:pPr>
            <a:r>
              <a:rPr lang="en-US" sz="1800" dirty="0" smtClean="0">
                <a:solidFill>
                  <a:srgbClr val="00008A"/>
                </a:solidFill>
              </a:rPr>
              <a:t>potable, poor quality &amp; </a:t>
            </a:r>
            <a:r>
              <a:rPr lang="en-US" sz="1800" dirty="0">
                <a:solidFill>
                  <a:srgbClr val="00008A"/>
                </a:solidFill>
              </a:rPr>
              <a:t>brackish </a:t>
            </a:r>
            <a:r>
              <a:rPr lang="en-US" sz="1800" dirty="0" smtClean="0">
                <a:solidFill>
                  <a:srgbClr val="00008A"/>
                </a:solidFill>
              </a:rPr>
              <a:t>supplies</a:t>
            </a:r>
            <a:r>
              <a:rPr lang="en-US" sz="1800" b="1" dirty="0" smtClean="0">
                <a:solidFill>
                  <a:srgbClr val="00008A"/>
                </a:solidFill>
              </a:rPr>
              <a:t> </a:t>
            </a:r>
          </a:p>
          <a:p>
            <a:pPr>
              <a:buFont typeface="Arial" panose="020B0604020202020204" pitchFamily="34" charset="0"/>
              <a:buChar char="•"/>
            </a:pPr>
            <a:r>
              <a:rPr lang="en-US" b="1" dirty="0" smtClean="0">
                <a:solidFill>
                  <a:srgbClr val="00008A"/>
                </a:solidFill>
              </a:rPr>
              <a:t>Water Supply Development</a:t>
            </a:r>
            <a:endParaRPr lang="en-US" b="1" dirty="0">
              <a:solidFill>
                <a:srgbClr val="00008A"/>
              </a:solidFill>
            </a:endParaRPr>
          </a:p>
          <a:p>
            <a:pPr lvl="1">
              <a:buFont typeface="Calibri" panose="020F0502020204030204" pitchFamily="34" charset="0"/>
              <a:buChar char="▪"/>
            </a:pPr>
            <a:r>
              <a:rPr lang="en-US" sz="1800" dirty="0" smtClean="0">
                <a:solidFill>
                  <a:srgbClr val="00008A"/>
                </a:solidFill>
              </a:rPr>
              <a:t>Revised Watershed </a:t>
            </a:r>
            <a:r>
              <a:rPr lang="en-US" sz="1800" dirty="0">
                <a:solidFill>
                  <a:srgbClr val="00008A"/>
                </a:solidFill>
              </a:rPr>
              <a:t>M</a:t>
            </a:r>
            <a:r>
              <a:rPr lang="en-US" sz="1800" dirty="0" smtClean="0">
                <a:solidFill>
                  <a:srgbClr val="00008A"/>
                </a:solidFill>
              </a:rPr>
              <a:t>anagement Practices </a:t>
            </a:r>
            <a:endParaRPr lang="en-US" sz="1800" dirty="0">
              <a:solidFill>
                <a:srgbClr val="00008A"/>
              </a:solidFill>
            </a:endParaRPr>
          </a:p>
          <a:p>
            <a:pPr lvl="1">
              <a:buFont typeface="Calibri" panose="020F0502020204030204" pitchFamily="34" charset="0"/>
              <a:buChar char="▪"/>
            </a:pPr>
            <a:r>
              <a:rPr lang="en-US" sz="1800" dirty="0" smtClean="0">
                <a:solidFill>
                  <a:srgbClr val="00008A"/>
                </a:solidFill>
              </a:rPr>
              <a:t>Weather modification </a:t>
            </a:r>
            <a:endParaRPr lang="en-US" sz="1800" dirty="0">
              <a:solidFill>
                <a:srgbClr val="00008A"/>
              </a:solidFill>
            </a:endParaRPr>
          </a:p>
          <a:p>
            <a:pPr lvl="1">
              <a:buFont typeface="Calibri" panose="020F0502020204030204" pitchFamily="34" charset="0"/>
              <a:buChar char="▪"/>
            </a:pPr>
            <a:r>
              <a:rPr lang="en-US" sz="1800" dirty="0" smtClean="0">
                <a:solidFill>
                  <a:srgbClr val="00008A"/>
                </a:solidFill>
              </a:rPr>
              <a:t>Rainwater Harvesting/</a:t>
            </a:r>
            <a:r>
              <a:rPr lang="en-US" sz="1800" dirty="0" err="1">
                <a:solidFill>
                  <a:srgbClr val="00008A"/>
                </a:solidFill>
              </a:rPr>
              <a:t>S</a:t>
            </a:r>
            <a:r>
              <a:rPr lang="en-US" sz="1800" dirty="0" err="1" smtClean="0">
                <a:solidFill>
                  <a:srgbClr val="00008A"/>
                </a:solidFill>
              </a:rPr>
              <a:t>tormwater</a:t>
            </a:r>
            <a:r>
              <a:rPr lang="en-US" sz="1800" dirty="0">
                <a:solidFill>
                  <a:srgbClr val="00008A"/>
                </a:solidFill>
              </a:rPr>
              <a:t> </a:t>
            </a:r>
            <a:r>
              <a:rPr lang="en-US" sz="1800" dirty="0" smtClean="0">
                <a:solidFill>
                  <a:srgbClr val="00008A"/>
                </a:solidFill>
              </a:rPr>
              <a:t>Capture (large-scale </a:t>
            </a:r>
            <a:r>
              <a:rPr lang="en-US" sz="1800" dirty="0">
                <a:solidFill>
                  <a:srgbClr val="00008A"/>
                </a:solidFill>
              </a:rPr>
              <a:t>or </a:t>
            </a:r>
            <a:r>
              <a:rPr lang="en-US" sz="1800" dirty="0" smtClean="0">
                <a:solidFill>
                  <a:srgbClr val="00008A"/>
                </a:solidFill>
              </a:rPr>
              <a:t>macro) </a:t>
            </a:r>
          </a:p>
          <a:p>
            <a:pPr>
              <a:buFont typeface="Calibri" panose="020F0502020204030204" pitchFamily="34" charset="0"/>
              <a:buChar char="▪"/>
            </a:pPr>
            <a:r>
              <a:rPr lang="en-US" b="1" dirty="0">
                <a:solidFill>
                  <a:srgbClr val="00008A"/>
                </a:solidFill>
              </a:rPr>
              <a:t>Importation or Exchange of New Water Supplies Developed Outside of Arizona </a:t>
            </a:r>
            <a:r>
              <a:rPr lang="en-US" dirty="0">
                <a:solidFill>
                  <a:srgbClr val="00008A"/>
                </a:solidFill>
              </a:rPr>
              <a:t>(e.g., Ocean Desalination)</a:t>
            </a:r>
          </a:p>
          <a:p>
            <a:pPr>
              <a:buFont typeface="Calibri" panose="020F0502020204030204" pitchFamily="34" charset="0"/>
              <a:buChar char="▪"/>
            </a:pPr>
            <a:endParaRPr lang="en-US" sz="2000" dirty="0">
              <a:solidFill>
                <a:srgbClr val="00008A"/>
              </a:solidFill>
            </a:endParaRPr>
          </a:p>
        </p:txBody>
      </p:sp>
      <p:sp>
        <p:nvSpPr>
          <p:cNvPr id="2" name="Title 1"/>
          <p:cNvSpPr>
            <a:spLocks noGrp="1"/>
          </p:cNvSpPr>
          <p:nvPr>
            <p:ph type="title"/>
          </p:nvPr>
        </p:nvSpPr>
        <p:spPr>
          <a:xfrm>
            <a:off x="228600" y="228600"/>
            <a:ext cx="8686800" cy="1371600"/>
          </a:xfrm>
        </p:spPr>
        <p:txBody>
          <a:bodyPr anchor="ctr" anchorCtr="0">
            <a:normAutofit fontScale="90000"/>
          </a:bodyPr>
          <a:lstStyle/>
          <a:p>
            <a:r>
              <a:rPr lang="en-US" sz="4900" b="1" dirty="0" smtClean="0">
                <a:ln>
                  <a:solidFill>
                    <a:schemeClr val="tx2"/>
                  </a:solidFill>
                </a:ln>
                <a:solidFill>
                  <a:schemeClr val="bg1"/>
                </a:solidFill>
              </a:rPr>
              <a:t>Arizona’s Strategic Vision</a:t>
            </a:r>
            <a:r>
              <a:rPr lang="en-US" sz="4900" b="1" dirty="0" smtClean="0">
                <a:solidFill>
                  <a:schemeClr val="bg1"/>
                </a:solidFill>
              </a:rPr>
              <a:t/>
            </a:r>
            <a:br>
              <a:rPr lang="en-US" sz="4900" b="1" dirty="0" smtClean="0">
                <a:solidFill>
                  <a:schemeClr val="bg1"/>
                </a:solidFill>
              </a:rPr>
            </a:br>
            <a:r>
              <a:rPr lang="en-US" sz="3600" b="1" dirty="0">
                <a:solidFill>
                  <a:schemeClr val="bg1"/>
                </a:solidFill>
              </a:rPr>
              <a:t>Water Supply </a:t>
            </a:r>
            <a:r>
              <a:rPr lang="en-US" sz="3600" b="1" dirty="0" smtClean="0">
                <a:solidFill>
                  <a:schemeClr val="bg1"/>
                </a:solidFill>
              </a:rPr>
              <a:t>Opportunities</a:t>
            </a:r>
            <a:endParaRPr lang="en-US" sz="3600" b="1" dirty="0">
              <a:solidFill>
                <a:schemeClr val="bg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156156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10000"/>
          </a:xfrm>
        </p:spPr>
        <p:txBody>
          <a:bodyPr>
            <a:noAutofit/>
          </a:bodyPr>
          <a:lstStyle/>
          <a:p>
            <a:pPr>
              <a:buFont typeface="Arial" panose="020B0604020202020204" pitchFamily="34" charset="0"/>
              <a:buChar char="•"/>
            </a:pPr>
            <a:endParaRPr lang="en-US" b="1" dirty="0" smtClean="0">
              <a:solidFill>
                <a:srgbClr val="00008A"/>
              </a:solidFill>
            </a:endParaRPr>
          </a:p>
          <a:p>
            <a:pPr>
              <a:buFont typeface="Arial" panose="020B0604020202020204" pitchFamily="34" charset="0"/>
              <a:buChar char="•"/>
            </a:pPr>
            <a:r>
              <a:rPr lang="en-US" b="1" dirty="0" smtClean="0">
                <a:solidFill>
                  <a:srgbClr val="00008A"/>
                </a:solidFill>
              </a:rPr>
              <a:t>Complex Physical Water Supply Availability</a:t>
            </a:r>
          </a:p>
          <a:p>
            <a:pPr>
              <a:buFont typeface="Arial" panose="020B0604020202020204" pitchFamily="34" charset="0"/>
              <a:buChar char="•"/>
            </a:pPr>
            <a:r>
              <a:rPr lang="en-US" b="1" dirty="0" smtClean="0">
                <a:solidFill>
                  <a:srgbClr val="00008A"/>
                </a:solidFill>
              </a:rPr>
              <a:t>Land Ownership</a:t>
            </a:r>
          </a:p>
          <a:p>
            <a:pPr lvl="1">
              <a:buFont typeface="Calibri" panose="020F0502020204030204" pitchFamily="34" charset="0"/>
              <a:buChar char="▪"/>
            </a:pPr>
            <a:r>
              <a:rPr lang="en-US" sz="1800" b="1" dirty="0" smtClean="0">
                <a:solidFill>
                  <a:srgbClr val="00008A"/>
                </a:solidFill>
              </a:rPr>
              <a:t>69% of Lands in Arizona Federally Owned &amp; Managed</a:t>
            </a:r>
          </a:p>
          <a:p>
            <a:pPr lvl="2">
              <a:buFont typeface="Calibri" panose="020F0502020204030204" pitchFamily="34" charset="0"/>
              <a:buChar char="▪"/>
            </a:pPr>
            <a:r>
              <a:rPr lang="en-US" sz="1800" b="1" dirty="0" smtClean="0">
                <a:solidFill>
                  <a:srgbClr val="00008A"/>
                </a:solidFill>
              </a:rPr>
              <a:t>Federal Reserve Rights</a:t>
            </a:r>
          </a:p>
          <a:p>
            <a:pPr lvl="2">
              <a:buFont typeface="Calibri" panose="020F0502020204030204" pitchFamily="34" charset="0"/>
              <a:buChar char="▪"/>
            </a:pPr>
            <a:r>
              <a:rPr lang="en-US" sz="1800" b="1" dirty="0">
                <a:solidFill>
                  <a:srgbClr val="00008A"/>
                </a:solidFill>
              </a:rPr>
              <a:t>Access to Water Supplies and Transmission of Future Water </a:t>
            </a:r>
            <a:r>
              <a:rPr lang="en-US" sz="1800" b="1" dirty="0" smtClean="0">
                <a:solidFill>
                  <a:srgbClr val="00008A"/>
                </a:solidFill>
              </a:rPr>
              <a:t>Supplies</a:t>
            </a:r>
          </a:p>
          <a:p>
            <a:pPr lvl="2">
              <a:buFont typeface="Calibri" panose="020F0502020204030204" pitchFamily="34" charset="0"/>
              <a:buChar char="▪"/>
            </a:pPr>
            <a:r>
              <a:rPr lang="en-US" sz="1800" b="1" dirty="0" smtClean="0">
                <a:solidFill>
                  <a:srgbClr val="00008A"/>
                </a:solidFill>
              </a:rPr>
              <a:t>NEPA/ESA/CWA Compliance</a:t>
            </a:r>
            <a:endParaRPr lang="en-US" sz="1800" b="1" dirty="0">
              <a:solidFill>
                <a:srgbClr val="00008A"/>
              </a:solidFill>
            </a:endParaRPr>
          </a:p>
          <a:p>
            <a:pPr>
              <a:buFont typeface="Arial" panose="020B0604020202020204" pitchFamily="34" charset="0"/>
              <a:buChar char="•"/>
            </a:pPr>
            <a:r>
              <a:rPr lang="en-US" b="1" dirty="0" smtClean="0">
                <a:solidFill>
                  <a:srgbClr val="00008A"/>
                </a:solidFill>
              </a:rPr>
              <a:t>General Stream Adjudication</a:t>
            </a:r>
          </a:p>
          <a:p>
            <a:pPr>
              <a:buFont typeface="Arial" panose="020B0604020202020204" pitchFamily="34" charset="0"/>
              <a:buChar char="•"/>
            </a:pPr>
            <a:r>
              <a:rPr lang="en-US" b="1" dirty="0" smtClean="0">
                <a:solidFill>
                  <a:srgbClr val="00008A"/>
                </a:solidFill>
              </a:rPr>
              <a:t>Outstanding Tribal Water Rights Claims</a:t>
            </a:r>
          </a:p>
          <a:p>
            <a:pPr>
              <a:buFont typeface="Arial" panose="020B0604020202020204" pitchFamily="34" charset="0"/>
              <a:buChar char="•"/>
            </a:pPr>
            <a:r>
              <a:rPr lang="en-US" b="1" dirty="0" smtClean="0">
                <a:solidFill>
                  <a:srgbClr val="00008A"/>
                </a:solidFill>
              </a:rPr>
              <a:t>Complex Water Rights System</a:t>
            </a:r>
          </a:p>
        </p:txBody>
      </p:sp>
      <p:sp>
        <p:nvSpPr>
          <p:cNvPr id="2" name="Title 1"/>
          <p:cNvSpPr>
            <a:spLocks noGrp="1"/>
          </p:cNvSpPr>
          <p:nvPr>
            <p:ph type="title"/>
          </p:nvPr>
        </p:nvSpPr>
        <p:spPr>
          <a:xfrm>
            <a:off x="228600" y="228600"/>
            <a:ext cx="8686800" cy="1371600"/>
          </a:xfrm>
        </p:spPr>
        <p:txBody>
          <a:bodyPr anchor="ctr" anchorCtr="0">
            <a:normAutofit fontScale="90000"/>
          </a:bodyPr>
          <a:lstStyle/>
          <a:p>
            <a:r>
              <a:rPr lang="en-US" sz="4900" b="1" dirty="0" smtClean="0">
                <a:ln>
                  <a:solidFill>
                    <a:schemeClr val="tx2"/>
                  </a:solidFill>
                </a:ln>
                <a:solidFill>
                  <a:schemeClr val="bg1"/>
                </a:solidFill>
              </a:rPr>
              <a:t>Arizona’s Strategic Vision</a:t>
            </a:r>
            <a:r>
              <a:rPr lang="en-US" sz="4900" b="1" dirty="0" smtClean="0">
                <a:solidFill>
                  <a:schemeClr val="bg1"/>
                </a:solidFill>
              </a:rPr>
              <a:t/>
            </a:r>
            <a:br>
              <a:rPr lang="en-US" sz="4900" b="1" dirty="0" smtClean="0">
                <a:solidFill>
                  <a:schemeClr val="bg1"/>
                </a:solidFill>
              </a:rPr>
            </a:br>
            <a:r>
              <a:rPr lang="en-US" sz="3600" b="1" dirty="0">
                <a:solidFill>
                  <a:schemeClr val="bg1"/>
                </a:solidFill>
              </a:rPr>
              <a:t>Challenges</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498404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495800"/>
          </a:xfrm>
        </p:spPr>
        <p:txBody>
          <a:bodyPr>
            <a:noAutofit/>
          </a:bodyPr>
          <a:lstStyle/>
          <a:p>
            <a:pPr marL="0" indent="0" algn="ctr">
              <a:buNone/>
            </a:pPr>
            <a:endParaRPr lang="en-US" sz="1200" b="1" dirty="0" smtClean="0">
              <a:solidFill>
                <a:srgbClr val="00008A"/>
              </a:solidFill>
              <a:latin typeface="Garamond" panose="02020404030301010803" pitchFamily="18" charset="0"/>
            </a:endParaRPr>
          </a:p>
          <a:p>
            <a:pPr lvl="1">
              <a:buFont typeface="Arial" panose="020B0604020202020204" pitchFamily="34" charset="0"/>
              <a:buChar char="•"/>
            </a:pPr>
            <a:r>
              <a:rPr lang="en-US" sz="2000" b="1" i="1" dirty="0">
                <a:solidFill>
                  <a:srgbClr val="00008A"/>
                </a:solidFill>
              </a:rPr>
              <a:t>Identify the Role of In-State Water </a:t>
            </a:r>
            <a:r>
              <a:rPr lang="en-US" sz="2000" b="1" i="1" dirty="0" smtClean="0">
                <a:solidFill>
                  <a:srgbClr val="00008A"/>
                </a:solidFill>
              </a:rPr>
              <a:t>Transfers</a:t>
            </a:r>
          </a:p>
          <a:p>
            <a:pPr lvl="1">
              <a:buFont typeface="Arial" panose="020B0604020202020204" pitchFamily="34" charset="0"/>
              <a:buChar char="•"/>
            </a:pPr>
            <a:r>
              <a:rPr lang="en-US" sz="2000" b="1" i="1" dirty="0" smtClean="0">
                <a:solidFill>
                  <a:srgbClr val="00008A"/>
                </a:solidFill>
              </a:rPr>
              <a:t>Resolution of Federal and Non-Federal Water Rights Claims</a:t>
            </a:r>
          </a:p>
          <a:p>
            <a:pPr lvl="2">
              <a:buFont typeface="Calibri" panose="020F0502020204030204" pitchFamily="34" charset="0"/>
              <a:buChar char="▪"/>
            </a:pPr>
            <a:r>
              <a:rPr lang="en-US" sz="1600" dirty="0" smtClean="0">
                <a:solidFill>
                  <a:srgbClr val="00008A"/>
                </a:solidFill>
              </a:rPr>
              <a:t>General Stream Adjudication</a:t>
            </a:r>
          </a:p>
          <a:p>
            <a:pPr lvl="2">
              <a:buFont typeface="Calibri" panose="020F0502020204030204" pitchFamily="34" charset="0"/>
              <a:buChar char="▪"/>
            </a:pPr>
            <a:r>
              <a:rPr lang="en-US" sz="1600" dirty="0" smtClean="0">
                <a:solidFill>
                  <a:srgbClr val="00008A"/>
                </a:solidFill>
              </a:rPr>
              <a:t>Indian Water Rights Settlements</a:t>
            </a:r>
            <a:endParaRPr lang="en-US" sz="1600" dirty="0">
              <a:solidFill>
                <a:srgbClr val="00008A"/>
              </a:solidFill>
            </a:endParaRPr>
          </a:p>
          <a:p>
            <a:pPr lvl="1">
              <a:buFont typeface="Arial" panose="020B0604020202020204" pitchFamily="34" charset="0"/>
              <a:buChar char="•"/>
            </a:pPr>
            <a:r>
              <a:rPr lang="en-US" sz="2000" b="1" i="1" dirty="0" smtClean="0">
                <a:solidFill>
                  <a:srgbClr val="00008A"/>
                </a:solidFill>
              </a:rPr>
              <a:t>Continued Commitment to Water Conservation &amp; Reuse of Reclaimed Water</a:t>
            </a:r>
            <a:r>
              <a:rPr lang="en-US" sz="2000" i="1" dirty="0" smtClean="0">
                <a:solidFill>
                  <a:srgbClr val="00008A"/>
                </a:solidFill>
              </a:rPr>
              <a:t> – Including Direct Potable Reuse</a:t>
            </a:r>
          </a:p>
          <a:p>
            <a:pPr lvl="1">
              <a:buFont typeface="Arial" panose="020B0604020202020204" pitchFamily="34" charset="0"/>
              <a:buChar char="•"/>
            </a:pPr>
            <a:r>
              <a:rPr lang="en-US" sz="2000" b="1" i="1" dirty="0">
                <a:solidFill>
                  <a:srgbClr val="00008A"/>
                </a:solidFill>
              </a:rPr>
              <a:t>Comprehensive </a:t>
            </a:r>
            <a:r>
              <a:rPr lang="en-US" sz="2000" b="1" i="1" dirty="0" smtClean="0">
                <a:solidFill>
                  <a:srgbClr val="00008A"/>
                </a:solidFill>
              </a:rPr>
              <a:t>Statewide Data </a:t>
            </a:r>
            <a:r>
              <a:rPr lang="en-US" sz="2000" b="1" i="1" dirty="0">
                <a:solidFill>
                  <a:srgbClr val="00008A"/>
                </a:solidFill>
              </a:rPr>
              <a:t>Collection </a:t>
            </a:r>
            <a:r>
              <a:rPr lang="en-US" sz="2000" b="1" i="1" dirty="0" smtClean="0">
                <a:solidFill>
                  <a:srgbClr val="00008A"/>
                </a:solidFill>
              </a:rPr>
              <a:t>&amp; Analysis </a:t>
            </a:r>
          </a:p>
          <a:p>
            <a:pPr lvl="2">
              <a:buFont typeface="Calibri" panose="020F0502020204030204" pitchFamily="34" charset="0"/>
              <a:buChar char="▪"/>
            </a:pPr>
            <a:r>
              <a:rPr lang="en-US" sz="1600" dirty="0" smtClean="0">
                <a:solidFill>
                  <a:srgbClr val="00008A"/>
                </a:solidFill>
              </a:rPr>
              <a:t>Modeling Local Conditions </a:t>
            </a:r>
            <a:endParaRPr lang="en-US" sz="1600" dirty="0">
              <a:solidFill>
                <a:srgbClr val="00008A"/>
              </a:solidFill>
            </a:endParaRPr>
          </a:p>
          <a:p>
            <a:pPr lvl="1">
              <a:buFont typeface="Arial" panose="020B0604020202020204" pitchFamily="34" charset="0"/>
              <a:buChar char="•"/>
            </a:pPr>
            <a:r>
              <a:rPr lang="en-US" sz="2000" b="1" i="1" dirty="0" smtClean="0">
                <a:solidFill>
                  <a:srgbClr val="00008A"/>
                </a:solidFill>
              </a:rPr>
              <a:t>Supply Importation - Desalination</a:t>
            </a:r>
            <a:endParaRPr lang="en-US" sz="2000" b="1" i="1" dirty="0">
              <a:solidFill>
                <a:srgbClr val="00008A"/>
              </a:solidFill>
            </a:endParaRPr>
          </a:p>
          <a:p>
            <a:pPr lvl="1">
              <a:buFont typeface="Arial" panose="020B0604020202020204" pitchFamily="34" charset="0"/>
              <a:buChar char="•"/>
            </a:pPr>
            <a:r>
              <a:rPr lang="en-US" sz="2000" b="1" i="1" dirty="0" smtClean="0">
                <a:solidFill>
                  <a:srgbClr val="00008A"/>
                </a:solidFill>
              </a:rPr>
              <a:t>Funding</a:t>
            </a:r>
          </a:p>
          <a:p>
            <a:pPr lvl="2">
              <a:buFont typeface="Calibri" panose="020F0502020204030204" pitchFamily="34" charset="0"/>
              <a:buChar char="▪"/>
            </a:pPr>
            <a:r>
              <a:rPr lang="en-US" sz="1600" dirty="0">
                <a:solidFill>
                  <a:srgbClr val="00008A"/>
                </a:solidFill>
              </a:rPr>
              <a:t>Rural Infrastructure </a:t>
            </a:r>
            <a:endParaRPr lang="en-US" sz="1600" dirty="0" smtClean="0">
              <a:solidFill>
                <a:srgbClr val="00008A"/>
              </a:solidFill>
            </a:endParaRPr>
          </a:p>
          <a:p>
            <a:pPr lvl="2">
              <a:buFont typeface="Calibri" panose="020F0502020204030204" pitchFamily="34" charset="0"/>
              <a:buChar char="▪"/>
            </a:pPr>
            <a:r>
              <a:rPr lang="en-US" sz="1600" dirty="0" smtClean="0">
                <a:solidFill>
                  <a:srgbClr val="00008A"/>
                </a:solidFill>
              </a:rPr>
              <a:t>Business, Community and State Leader Engagement </a:t>
            </a:r>
          </a:p>
        </p:txBody>
      </p:sp>
      <p:sp>
        <p:nvSpPr>
          <p:cNvPr id="2" name="Title 1"/>
          <p:cNvSpPr>
            <a:spLocks noGrp="1"/>
          </p:cNvSpPr>
          <p:nvPr>
            <p:ph type="title"/>
          </p:nvPr>
        </p:nvSpPr>
        <p:spPr>
          <a:xfrm>
            <a:off x="228600" y="228600"/>
            <a:ext cx="8686800" cy="1371600"/>
          </a:xfrm>
        </p:spPr>
        <p:txBody>
          <a:bodyPr anchor="ctr" anchorCtr="0">
            <a:normAutofit fontScale="90000"/>
          </a:bodyPr>
          <a:lstStyle/>
          <a:p>
            <a:r>
              <a:rPr lang="en-US" sz="4900" b="1" dirty="0" smtClean="0">
                <a:ln>
                  <a:solidFill>
                    <a:schemeClr val="tx2"/>
                  </a:solidFill>
                </a:ln>
                <a:solidFill>
                  <a:schemeClr val="bg1"/>
                </a:solidFill>
              </a:rPr>
              <a:t>Arizona’s Strategic Vision</a:t>
            </a:r>
            <a:r>
              <a:rPr lang="en-US" sz="4900" b="1" dirty="0" smtClean="0">
                <a:solidFill>
                  <a:srgbClr val="00008A"/>
                </a:solidFill>
                <a:effectLst>
                  <a:outerShdw blurRad="38100" dist="38100" dir="2700000" algn="tl">
                    <a:srgbClr val="000000">
                      <a:alpha val="43137"/>
                    </a:srgbClr>
                  </a:outerShdw>
                </a:effectLst>
              </a:rPr>
              <a:t/>
            </a:r>
            <a:br>
              <a:rPr lang="en-US" sz="4900" b="1" dirty="0" smtClean="0">
                <a:solidFill>
                  <a:srgbClr val="00008A"/>
                </a:solidFill>
                <a:effectLst>
                  <a:outerShdw blurRad="38100" dist="38100" dir="2700000" algn="tl">
                    <a:srgbClr val="000000">
                      <a:alpha val="43137"/>
                    </a:srgbClr>
                  </a:outerShdw>
                </a:effectLst>
              </a:rPr>
            </a:br>
            <a:r>
              <a:rPr lang="en-US" sz="3600" b="1" dirty="0" smtClean="0">
                <a:solidFill>
                  <a:schemeClr val="bg1"/>
                </a:solidFill>
                <a:effectLst>
                  <a:outerShdw blurRad="38100" dist="38100" dir="2700000" algn="tl">
                    <a:srgbClr val="000000">
                      <a:alpha val="43137"/>
                    </a:srgbClr>
                  </a:outerShdw>
                </a:effectLst>
              </a:rPr>
              <a:t>Strategic </a:t>
            </a:r>
            <a:r>
              <a:rPr lang="en-US" sz="3600" b="1" dirty="0">
                <a:solidFill>
                  <a:schemeClr val="bg1"/>
                </a:solidFill>
                <a:effectLst>
                  <a:outerShdw blurRad="38100" dist="38100" dir="2700000" algn="tl">
                    <a:srgbClr val="000000">
                      <a:alpha val="43137"/>
                    </a:srgbClr>
                  </a:outerShdw>
                </a:effectLst>
              </a:rPr>
              <a:t>Priorities For Moving Arizona </a:t>
            </a:r>
            <a:r>
              <a:rPr lang="en-US" sz="3600" b="1" dirty="0" smtClean="0">
                <a:solidFill>
                  <a:schemeClr val="bg1"/>
                </a:solidFill>
                <a:effectLst>
                  <a:outerShdw blurRad="38100" dist="38100" dir="2700000" algn="tl">
                    <a:srgbClr val="000000">
                      <a:alpha val="43137"/>
                    </a:srgbClr>
                  </a:outerShdw>
                </a:effectLst>
              </a:rPr>
              <a:t>Forward</a:t>
            </a:r>
            <a:endParaRPr lang="en-US" sz="3600" b="1" dirty="0">
              <a:solidFill>
                <a:schemeClr val="bg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2313737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5029200"/>
          </a:xfrm>
        </p:spPr>
        <p:txBody>
          <a:bodyPr>
            <a:noAutofit/>
          </a:bodyPr>
          <a:lstStyle/>
          <a:p>
            <a:pPr>
              <a:buFont typeface="Arial" panose="020B0604020202020204" pitchFamily="34" charset="0"/>
              <a:buChar char="•"/>
            </a:pPr>
            <a:r>
              <a:rPr lang="en-US" sz="2000" b="1" i="1" dirty="0" err="1" smtClean="0">
                <a:solidFill>
                  <a:srgbClr val="00008A"/>
                </a:solidFill>
              </a:rPr>
              <a:t>Whistlestop</a:t>
            </a:r>
            <a:r>
              <a:rPr lang="en-US" sz="2000" b="1" i="1" dirty="0" smtClean="0">
                <a:solidFill>
                  <a:srgbClr val="00008A"/>
                </a:solidFill>
              </a:rPr>
              <a:t> Tour (46 So Far)</a:t>
            </a:r>
          </a:p>
          <a:p>
            <a:pPr marL="301943" lvl="1" indent="0">
              <a:buNone/>
            </a:pPr>
            <a:r>
              <a:rPr lang="en-US" sz="1500" i="1" dirty="0" smtClean="0">
                <a:solidFill>
                  <a:srgbClr val="00008A"/>
                </a:solidFill>
              </a:rPr>
              <a:t>GUACs		Watershed Groups		</a:t>
            </a:r>
            <a:r>
              <a:rPr lang="en-US" sz="1500" i="1" dirty="0">
                <a:solidFill>
                  <a:srgbClr val="00008A"/>
                </a:solidFill>
              </a:rPr>
              <a:t>Water Users/Associations</a:t>
            </a:r>
            <a:endParaRPr lang="en-US" sz="1500" i="1" dirty="0" smtClean="0">
              <a:solidFill>
                <a:srgbClr val="00008A"/>
              </a:solidFill>
            </a:endParaRPr>
          </a:p>
          <a:p>
            <a:pPr marL="301943" lvl="1" indent="0">
              <a:buNone/>
            </a:pPr>
            <a:r>
              <a:rPr lang="en-US" sz="1500" i="1" dirty="0" smtClean="0">
                <a:solidFill>
                  <a:srgbClr val="00008A"/>
                </a:solidFill>
              </a:rPr>
              <a:t>ITCA		IBWC SE AZ Community Forum	Homebuilder Reps</a:t>
            </a:r>
          </a:p>
          <a:p>
            <a:pPr marL="301943" lvl="1" indent="0">
              <a:buNone/>
            </a:pPr>
            <a:r>
              <a:rPr lang="en-US" sz="1500" i="1" dirty="0" smtClean="0">
                <a:solidFill>
                  <a:srgbClr val="00008A"/>
                </a:solidFill>
              </a:rPr>
              <a:t>AHS		AZ </a:t>
            </a:r>
            <a:r>
              <a:rPr lang="en-US" sz="1500" i="1" dirty="0">
                <a:solidFill>
                  <a:srgbClr val="00008A"/>
                </a:solidFill>
              </a:rPr>
              <a:t>House &amp; </a:t>
            </a:r>
            <a:r>
              <a:rPr lang="en-US" sz="1500" i="1" dirty="0" smtClean="0">
                <a:solidFill>
                  <a:srgbClr val="00008A"/>
                </a:solidFill>
              </a:rPr>
              <a:t>Senate		Chambers of Commerce</a:t>
            </a:r>
          </a:p>
          <a:p>
            <a:pPr marL="301943" lvl="1" indent="0">
              <a:buNone/>
            </a:pPr>
            <a:r>
              <a:rPr lang="en-US" sz="1500" i="1" dirty="0" smtClean="0">
                <a:solidFill>
                  <a:srgbClr val="00008A"/>
                </a:solidFill>
              </a:rPr>
              <a:t>WRRC		Agribusiness &amp; Water Council	Arizona  Congressional Delegation</a:t>
            </a:r>
          </a:p>
          <a:p>
            <a:pPr>
              <a:buFont typeface="Arial" panose="020B0604020202020204" pitchFamily="34" charset="0"/>
              <a:buChar char="•"/>
            </a:pPr>
            <a:r>
              <a:rPr lang="en-US" sz="2000" b="1" i="1" dirty="0" smtClean="0">
                <a:solidFill>
                  <a:srgbClr val="00008A"/>
                </a:solidFill>
              </a:rPr>
              <a:t>Topic Specific Engagement</a:t>
            </a:r>
          </a:p>
          <a:p>
            <a:pPr lvl="1">
              <a:buFont typeface="Calibri" panose="020F0502020204030204" pitchFamily="34" charset="0"/>
              <a:buChar char="▪"/>
            </a:pPr>
            <a:r>
              <a:rPr lang="en-US" sz="1800" dirty="0" smtClean="0">
                <a:solidFill>
                  <a:srgbClr val="00008A"/>
                </a:solidFill>
              </a:rPr>
              <a:t>Desalination</a:t>
            </a:r>
          </a:p>
          <a:p>
            <a:pPr lvl="2">
              <a:buFont typeface="Arial" panose="020B0604020202020204" pitchFamily="34" charset="0"/>
              <a:buChar char="•"/>
            </a:pPr>
            <a:r>
              <a:rPr lang="en-US" sz="1500" dirty="0" smtClean="0">
                <a:solidFill>
                  <a:srgbClr val="00008A"/>
                </a:solidFill>
              </a:rPr>
              <a:t>Design Build Finance Reps		Mexican Water Officials</a:t>
            </a:r>
          </a:p>
          <a:p>
            <a:pPr lvl="1">
              <a:buFont typeface="Calibri" panose="020F0502020204030204" pitchFamily="34" charset="0"/>
              <a:buChar char="▪"/>
            </a:pPr>
            <a:r>
              <a:rPr lang="en-US" sz="1800" b="1" dirty="0" smtClean="0">
                <a:solidFill>
                  <a:srgbClr val="00008A"/>
                </a:solidFill>
              </a:rPr>
              <a:t>Water Transfers</a:t>
            </a:r>
          </a:p>
          <a:p>
            <a:pPr lvl="2">
              <a:buFont typeface="Arial" panose="020B0604020202020204" pitchFamily="34" charset="0"/>
              <a:buChar char="•"/>
            </a:pPr>
            <a:r>
              <a:rPr lang="en-US" sz="1600" dirty="0" smtClean="0">
                <a:solidFill>
                  <a:srgbClr val="00008A"/>
                </a:solidFill>
              </a:rPr>
              <a:t>DCDC Dialogue – ADWR / Yuma Reps</a:t>
            </a:r>
          </a:p>
          <a:p>
            <a:pPr lvl="1">
              <a:buFont typeface="Calibri" panose="020F0502020204030204" pitchFamily="34" charset="0"/>
              <a:buChar char="▪"/>
            </a:pPr>
            <a:r>
              <a:rPr lang="en-US" sz="1800" b="1" dirty="0" smtClean="0">
                <a:solidFill>
                  <a:srgbClr val="00008A"/>
                </a:solidFill>
              </a:rPr>
              <a:t>Reuse</a:t>
            </a:r>
          </a:p>
          <a:p>
            <a:pPr lvl="1">
              <a:buFont typeface="Calibri" panose="020F0502020204030204" pitchFamily="34" charset="0"/>
              <a:buChar char="▪"/>
            </a:pPr>
            <a:r>
              <a:rPr lang="en-US" sz="1800" b="1" dirty="0" smtClean="0">
                <a:solidFill>
                  <a:srgbClr val="00008A"/>
                </a:solidFill>
              </a:rPr>
              <a:t>Adjudication Process</a:t>
            </a:r>
          </a:p>
          <a:p>
            <a:pPr lvl="1">
              <a:buFont typeface="Calibri" panose="020F0502020204030204" pitchFamily="34" charset="0"/>
              <a:buChar char="▪"/>
            </a:pPr>
            <a:r>
              <a:rPr lang="en-US" sz="1800" b="1" dirty="0" smtClean="0">
                <a:solidFill>
                  <a:srgbClr val="00008A"/>
                </a:solidFill>
              </a:rPr>
              <a:t>Economic Development/Finance Alternatives</a:t>
            </a:r>
          </a:p>
          <a:p>
            <a:pPr>
              <a:buFont typeface="Arial" panose="020B0604020202020204" pitchFamily="34" charset="0"/>
              <a:buChar char="•"/>
            </a:pPr>
            <a:r>
              <a:rPr lang="en-US" sz="2000" b="1" i="1" dirty="0" smtClean="0">
                <a:solidFill>
                  <a:srgbClr val="00008A"/>
                </a:solidFill>
              </a:rPr>
              <a:t>Next Steps Planning - Integration</a:t>
            </a:r>
          </a:p>
          <a:p>
            <a:pPr lvl="1"/>
            <a:endParaRPr lang="en-US" b="1" i="1" dirty="0" smtClean="0">
              <a:solidFill>
                <a:srgbClr val="00008A"/>
              </a:solidFill>
              <a:latin typeface="Calibri" panose="020F0502020204030204" pitchFamily="34" charset="0"/>
            </a:endParaRPr>
          </a:p>
          <a:p>
            <a:pPr lvl="1"/>
            <a:endParaRPr lang="en-US" sz="1800" dirty="0" smtClean="0">
              <a:solidFill>
                <a:srgbClr val="00008A"/>
              </a:solidFill>
              <a:latin typeface="Calibri" panose="020F0502020204030204" pitchFamily="34" charset="0"/>
            </a:endParaRPr>
          </a:p>
          <a:p>
            <a:pPr lvl="2">
              <a:buFontTx/>
              <a:buChar char="-"/>
            </a:pPr>
            <a:endParaRPr lang="en-US" sz="2000" dirty="0" smtClean="0">
              <a:solidFill>
                <a:srgbClr val="00008A"/>
              </a:solidFill>
              <a:latin typeface="Calibri" panose="020F0502020204030204" pitchFamily="34" charset="0"/>
            </a:endParaRPr>
          </a:p>
        </p:txBody>
      </p:sp>
      <p:sp>
        <p:nvSpPr>
          <p:cNvPr id="2" name="Title 1"/>
          <p:cNvSpPr>
            <a:spLocks noGrp="1"/>
          </p:cNvSpPr>
          <p:nvPr>
            <p:ph type="title"/>
          </p:nvPr>
        </p:nvSpPr>
        <p:spPr>
          <a:xfrm>
            <a:off x="228600" y="228600"/>
            <a:ext cx="8686800" cy="1371600"/>
          </a:xfrm>
        </p:spPr>
        <p:txBody>
          <a:bodyPr anchor="ctr" anchorCtr="0">
            <a:normAutofit fontScale="90000"/>
          </a:bodyPr>
          <a:lstStyle/>
          <a:p>
            <a:r>
              <a:rPr lang="en-US" sz="4900" b="1" dirty="0" smtClean="0">
                <a:ln>
                  <a:solidFill>
                    <a:schemeClr val="tx2"/>
                  </a:solidFill>
                </a:ln>
                <a:solidFill>
                  <a:schemeClr val="bg1"/>
                </a:solidFill>
              </a:rPr>
              <a:t>Arizona’s Strategic Vision</a:t>
            </a:r>
            <a:r>
              <a:rPr lang="en-US" sz="4900" b="1" dirty="0" smtClean="0">
                <a:solidFill>
                  <a:srgbClr val="00008A"/>
                </a:solidFill>
                <a:effectLst>
                  <a:outerShdw blurRad="38100" dist="38100" dir="2700000" algn="tl">
                    <a:srgbClr val="000000">
                      <a:alpha val="43137"/>
                    </a:srgbClr>
                  </a:outerShdw>
                </a:effectLst>
              </a:rPr>
              <a:t/>
            </a:r>
            <a:br>
              <a:rPr lang="en-US" sz="4900" b="1" dirty="0" smtClean="0">
                <a:solidFill>
                  <a:srgbClr val="00008A"/>
                </a:solidFill>
                <a:effectLst>
                  <a:outerShdw blurRad="38100" dist="38100" dir="2700000" algn="tl">
                    <a:srgbClr val="000000">
                      <a:alpha val="43137"/>
                    </a:srgbClr>
                  </a:outerShdw>
                </a:effectLst>
              </a:rPr>
            </a:br>
            <a:r>
              <a:rPr lang="en-US" sz="4000" b="1" dirty="0" smtClean="0">
                <a:solidFill>
                  <a:schemeClr val="bg1"/>
                </a:solidFill>
                <a:effectLst>
                  <a:outerShdw blurRad="38100" dist="38100" dir="2700000" algn="tl">
                    <a:srgbClr val="000000">
                      <a:alpha val="43137"/>
                    </a:srgbClr>
                  </a:outerShdw>
                </a:effectLst>
              </a:rPr>
              <a:t>Roll Out Process</a:t>
            </a:r>
            <a:endParaRPr lang="en-US" sz="3600" b="1" dirty="0">
              <a:solidFill>
                <a:schemeClr val="bg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710556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458200" cy="4405964"/>
          </a:xfrm>
        </p:spPr>
        <p:txBody>
          <a:bodyPr>
            <a:noAutofit/>
          </a:bodyPr>
          <a:lstStyle/>
          <a:p>
            <a:pPr>
              <a:buFont typeface="Arial" panose="020B0604020202020204" pitchFamily="34" charset="0"/>
              <a:buChar char="•"/>
            </a:pPr>
            <a:r>
              <a:rPr lang="en-US" sz="1800" b="1" dirty="0" smtClean="0">
                <a:solidFill>
                  <a:srgbClr val="00008A"/>
                </a:solidFill>
              </a:rPr>
              <a:t>Ultimately, the State </a:t>
            </a:r>
            <a:r>
              <a:rPr lang="en-US" sz="1800" b="1" dirty="0">
                <a:solidFill>
                  <a:srgbClr val="00008A"/>
                </a:solidFill>
              </a:rPr>
              <a:t>of Arizona </a:t>
            </a:r>
            <a:r>
              <a:rPr lang="en-US" sz="1800" b="1" dirty="0" smtClean="0">
                <a:solidFill>
                  <a:srgbClr val="00008A"/>
                </a:solidFill>
              </a:rPr>
              <a:t>is not </a:t>
            </a:r>
            <a:r>
              <a:rPr lang="en-US" sz="1800" b="1" dirty="0">
                <a:solidFill>
                  <a:srgbClr val="00008A"/>
                </a:solidFill>
              </a:rPr>
              <a:t>facing an immediate water </a:t>
            </a:r>
            <a:r>
              <a:rPr lang="en-US" sz="1800" b="1" dirty="0" smtClean="0">
                <a:solidFill>
                  <a:srgbClr val="00008A"/>
                </a:solidFill>
              </a:rPr>
              <a:t>crisis</a:t>
            </a:r>
          </a:p>
          <a:p>
            <a:pPr lvl="1">
              <a:buFont typeface="Calibri" panose="020F0502020204030204" pitchFamily="34" charset="0"/>
              <a:buChar char="▪"/>
            </a:pPr>
            <a:r>
              <a:rPr lang="en-US" sz="1800" i="1" dirty="0" smtClean="0">
                <a:solidFill>
                  <a:srgbClr val="00008A"/>
                </a:solidFill>
              </a:rPr>
              <a:t>There are some </a:t>
            </a:r>
            <a:r>
              <a:rPr lang="en-US" sz="1800" i="1" dirty="0">
                <a:solidFill>
                  <a:srgbClr val="00008A"/>
                </a:solidFill>
              </a:rPr>
              <a:t>local areas </a:t>
            </a:r>
            <a:r>
              <a:rPr lang="en-US" sz="1800" i="1" dirty="0" smtClean="0">
                <a:solidFill>
                  <a:srgbClr val="00008A"/>
                </a:solidFill>
              </a:rPr>
              <a:t>that require </a:t>
            </a:r>
            <a:r>
              <a:rPr lang="en-US" sz="1800" i="1" dirty="0">
                <a:solidFill>
                  <a:srgbClr val="00008A"/>
                </a:solidFill>
              </a:rPr>
              <a:t>more immediate </a:t>
            </a:r>
            <a:r>
              <a:rPr lang="en-US" sz="1800" i="1" dirty="0" smtClean="0">
                <a:solidFill>
                  <a:srgbClr val="00008A"/>
                </a:solidFill>
              </a:rPr>
              <a:t>action</a:t>
            </a:r>
          </a:p>
          <a:p>
            <a:pPr marL="301943" lvl="1" indent="0">
              <a:buNone/>
            </a:pPr>
            <a:endParaRPr lang="en-US" sz="1200" b="1" dirty="0" smtClean="0">
              <a:solidFill>
                <a:srgbClr val="00008A"/>
              </a:solidFill>
            </a:endParaRPr>
          </a:p>
          <a:p>
            <a:pPr>
              <a:buFont typeface="Arial" panose="020B0604020202020204" pitchFamily="34" charset="0"/>
              <a:buChar char="•"/>
            </a:pPr>
            <a:r>
              <a:rPr lang="en-US" sz="1800" b="1" dirty="0" smtClean="0">
                <a:solidFill>
                  <a:srgbClr val="00008A"/>
                </a:solidFill>
              </a:rPr>
              <a:t>Growing </a:t>
            </a:r>
            <a:r>
              <a:rPr lang="en-US" sz="1800" b="1" dirty="0">
                <a:solidFill>
                  <a:srgbClr val="00008A"/>
                </a:solidFill>
              </a:rPr>
              <a:t>statewide </a:t>
            </a:r>
            <a:r>
              <a:rPr lang="en-US" sz="1800" b="1" dirty="0" smtClean="0">
                <a:solidFill>
                  <a:srgbClr val="00008A"/>
                </a:solidFill>
              </a:rPr>
              <a:t>imbalance between existing water </a:t>
            </a:r>
            <a:r>
              <a:rPr lang="en-US" sz="1800" b="1" dirty="0">
                <a:solidFill>
                  <a:srgbClr val="00008A"/>
                </a:solidFill>
              </a:rPr>
              <a:t>supplies and </a:t>
            </a:r>
            <a:r>
              <a:rPr lang="en-US" sz="1800" b="1" dirty="0" smtClean="0">
                <a:solidFill>
                  <a:srgbClr val="00008A"/>
                </a:solidFill>
              </a:rPr>
              <a:t>demand projected in the next 25 years</a:t>
            </a:r>
          </a:p>
          <a:p>
            <a:pPr marL="0" indent="0">
              <a:buNone/>
            </a:pPr>
            <a:endParaRPr lang="en-US" sz="1200" b="1" dirty="0" smtClean="0">
              <a:solidFill>
                <a:srgbClr val="00008A"/>
              </a:solidFill>
            </a:endParaRPr>
          </a:p>
          <a:p>
            <a:pPr>
              <a:buFont typeface="Arial" panose="020B0604020202020204" pitchFamily="34" charset="0"/>
              <a:buChar char="•"/>
            </a:pPr>
            <a:r>
              <a:rPr lang="en-US" sz="1800" b="1" dirty="0" smtClean="0">
                <a:solidFill>
                  <a:srgbClr val="00008A"/>
                </a:solidFill>
              </a:rPr>
              <a:t>The lack </a:t>
            </a:r>
            <a:r>
              <a:rPr lang="en-US" sz="1800" b="1" dirty="0">
                <a:solidFill>
                  <a:srgbClr val="00008A"/>
                </a:solidFill>
              </a:rPr>
              <a:t>of an immediate problem increases the potential for </a:t>
            </a:r>
            <a:r>
              <a:rPr lang="en-US" sz="1800" b="1" dirty="0" smtClean="0">
                <a:solidFill>
                  <a:srgbClr val="00008A"/>
                </a:solidFill>
              </a:rPr>
              <a:t>inaction</a:t>
            </a:r>
          </a:p>
          <a:p>
            <a:pPr marL="0" indent="0">
              <a:buNone/>
            </a:pPr>
            <a:endParaRPr lang="en-US" sz="1200" b="1" dirty="0">
              <a:solidFill>
                <a:srgbClr val="00008A"/>
              </a:solidFill>
            </a:endParaRPr>
          </a:p>
          <a:p>
            <a:pPr>
              <a:buFont typeface="Arial" panose="020B0604020202020204" pitchFamily="34" charset="0"/>
              <a:buChar char="•"/>
            </a:pPr>
            <a:r>
              <a:rPr lang="en-US" sz="1800" b="1" dirty="0">
                <a:solidFill>
                  <a:srgbClr val="00008A"/>
                </a:solidFill>
              </a:rPr>
              <a:t>Arizona’s History is its </a:t>
            </a:r>
            <a:r>
              <a:rPr lang="en-US" sz="1800" b="1" dirty="0" smtClean="0">
                <a:solidFill>
                  <a:srgbClr val="00008A"/>
                </a:solidFill>
              </a:rPr>
              <a:t>Future! </a:t>
            </a:r>
          </a:p>
          <a:p>
            <a:pPr lvl="1">
              <a:buFont typeface="Arial" panose="020B0604020202020204" pitchFamily="34" charset="0"/>
              <a:buChar char="•"/>
            </a:pPr>
            <a:r>
              <a:rPr lang="en-US" sz="1800" i="1" dirty="0" smtClean="0">
                <a:solidFill>
                  <a:srgbClr val="00008A"/>
                </a:solidFill>
              </a:rPr>
              <a:t>We </a:t>
            </a:r>
            <a:r>
              <a:rPr lang="en-US" sz="1800" i="1" dirty="0">
                <a:solidFill>
                  <a:srgbClr val="00008A"/>
                </a:solidFill>
              </a:rPr>
              <a:t>must continue to invest and develop new water supplies and infrastructure to support economic growth</a:t>
            </a:r>
            <a:r>
              <a:rPr lang="en-US" sz="1800" b="1" dirty="0">
                <a:solidFill>
                  <a:srgbClr val="00008A"/>
                </a:solidFill>
              </a:rPr>
              <a:t> </a:t>
            </a:r>
            <a:endParaRPr lang="en-US" sz="1800" b="1" dirty="0" smtClean="0">
              <a:solidFill>
                <a:srgbClr val="00008A"/>
              </a:solidFill>
            </a:endParaRPr>
          </a:p>
          <a:p>
            <a:pPr marL="0" indent="0">
              <a:buNone/>
            </a:pPr>
            <a:endParaRPr lang="en-US" sz="1200" b="1" dirty="0">
              <a:solidFill>
                <a:srgbClr val="00008A"/>
              </a:solidFill>
            </a:endParaRPr>
          </a:p>
          <a:p>
            <a:pPr>
              <a:buFont typeface="Arial" panose="020B0604020202020204" pitchFamily="34" charset="0"/>
              <a:buChar char="•"/>
            </a:pPr>
            <a:r>
              <a:rPr lang="en-US" sz="1800" b="1" dirty="0">
                <a:solidFill>
                  <a:srgbClr val="00008A"/>
                </a:solidFill>
              </a:rPr>
              <a:t>Arizona needs a continuing Strategic Vision for Water Supply Sustainability </a:t>
            </a:r>
            <a:r>
              <a:rPr lang="en-US" sz="1800" b="1" dirty="0" smtClean="0">
                <a:solidFill>
                  <a:srgbClr val="00008A"/>
                </a:solidFill>
              </a:rPr>
              <a:t>         to </a:t>
            </a:r>
            <a:r>
              <a:rPr lang="en-US" sz="1800" b="1" dirty="0">
                <a:solidFill>
                  <a:srgbClr val="00008A"/>
                </a:solidFill>
              </a:rPr>
              <a:t>guide its economic stability through the next century</a:t>
            </a:r>
          </a:p>
          <a:p>
            <a:pPr>
              <a:buFont typeface="Arial" panose="020B0604020202020204" pitchFamily="34" charset="0"/>
              <a:buChar char="•"/>
            </a:pPr>
            <a:endParaRPr lang="en-US" sz="2000" b="1" dirty="0" smtClean="0">
              <a:solidFill>
                <a:srgbClr val="00008A"/>
              </a:solidFill>
            </a:endParaRPr>
          </a:p>
          <a:p>
            <a:pPr marL="0" indent="0">
              <a:buNone/>
            </a:pPr>
            <a:endParaRPr lang="en-US" sz="1100" b="1" dirty="0" smtClean="0">
              <a:solidFill>
                <a:srgbClr val="00008A"/>
              </a:solidFill>
              <a:latin typeface="Calibri" panose="020F0502020204030204" pitchFamily="34" charset="0"/>
            </a:endParaRPr>
          </a:p>
          <a:p>
            <a:pPr marL="0" indent="0">
              <a:buNone/>
            </a:pPr>
            <a:endParaRPr lang="en-US" sz="1100" b="1" dirty="0" smtClean="0">
              <a:solidFill>
                <a:srgbClr val="00008A"/>
              </a:solidFill>
              <a:latin typeface="Calibri" panose="020F0502020204030204" pitchFamily="34" charset="0"/>
            </a:endParaRPr>
          </a:p>
          <a:p>
            <a:pPr marL="0" indent="0">
              <a:buNone/>
            </a:pPr>
            <a:endParaRPr lang="en-US" sz="1100" b="1" dirty="0" smtClean="0">
              <a:solidFill>
                <a:srgbClr val="00008A"/>
              </a:solidFill>
              <a:latin typeface="Calibri" panose="020F0502020204030204" pitchFamily="34" charset="0"/>
            </a:endParaRPr>
          </a:p>
        </p:txBody>
      </p:sp>
      <p:sp>
        <p:nvSpPr>
          <p:cNvPr id="2" name="Title 1"/>
          <p:cNvSpPr>
            <a:spLocks noGrp="1"/>
          </p:cNvSpPr>
          <p:nvPr>
            <p:ph type="title"/>
          </p:nvPr>
        </p:nvSpPr>
        <p:spPr>
          <a:xfrm>
            <a:off x="228600" y="228600"/>
            <a:ext cx="8686800" cy="1371600"/>
          </a:xfrm>
        </p:spPr>
        <p:txBody>
          <a:bodyPr>
            <a:noAutofit/>
          </a:bodyPr>
          <a:lstStyle/>
          <a:p>
            <a:r>
              <a:rPr lang="en-US" b="1" dirty="0" smtClean="0">
                <a:ln>
                  <a:solidFill>
                    <a:schemeClr val="tx2"/>
                  </a:solidFill>
                </a:ln>
                <a:solidFill>
                  <a:schemeClr val="bg1"/>
                </a:solidFill>
              </a:rPr>
              <a:t>Arizona’s Strategic Vision Conclusions</a:t>
            </a:r>
            <a:endParaRPr lang="en-US" b="1" dirty="0">
              <a:ln>
                <a:solidFill>
                  <a:schemeClr val="tx2"/>
                </a:solidFill>
              </a:ln>
              <a:solidFill>
                <a:schemeClr val="bg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1006881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a:bodyPr>
          <a:lstStyle/>
          <a:p>
            <a:pPr marL="0" indent="0">
              <a:buNone/>
            </a:pPr>
            <a:r>
              <a:rPr lang="en-US" b="1" dirty="0" smtClean="0"/>
              <a:t>Questions?</a:t>
            </a:r>
          </a:p>
          <a:p>
            <a:pPr marL="0" indent="0">
              <a:buNone/>
            </a:pPr>
            <a:endParaRPr lang="en-US" b="1" dirty="0" smtClean="0"/>
          </a:p>
          <a:p>
            <a:pPr marL="0" indent="0">
              <a:buNone/>
            </a:pPr>
            <a:r>
              <a:rPr lang="en-US" b="1" dirty="0" smtClean="0"/>
              <a:t>Michael J. Lacey</a:t>
            </a:r>
          </a:p>
          <a:p>
            <a:pPr marL="0" indent="0">
              <a:buNone/>
            </a:pPr>
            <a:r>
              <a:rPr lang="en-US" b="1" dirty="0" smtClean="0"/>
              <a:t>Director</a:t>
            </a:r>
          </a:p>
          <a:p>
            <a:pPr marL="0" indent="0">
              <a:buNone/>
            </a:pPr>
            <a:r>
              <a:rPr lang="en-US" b="1" dirty="0" smtClean="0"/>
              <a:t>mjlacey@azwater.gov</a:t>
            </a:r>
          </a:p>
          <a:p>
            <a:pPr marL="0" indent="0">
              <a:buNone/>
            </a:pPr>
            <a:endParaRPr lang="en-US" b="1" dirty="0" smtClean="0"/>
          </a:p>
          <a:p>
            <a:pPr marL="0" indent="0">
              <a:buNone/>
            </a:pPr>
            <a:r>
              <a:rPr lang="en-US" b="1" dirty="0" smtClean="0"/>
              <a:t>Phone: (602) 771-8426</a:t>
            </a:r>
          </a:p>
          <a:p>
            <a:pPr marL="0" indent="0">
              <a:buNone/>
            </a:pPr>
            <a:endParaRPr lang="en-US" dirty="0" smtClean="0"/>
          </a:p>
        </p:txBody>
      </p:sp>
      <p:sp>
        <p:nvSpPr>
          <p:cNvPr id="3" name="Title 2"/>
          <p:cNvSpPr>
            <a:spLocks noGrp="1"/>
          </p:cNvSpPr>
          <p:nvPr>
            <p:ph type="title"/>
          </p:nvPr>
        </p:nvSpPr>
        <p:spPr/>
        <p:txBody>
          <a:bodyPr>
            <a:normAutofit fontScale="90000"/>
          </a:bodyPr>
          <a:lstStyle/>
          <a:p>
            <a:r>
              <a:rPr lang="en-US" b="1" dirty="0" smtClean="0">
                <a:ln>
                  <a:solidFill>
                    <a:srgbClr val="073E87"/>
                  </a:solidFill>
                </a:ln>
                <a:solidFill>
                  <a:prstClr val="white"/>
                </a:solidFill>
              </a:rPr>
              <a:t>Arizona’s </a:t>
            </a:r>
            <a:r>
              <a:rPr lang="en-US" b="1" dirty="0">
                <a:ln>
                  <a:solidFill>
                    <a:srgbClr val="073E87"/>
                  </a:solidFill>
                </a:ln>
                <a:solidFill>
                  <a:prstClr val="white"/>
                </a:solidFill>
              </a:rPr>
              <a:t>Strategic </a:t>
            </a:r>
            <a:r>
              <a:rPr lang="en-US" b="1" dirty="0" smtClean="0">
                <a:ln>
                  <a:solidFill>
                    <a:srgbClr val="073E87"/>
                  </a:solidFill>
                </a:ln>
                <a:solidFill>
                  <a:prstClr val="white"/>
                </a:solidFill>
              </a:rPr>
              <a:t>Vision for </a:t>
            </a:r>
            <a:br>
              <a:rPr lang="en-US" b="1" dirty="0" smtClean="0">
                <a:ln>
                  <a:solidFill>
                    <a:srgbClr val="073E87"/>
                  </a:solidFill>
                </a:ln>
                <a:solidFill>
                  <a:prstClr val="white"/>
                </a:solidFill>
              </a:rPr>
            </a:br>
            <a:r>
              <a:rPr lang="en-US" b="1" dirty="0" smtClean="0">
                <a:ln>
                  <a:solidFill>
                    <a:srgbClr val="073E87"/>
                  </a:solidFill>
                </a:ln>
                <a:solidFill>
                  <a:prstClr val="white"/>
                </a:solidFill>
              </a:rPr>
              <a:t>Water Supply Sustainability</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385633" y="3291840"/>
            <a:ext cx="2234367" cy="1737360"/>
          </a:xfrm>
          <a:prstGeom prst="rect">
            <a:avLst/>
          </a:prstGeom>
        </p:spPr>
      </p:pic>
    </p:spTree>
    <p:extLst>
      <p:ext uri="{BB962C8B-B14F-4D97-AF65-F5344CB8AC3E}">
        <p14:creationId xmlns:p14="http://schemas.microsoft.com/office/powerpoint/2010/main" val="3961485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Sources of Water In Arizona</a:t>
            </a:r>
            <a:endParaRPr lang="en-US" sz="4000" b="1" cap="none" dirty="0">
              <a:solidFill>
                <a:schemeClr val="bg1"/>
              </a:solidFill>
            </a:endParaRPr>
          </a:p>
        </p:txBody>
      </p:sp>
      <p:sp>
        <p:nvSpPr>
          <p:cNvPr id="3" name="Content Placeholder 2"/>
          <p:cNvSpPr>
            <a:spLocks noGrp="1"/>
          </p:cNvSpPr>
          <p:nvPr>
            <p:ph idx="1"/>
          </p:nvPr>
        </p:nvSpPr>
        <p:spPr>
          <a:xfrm>
            <a:off x="2590800" y="2680516"/>
            <a:ext cx="7408333" cy="3450696"/>
          </a:xfrm>
        </p:spPr>
        <p:txBody>
          <a:bodyPr/>
          <a:lstStyle/>
          <a:p>
            <a:pPr>
              <a:buClr>
                <a:srgbClr val="C00000"/>
              </a:buClr>
              <a:buFont typeface="Arial" panose="020B0604020202020204" pitchFamily="34" charset="0"/>
              <a:buChar char="•"/>
            </a:pPr>
            <a:r>
              <a:rPr lang="en-US" sz="2800" b="1" dirty="0" smtClean="0">
                <a:solidFill>
                  <a:schemeClr val="tx1"/>
                </a:solidFill>
              </a:rPr>
              <a:t>Groundwater</a:t>
            </a:r>
          </a:p>
          <a:p>
            <a:pPr>
              <a:buClr>
                <a:srgbClr val="C00000"/>
              </a:buClr>
              <a:buFont typeface="Arial" panose="020B0604020202020204" pitchFamily="34" charset="0"/>
              <a:buChar char="•"/>
            </a:pPr>
            <a:r>
              <a:rPr lang="en-US" sz="2800" b="1" dirty="0" smtClean="0">
                <a:solidFill>
                  <a:schemeClr val="tx1"/>
                </a:solidFill>
              </a:rPr>
              <a:t>Surface Water</a:t>
            </a:r>
          </a:p>
          <a:p>
            <a:pPr>
              <a:buClr>
                <a:srgbClr val="C00000"/>
              </a:buClr>
              <a:buFont typeface="Arial" panose="020B0604020202020204" pitchFamily="34" charset="0"/>
              <a:buChar char="•"/>
            </a:pPr>
            <a:r>
              <a:rPr lang="en-US" sz="2800" b="1" dirty="0" smtClean="0">
                <a:solidFill>
                  <a:schemeClr val="tx1"/>
                </a:solidFill>
              </a:rPr>
              <a:t>Colorado River Water </a:t>
            </a:r>
          </a:p>
          <a:p>
            <a:pPr marL="1028700" lvl="2" indent="-457200">
              <a:buClr>
                <a:srgbClr val="002060"/>
              </a:buClr>
              <a:buFont typeface="Wingdings" panose="05000000000000000000" pitchFamily="2" charset="2"/>
              <a:buChar char="§"/>
            </a:pPr>
            <a:r>
              <a:rPr lang="en-US" sz="2400" dirty="0" smtClean="0">
                <a:solidFill>
                  <a:schemeClr val="tx1"/>
                </a:solidFill>
              </a:rPr>
              <a:t>Main Stem</a:t>
            </a:r>
          </a:p>
          <a:p>
            <a:pPr marL="1028700" lvl="2" indent="-457200">
              <a:buClr>
                <a:srgbClr val="002060"/>
              </a:buClr>
              <a:buFont typeface="Wingdings" panose="05000000000000000000" pitchFamily="2" charset="2"/>
              <a:buChar char="§"/>
            </a:pPr>
            <a:r>
              <a:rPr lang="en-US" sz="2400" dirty="0" smtClean="0">
                <a:solidFill>
                  <a:schemeClr val="tx1"/>
                </a:solidFill>
              </a:rPr>
              <a:t>Central Arizona Project </a:t>
            </a:r>
            <a:endParaRPr lang="en-US" sz="2200" dirty="0" smtClean="0">
              <a:solidFill>
                <a:schemeClr val="tx1"/>
              </a:solidFill>
            </a:endParaRPr>
          </a:p>
          <a:p>
            <a:pPr>
              <a:buClr>
                <a:srgbClr val="C00000"/>
              </a:buClr>
              <a:buFont typeface="Arial" panose="020B0604020202020204" pitchFamily="34" charset="0"/>
              <a:buChar char="•"/>
            </a:pPr>
            <a:r>
              <a:rPr lang="en-US" sz="2800" b="1" dirty="0" smtClean="0">
                <a:solidFill>
                  <a:schemeClr val="tx1"/>
                </a:solidFill>
              </a:rPr>
              <a:t>Reclaimed Water</a:t>
            </a:r>
          </a:p>
          <a:p>
            <a:pPr marL="0" indent="0">
              <a:buNone/>
            </a:pPr>
            <a:endParaRPr lang="en-US" dirty="0">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910" y="4800600"/>
            <a:ext cx="2436422" cy="1667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4092" y="3523538"/>
            <a:ext cx="2206712" cy="1460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578" y="1310640"/>
            <a:ext cx="2333625"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0"/>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248400" y="5196840"/>
            <a:ext cx="2240903" cy="14808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634215" y="1346464"/>
            <a:ext cx="2900185" cy="19202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89215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4379770"/>
              </p:ext>
            </p:extLst>
          </p:nvPr>
        </p:nvGraphicFramePr>
        <p:xfrm>
          <a:off x="228600" y="1676401"/>
          <a:ext cx="8686800" cy="4437847"/>
        </p:xfrm>
        <a:graphic>
          <a:graphicData uri="http://schemas.openxmlformats.org/drawingml/2006/table">
            <a:tbl>
              <a:tblPr/>
              <a:tblGrid>
                <a:gridCol w="3537624"/>
                <a:gridCol w="1053863"/>
                <a:gridCol w="1562678"/>
                <a:gridCol w="2532635"/>
              </a:tblGrid>
              <a:tr h="405013">
                <a:tc>
                  <a:txBody>
                    <a:bodyPr/>
                    <a:lstStyle/>
                    <a:p>
                      <a:pPr marR="0" indent="0" algn="l" rtl="0">
                        <a:lnSpc>
                          <a:spcPct val="119000"/>
                        </a:lnSpc>
                        <a:spcBef>
                          <a:spcPts val="576"/>
                        </a:spcBef>
                        <a:spcAft>
                          <a:spcPts val="0"/>
                        </a:spcAft>
                      </a:pPr>
                      <a:r>
                        <a:rPr lang="en-US" sz="1800" b="1" kern="1200" dirty="0">
                          <a:solidFill>
                            <a:schemeClr val="tx1"/>
                          </a:solidFill>
                          <a:effectLst/>
                          <a:latin typeface="Franklin Gothic Medium"/>
                        </a:rPr>
                        <a:t>Water Source</a:t>
                      </a:r>
                      <a:endParaRPr lang="en-US" sz="1800" kern="1400" dirty="0">
                        <a:solidFill>
                          <a:schemeClr val="tx1"/>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gridSpan="2">
                  <a:txBody>
                    <a:bodyPr/>
                    <a:lstStyle/>
                    <a:p>
                      <a:pPr marR="0" indent="0" algn="ctr" rtl="0">
                        <a:lnSpc>
                          <a:spcPct val="119000"/>
                        </a:lnSpc>
                        <a:spcBef>
                          <a:spcPts val="576"/>
                        </a:spcBef>
                        <a:spcAft>
                          <a:spcPts val="0"/>
                        </a:spcAft>
                      </a:pPr>
                      <a:r>
                        <a:rPr lang="en-US" sz="1800" b="1" kern="1200" dirty="0">
                          <a:solidFill>
                            <a:schemeClr val="tx1"/>
                          </a:solidFill>
                          <a:effectLst/>
                          <a:latin typeface="Franklin Gothic Medium"/>
                        </a:rPr>
                        <a:t>Million Acre-Feet (</a:t>
                      </a:r>
                      <a:r>
                        <a:rPr lang="en-US" sz="1800" b="1" kern="1200" dirty="0" err="1">
                          <a:solidFill>
                            <a:schemeClr val="tx1"/>
                          </a:solidFill>
                          <a:effectLst/>
                          <a:latin typeface="Franklin Gothic Medium"/>
                        </a:rPr>
                        <a:t>maf</a:t>
                      </a:r>
                      <a:r>
                        <a:rPr lang="en-US" sz="1800" b="1" kern="1200" dirty="0">
                          <a:solidFill>
                            <a:schemeClr val="tx1"/>
                          </a:solidFill>
                          <a:effectLst/>
                          <a:latin typeface="Franklin Gothic Medium"/>
                        </a:rPr>
                        <a:t>)</a:t>
                      </a:r>
                      <a:endParaRPr lang="en-US" sz="1800" kern="1400" dirty="0">
                        <a:solidFill>
                          <a:schemeClr val="tx1"/>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hMerge="1">
                  <a:txBody>
                    <a:bodyPr/>
                    <a:lstStyle/>
                    <a:p>
                      <a:endParaRPr lang="en-US"/>
                    </a:p>
                  </a:txBody>
                  <a:tcPr/>
                </a:tc>
                <a:tc>
                  <a:txBody>
                    <a:bodyPr/>
                    <a:lstStyle/>
                    <a:p>
                      <a:pPr marR="0" indent="0" algn="ctr" rtl="0">
                        <a:lnSpc>
                          <a:spcPct val="119000"/>
                        </a:lnSpc>
                        <a:spcBef>
                          <a:spcPts val="576"/>
                        </a:spcBef>
                        <a:spcAft>
                          <a:spcPts val="0"/>
                        </a:spcAft>
                      </a:pPr>
                      <a:r>
                        <a:rPr lang="en-US" sz="1800" b="1" kern="1200" dirty="0">
                          <a:solidFill>
                            <a:schemeClr val="tx1"/>
                          </a:solidFill>
                          <a:effectLst/>
                          <a:latin typeface="Franklin Gothic Medium"/>
                        </a:rPr>
                        <a:t>% of Total</a:t>
                      </a:r>
                      <a:endParaRPr lang="en-US" sz="1800" kern="1400" dirty="0">
                        <a:solidFill>
                          <a:schemeClr val="tx1"/>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18578">
                <a:tc>
                  <a:txBody>
                    <a:bodyPr/>
                    <a:lstStyle/>
                    <a:p>
                      <a:pPr marR="0" indent="0" algn="l" rtl="0">
                        <a:lnSpc>
                          <a:spcPct val="119000"/>
                        </a:lnSpc>
                        <a:spcBef>
                          <a:spcPts val="720"/>
                        </a:spcBef>
                        <a:spcAft>
                          <a:spcPts val="0"/>
                        </a:spcAft>
                      </a:pPr>
                      <a:r>
                        <a:rPr lang="en-US" sz="1800" b="1" kern="1200" dirty="0">
                          <a:solidFill>
                            <a:srgbClr val="000000"/>
                          </a:solidFill>
                          <a:effectLst/>
                          <a:latin typeface="Franklin Gothic Medium"/>
                        </a:rPr>
                        <a:t>SURFACE WATER</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672"/>
                        </a:spcBef>
                        <a:spcAft>
                          <a:spcPts val="0"/>
                        </a:spcAft>
                      </a:pPr>
                      <a:r>
                        <a:rPr lang="en-US" sz="1100" kern="1400">
                          <a:solidFill>
                            <a:srgbClr val="000000"/>
                          </a:solidFill>
                          <a:effectLst/>
                          <a:latin typeface="Arial"/>
                        </a:rPr>
                        <a:t> </a:t>
                      </a:r>
                      <a:endParaRPr lang="en-US" sz="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672"/>
                        </a:spcBef>
                        <a:spcAft>
                          <a:spcPts val="0"/>
                        </a:spcAft>
                      </a:pPr>
                      <a:r>
                        <a:rPr lang="en-US" sz="1100" kern="1400">
                          <a:solidFill>
                            <a:srgbClr val="000000"/>
                          </a:solidFill>
                          <a:effectLst/>
                          <a:latin typeface="Arial"/>
                        </a:rPr>
                        <a:t> </a:t>
                      </a:r>
                      <a:endParaRPr lang="en-US" sz="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672"/>
                        </a:spcBef>
                        <a:spcAft>
                          <a:spcPts val="0"/>
                        </a:spcAft>
                      </a:pPr>
                      <a:r>
                        <a:rPr lang="en-US" sz="1100" kern="1400" dirty="0">
                          <a:solidFill>
                            <a:srgbClr val="000000"/>
                          </a:solidFill>
                          <a:effectLst/>
                          <a:latin typeface="Arial"/>
                        </a:rPr>
                        <a:t> </a:t>
                      </a:r>
                      <a:endParaRPr lang="en-US" sz="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25504">
                <a:tc>
                  <a:txBody>
                    <a:bodyPr/>
                    <a:lstStyle/>
                    <a:p>
                      <a:pPr marR="0" indent="0" algn="r" rtl="0">
                        <a:lnSpc>
                          <a:spcPct val="119000"/>
                        </a:lnSpc>
                        <a:spcBef>
                          <a:spcPts val="672"/>
                        </a:spcBef>
                        <a:spcAft>
                          <a:spcPts val="0"/>
                        </a:spcAft>
                      </a:pPr>
                      <a:r>
                        <a:rPr lang="en-US" sz="1600" b="1" kern="1200" dirty="0">
                          <a:solidFill>
                            <a:srgbClr val="000000"/>
                          </a:solidFill>
                          <a:effectLst/>
                          <a:latin typeface="Franklin Gothic Medium"/>
                        </a:rPr>
                        <a:t>Colorado River</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672"/>
                        </a:spcBef>
                        <a:spcAft>
                          <a:spcPts val="0"/>
                        </a:spcAft>
                      </a:pPr>
                      <a:r>
                        <a:rPr lang="en-US" sz="1600" kern="1400" dirty="0">
                          <a:solidFill>
                            <a:srgbClr val="000000"/>
                          </a:solidFill>
                          <a:effectLst/>
                          <a:latin typeface="Arial"/>
                        </a:rPr>
                        <a:t> </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200" dirty="0">
                          <a:solidFill>
                            <a:srgbClr val="000000"/>
                          </a:solidFill>
                          <a:effectLst/>
                          <a:latin typeface="Franklin Gothic Medium"/>
                        </a:rPr>
                        <a:t>2.8</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200">
                          <a:solidFill>
                            <a:srgbClr val="000000"/>
                          </a:solidFill>
                          <a:effectLst/>
                          <a:latin typeface="Franklin Gothic Medium"/>
                        </a:rPr>
                        <a:t>39.4 %</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a:solidFill>
                            <a:srgbClr val="000000"/>
                          </a:solidFill>
                          <a:effectLst/>
                          <a:latin typeface="Franklin Gothic Medium"/>
                        </a:rPr>
                        <a:t>CAP</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i="1" kern="1200">
                          <a:solidFill>
                            <a:srgbClr val="000000"/>
                          </a:solidFill>
                          <a:effectLst/>
                          <a:latin typeface="Franklin Gothic Medium"/>
                        </a:rPr>
                        <a:t>1.6</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kern="1400" dirty="0">
                          <a:solidFill>
                            <a:srgbClr val="000000"/>
                          </a:solidFill>
                          <a:effectLst/>
                          <a:latin typeface="Arial"/>
                        </a:rPr>
                        <a:t> </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i="1" kern="1200">
                          <a:solidFill>
                            <a:srgbClr val="000000"/>
                          </a:solidFill>
                          <a:effectLst/>
                          <a:latin typeface="Franklin Gothic Medium"/>
                        </a:rPr>
                        <a:t>22.5%</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a:solidFill>
                            <a:srgbClr val="000000"/>
                          </a:solidFill>
                          <a:effectLst/>
                          <a:latin typeface="Franklin Gothic Medium"/>
                        </a:rPr>
                        <a:t>On-River</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i="1" kern="1200">
                          <a:solidFill>
                            <a:srgbClr val="000000"/>
                          </a:solidFill>
                          <a:effectLst/>
                          <a:latin typeface="Franklin Gothic Medium"/>
                        </a:rPr>
                        <a:t>1.2</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kern="1400" dirty="0">
                          <a:solidFill>
                            <a:srgbClr val="000000"/>
                          </a:solidFill>
                          <a:effectLst/>
                          <a:latin typeface="Arial"/>
                        </a:rPr>
                        <a:t> </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i="1" kern="1200" dirty="0">
                          <a:solidFill>
                            <a:srgbClr val="000000"/>
                          </a:solidFill>
                          <a:effectLst/>
                          <a:latin typeface="Franklin Gothic Medium"/>
                        </a:rPr>
                        <a:t>16.9%</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25504">
                <a:tc>
                  <a:txBody>
                    <a:bodyPr/>
                    <a:lstStyle/>
                    <a:p>
                      <a:pPr marR="0" indent="0" algn="r" rtl="0">
                        <a:lnSpc>
                          <a:spcPct val="119000"/>
                        </a:lnSpc>
                        <a:spcBef>
                          <a:spcPts val="672"/>
                        </a:spcBef>
                        <a:spcAft>
                          <a:spcPts val="0"/>
                        </a:spcAft>
                      </a:pPr>
                      <a:r>
                        <a:rPr lang="en-US" sz="1600" b="1" kern="1200" dirty="0">
                          <a:solidFill>
                            <a:srgbClr val="000000"/>
                          </a:solidFill>
                          <a:effectLst/>
                          <a:latin typeface="Franklin Gothic Medium"/>
                        </a:rPr>
                        <a:t>In-State Rivers</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672"/>
                        </a:spcBef>
                        <a:spcAft>
                          <a:spcPts val="0"/>
                        </a:spcAft>
                      </a:pPr>
                      <a:r>
                        <a:rPr lang="en-US" sz="1600" kern="1400">
                          <a:solidFill>
                            <a:srgbClr val="000000"/>
                          </a:solidFill>
                          <a:effectLst/>
                          <a:latin typeface="Arial"/>
                        </a:rPr>
                        <a:t> </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400" dirty="0">
                          <a:solidFill>
                            <a:srgbClr val="000000"/>
                          </a:solidFill>
                          <a:effectLst/>
                          <a:latin typeface="Franklin Gothic Medium"/>
                        </a:rPr>
                        <a:t>1.4</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200" dirty="0">
                          <a:solidFill>
                            <a:srgbClr val="000000"/>
                          </a:solidFill>
                          <a:effectLst/>
                          <a:latin typeface="Franklin Gothic Medium"/>
                        </a:rPr>
                        <a:t>19.7%</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a:solidFill>
                            <a:srgbClr val="000000"/>
                          </a:solidFill>
                          <a:effectLst/>
                          <a:latin typeface="Franklin Gothic Medium"/>
                        </a:rPr>
                        <a:t> Salt-Verde</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i="1" kern="1200" dirty="0" smtClean="0">
                          <a:solidFill>
                            <a:srgbClr val="000000"/>
                          </a:solidFill>
                          <a:effectLst/>
                          <a:latin typeface="Franklin Gothic Medium"/>
                        </a:rPr>
                        <a:t>.9</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kern="1400">
                          <a:solidFill>
                            <a:srgbClr val="000000"/>
                          </a:solidFill>
                          <a:effectLst/>
                          <a:latin typeface="Arial"/>
                        </a:rPr>
                        <a:t> </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i="1" kern="1200" dirty="0" smtClean="0">
                          <a:solidFill>
                            <a:srgbClr val="000000"/>
                          </a:solidFill>
                          <a:effectLst/>
                          <a:latin typeface="Franklin Gothic Medium"/>
                        </a:rPr>
                        <a:t>12.7%</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dirty="0">
                          <a:solidFill>
                            <a:srgbClr val="000000"/>
                          </a:solidFill>
                          <a:effectLst/>
                          <a:latin typeface="Franklin Gothic Medium"/>
                        </a:rPr>
                        <a:t> Gila &amp; others</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i="1" kern="1200">
                          <a:solidFill>
                            <a:srgbClr val="000000"/>
                          </a:solidFill>
                          <a:effectLst/>
                          <a:latin typeface="Franklin Gothic Medium"/>
                        </a:rPr>
                        <a:t>.5</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kern="1400">
                          <a:solidFill>
                            <a:srgbClr val="000000"/>
                          </a:solidFill>
                          <a:effectLst/>
                          <a:latin typeface="Arial"/>
                        </a:rPr>
                        <a:t> </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i="1" kern="1200" dirty="0">
                          <a:solidFill>
                            <a:srgbClr val="000000"/>
                          </a:solidFill>
                          <a:effectLst/>
                          <a:latin typeface="Franklin Gothic Medium"/>
                        </a:rPr>
                        <a:t>7.0%</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21363">
                <a:tc>
                  <a:txBody>
                    <a:bodyPr/>
                    <a:lstStyle/>
                    <a:p>
                      <a:pPr marR="0" indent="0" algn="l" rtl="0">
                        <a:lnSpc>
                          <a:spcPct val="119000"/>
                        </a:lnSpc>
                        <a:spcBef>
                          <a:spcPts val="720"/>
                        </a:spcBef>
                        <a:spcAft>
                          <a:spcPts val="0"/>
                        </a:spcAft>
                      </a:pPr>
                      <a:r>
                        <a:rPr lang="en-US" sz="1800" b="1" kern="1200" dirty="0">
                          <a:solidFill>
                            <a:srgbClr val="000000"/>
                          </a:solidFill>
                          <a:effectLst/>
                          <a:latin typeface="Franklin Gothic Medium"/>
                        </a:rPr>
                        <a:t>GROUNDWATER</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kern="1400">
                          <a:solidFill>
                            <a:srgbClr val="000000"/>
                          </a:solidFill>
                          <a:effectLst/>
                          <a:latin typeface="Arial"/>
                        </a:rPr>
                        <a:t> </a:t>
                      </a:r>
                      <a:endParaRPr lang="en-US" sz="1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b="1" kern="1200">
                          <a:solidFill>
                            <a:srgbClr val="000000"/>
                          </a:solidFill>
                          <a:effectLst/>
                          <a:latin typeface="Franklin Gothic Medium"/>
                        </a:rPr>
                        <a:t>2.7</a:t>
                      </a:r>
                      <a:endParaRPr lang="en-US" sz="1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b="1" kern="1200" dirty="0">
                          <a:solidFill>
                            <a:srgbClr val="000000"/>
                          </a:solidFill>
                          <a:effectLst/>
                          <a:latin typeface="Franklin Gothic Medium"/>
                        </a:rPr>
                        <a:t>38.0%</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18578">
                <a:tc gridSpan="2">
                  <a:txBody>
                    <a:bodyPr/>
                    <a:lstStyle/>
                    <a:p>
                      <a:pPr marR="0" indent="0" algn="l" rtl="0">
                        <a:lnSpc>
                          <a:spcPct val="119000"/>
                        </a:lnSpc>
                        <a:spcBef>
                          <a:spcPts val="720"/>
                        </a:spcBef>
                        <a:spcAft>
                          <a:spcPts val="0"/>
                        </a:spcAft>
                      </a:pPr>
                      <a:r>
                        <a:rPr lang="en-US" sz="1800" b="1" kern="1200" dirty="0">
                          <a:solidFill>
                            <a:srgbClr val="000000"/>
                          </a:solidFill>
                          <a:effectLst/>
                          <a:latin typeface="Franklin Gothic Medium"/>
                        </a:rPr>
                        <a:t>RECLAIMED WATER</a:t>
                      </a: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hMerge="1">
                  <a:txBody>
                    <a:bodyPr/>
                    <a:lstStyle/>
                    <a:p>
                      <a:endParaRPr lang="en-US"/>
                    </a:p>
                  </a:txBody>
                  <a:tcPr/>
                </a:tc>
                <a:tc>
                  <a:txBody>
                    <a:bodyPr/>
                    <a:lstStyle/>
                    <a:p>
                      <a:pPr marR="0" indent="0" algn="ctr" rtl="0">
                        <a:lnSpc>
                          <a:spcPct val="119000"/>
                        </a:lnSpc>
                        <a:spcBef>
                          <a:spcPts val="720"/>
                        </a:spcBef>
                        <a:spcAft>
                          <a:spcPts val="0"/>
                        </a:spcAft>
                      </a:pPr>
                      <a:r>
                        <a:rPr lang="en-US" sz="1800" b="1" kern="1200">
                          <a:solidFill>
                            <a:srgbClr val="000000"/>
                          </a:solidFill>
                          <a:effectLst/>
                          <a:latin typeface="Franklin Gothic Medium"/>
                        </a:rPr>
                        <a:t>0.2</a:t>
                      </a:r>
                      <a:endParaRPr lang="en-US" sz="1800" b="1"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b="1" kern="1200">
                          <a:solidFill>
                            <a:srgbClr val="000000"/>
                          </a:solidFill>
                          <a:effectLst/>
                          <a:latin typeface="Franklin Gothic Medium"/>
                        </a:rPr>
                        <a:t>  2.8%</a:t>
                      </a:r>
                      <a:endParaRPr lang="en-US" sz="1800" b="1"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35506">
                <a:tc>
                  <a:txBody>
                    <a:bodyPr/>
                    <a:lstStyle/>
                    <a:p>
                      <a:pPr marR="0" indent="0" algn="l" rtl="0">
                        <a:lnSpc>
                          <a:spcPct val="119000"/>
                        </a:lnSpc>
                        <a:spcBef>
                          <a:spcPts val="768"/>
                        </a:spcBef>
                        <a:spcAft>
                          <a:spcPts val="0"/>
                        </a:spcAft>
                      </a:pPr>
                      <a:r>
                        <a:rPr lang="en-US" sz="1800" b="1" kern="1200">
                          <a:solidFill>
                            <a:srgbClr val="000000"/>
                          </a:solidFill>
                          <a:effectLst/>
                          <a:latin typeface="Franklin Gothic Medium"/>
                        </a:rPr>
                        <a:t>Total</a:t>
                      </a:r>
                      <a:endParaRPr lang="en-US" sz="1800" b="1"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800" b="1" kern="1400">
                          <a:solidFill>
                            <a:srgbClr val="000000"/>
                          </a:solidFill>
                          <a:effectLst/>
                          <a:latin typeface="Arial"/>
                        </a:rPr>
                        <a:t> </a:t>
                      </a:r>
                      <a:endParaRPr lang="en-US" sz="1800" b="1"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gridSpan="2">
                  <a:txBody>
                    <a:bodyPr/>
                    <a:lstStyle/>
                    <a:p>
                      <a:pPr marR="0" indent="0" algn="ctr" rtl="0">
                        <a:lnSpc>
                          <a:spcPct val="119000"/>
                        </a:lnSpc>
                        <a:spcBef>
                          <a:spcPts val="576"/>
                        </a:spcBef>
                        <a:spcAft>
                          <a:spcPts val="0"/>
                        </a:spcAft>
                      </a:pPr>
                      <a:r>
                        <a:rPr lang="en-US" sz="1800" b="1" kern="1400" dirty="0">
                          <a:solidFill>
                            <a:srgbClr val="000000"/>
                          </a:solidFill>
                          <a:effectLst/>
                          <a:latin typeface="Arial"/>
                        </a:rPr>
                        <a:t>7.1 </a:t>
                      </a:r>
                      <a:r>
                        <a:rPr lang="en-US" sz="1800" b="1" kern="1400" dirty="0" err="1">
                          <a:solidFill>
                            <a:srgbClr val="000000"/>
                          </a:solidFill>
                          <a:effectLst/>
                          <a:latin typeface="Arial"/>
                        </a:rPr>
                        <a:t>maf</a:t>
                      </a: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hMerge="1">
                  <a:txBody>
                    <a:bodyPr/>
                    <a:lstStyle/>
                    <a:p>
                      <a:pPr marR="0" indent="0" algn="ctr" rtl="0">
                        <a:lnSpc>
                          <a:spcPct val="119000"/>
                        </a:lnSpc>
                        <a:spcBef>
                          <a:spcPts val="576"/>
                        </a:spcBef>
                        <a:spcAft>
                          <a:spcPts val="0"/>
                        </a:spcAft>
                      </a:pP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noAutofit/>
          </a:bodyPr>
          <a:lstStyle/>
          <a:p>
            <a:r>
              <a:rPr lang="en-US" sz="4000" b="1" dirty="0" smtClean="0">
                <a:effectLst>
                  <a:outerShdw blurRad="38100" dist="38100" dir="2700000" algn="tl">
                    <a:srgbClr val="000000">
                      <a:alpha val="43137"/>
                    </a:srgbClr>
                  </a:outerShdw>
                </a:effectLst>
              </a:rPr>
              <a:t>Arizona’s Water Supply</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Annual Water Budget </a:t>
            </a:r>
            <a:endParaRPr lang="en-US" sz="4000" b="1" dirty="0">
              <a:effectLst>
                <a:outerShdw blurRad="38100" dist="38100" dir="2700000" algn="tl">
                  <a:srgbClr val="000000">
                    <a:alpha val="43137"/>
                  </a:srgbClr>
                </a:outerShdw>
              </a:effectLst>
            </a:endParaRPr>
          </a:p>
        </p:txBody>
      </p:sp>
      <p:sp>
        <p:nvSpPr>
          <p:cNvPr id="5" name="Control 1"/>
          <p:cNvSpPr>
            <a:spLocks noChangeAspect="1" noChangeArrowheads="1" noChangeShapeType="1"/>
          </p:cNvSpPr>
          <p:nvPr/>
        </p:nvSpPr>
        <p:spPr bwMode="auto">
          <a:xfrm>
            <a:off x="2486025" y="7016750"/>
            <a:ext cx="5842000" cy="38893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6" name="TextBox 4"/>
          <p:cNvSpPr txBox="1"/>
          <p:nvPr/>
        </p:nvSpPr>
        <p:spPr>
          <a:xfrm>
            <a:off x="7086600" y="6248400"/>
            <a:ext cx="1143009" cy="21544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dirty="0" smtClean="0">
                <a:latin typeface="Calibri Light" panose="020F0302020204030204" pitchFamily="34" charset="0"/>
              </a:rPr>
              <a:t>Source: ADWR, 2014</a:t>
            </a:r>
            <a:endParaRPr lang="en-US" sz="800" dirty="0">
              <a:latin typeface="Calibri Light" panose="020F0302020204030204" pitchFamily="34" charset="0"/>
            </a:endParaRPr>
          </a:p>
        </p:txBody>
      </p:sp>
    </p:spTree>
    <p:extLst>
      <p:ext uri="{BB962C8B-B14F-4D97-AF65-F5344CB8AC3E}">
        <p14:creationId xmlns:p14="http://schemas.microsoft.com/office/powerpoint/2010/main" val="2034134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bg1"/>
                </a:solidFill>
              </a:rPr>
              <a:t>Surface Water Management</a:t>
            </a:r>
            <a:endParaRPr lang="en-US" b="1" cap="none" dirty="0">
              <a:solidFill>
                <a:schemeClr val="bg1"/>
              </a:solidFill>
            </a:endParaRPr>
          </a:p>
        </p:txBody>
      </p:sp>
      <p:sp>
        <p:nvSpPr>
          <p:cNvPr id="3" name="Content Placeholder 2"/>
          <p:cNvSpPr>
            <a:spLocks noGrp="1"/>
          </p:cNvSpPr>
          <p:nvPr>
            <p:ph idx="1"/>
          </p:nvPr>
        </p:nvSpPr>
        <p:spPr>
          <a:xfrm>
            <a:off x="228600" y="2362200"/>
            <a:ext cx="8610599" cy="4419600"/>
          </a:xfrm>
        </p:spPr>
        <p:txBody>
          <a:bodyPr>
            <a:normAutofit/>
          </a:bodyPr>
          <a:lstStyle/>
          <a:p>
            <a:pPr>
              <a:buClr>
                <a:srgbClr val="CC6600"/>
              </a:buClr>
              <a:buFont typeface="Arial" panose="020B0604020202020204" pitchFamily="34" charset="0"/>
              <a:buChar char="•"/>
            </a:pPr>
            <a:r>
              <a:rPr lang="en-US" sz="2200" b="1" dirty="0" smtClean="0">
                <a:solidFill>
                  <a:schemeClr val="tx1"/>
                </a:solidFill>
              </a:rPr>
              <a:t>Definition:  </a:t>
            </a:r>
            <a:r>
              <a:rPr lang="en-US" sz="2200" dirty="0" smtClean="0">
                <a:solidFill>
                  <a:schemeClr val="tx1"/>
                </a:solidFill>
              </a:rPr>
              <a:t>“waters of all sources, flowing in streams, canyons, ravines or other natural channels, or in definite underground channels, whether perennial or intermittent, floodwaters, wastewater, or surplus water, and of lakes, ponds, and springs on the surface” (A.R.S. § 45-141)</a:t>
            </a:r>
          </a:p>
          <a:p>
            <a:pPr marL="0" indent="0">
              <a:buClr>
                <a:srgbClr val="CC6600"/>
              </a:buClr>
              <a:buNone/>
            </a:pPr>
            <a:endParaRPr lang="en-US" sz="1200"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Doctrine of prior appropriation governs use</a:t>
            </a:r>
          </a:p>
          <a:p>
            <a:pPr marL="0" indent="0">
              <a:buClr>
                <a:srgbClr val="CC6600"/>
              </a:buClr>
              <a:buNone/>
            </a:pPr>
            <a:endParaRPr lang="en-US" sz="1200" b="1"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Pre - June 12, 1919 Process</a:t>
            </a:r>
          </a:p>
          <a:p>
            <a:pPr marL="0" indent="0">
              <a:buClr>
                <a:srgbClr val="CC6600"/>
              </a:buClr>
              <a:buNone/>
            </a:pPr>
            <a:endParaRPr lang="en-US" sz="1200" b="1" dirty="0" smtClean="0">
              <a:solidFill>
                <a:schemeClr val="tx1"/>
              </a:solidFill>
            </a:endParaRPr>
          </a:p>
          <a:p>
            <a:pPr>
              <a:buClr>
                <a:srgbClr val="CC6600"/>
              </a:buClr>
              <a:buFont typeface="Arial" panose="020B0604020202020204" pitchFamily="34" charset="0"/>
              <a:buChar char="•"/>
            </a:pPr>
            <a:r>
              <a:rPr lang="en-US" sz="2200" b="1" dirty="0" smtClean="0">
                <a:solidFill>
                  <a:schemeClr val="tx1"/>
                </a:solidFill>
              </a:rPr>
              <a:t>Public Water Code (1919)</a:t>
            </a:r>
          </a:p>
          <a:p>
            <a:pPr marL="0"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1762101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Public Water Code	</a:t>
            </a:r>
            <a:endParaRPr lang="en-US" sz="4000" b="1" cap="none" dirty="0">
              <a:solidFill>
                <a:schemeClr val="bg1"/>
              </a:solidFill>
            </a:endParaRPr>
          </a:p>
        </p:txBody>
      </p:sp>
      <p:sp>
        <p:nvSpPr>
          <p:cNvPr id="3" name="Content Placeholder 2"/>
          <p:cNvSpPr>
            <a:spLocks noGrp="1"/>
          </p:cNvSpPr>
          <p:nvPr>
            <p:ph idx="1"/>
          </p:nvPr>
        </p:nvSpPr>
        <p:spPr>
          <a:xfrm>
            <a:off x="228601" y="2133600"/>
            <a:ext cx="8051800" cy="4495800"/>
          </a:xfrm>
        </p:spPr>
        <p:txBody>
          <a:bodyPr>
            <a:normAutofit/>
          </a:bodyPr>
          <a:lstStyle/>
          <a:p>
            <a:pPr>
              <a:buClr>
                <a:srgbClr val="CC6600"/>
              </a:buClr>
              <a:buFont typeface="Arial" panose="020B0604020202020204" pitchFamily="34" charset="0"/>
              <a:buChar char="•"/>
            </a:pPr>
            <a:r>
              <a:rPr lang="en-US" sz="2200" dirty="0" smtClean="0">
                <a:solidFill>
                  <a:schemeClr val="tx1"/>
                </a:solidFill>
              </a:rPr>
              <a:t>Enacted on </a:t>
            </a:r>
            <a:r>
              <a:rPr lang="en-US" sz="2200" dirty="0">
                <a:solidFill>
                  <a:schemeClr val="tx1"/>
                </a:solidFill>
              </a:rPr>
              <a:t>June 12, </a:t>
            </a:r>
            <a:r>
              <a:rPr lang="en-US" sz="2200" dirty="0" smtClean="0">
                <a:solidFill>
                  <a:schemeClr val="tx1"/>
                </a:solidFill>
              </a:rPr>
              <a:t>1919</a:t>
            </a:r>
          </a:p>
          <a:p>
            <a:pPr>
              <a:buClr>
                <a:srgbClr val="CC6600"/>
              </a:buClr>
              <a:buFont typeface="Arial" panose="020B0604020202020204" pitchFamily="34" charset="0"/>
              <a:buChar char="•"/>
            </a:pPr>
            <a:r>
              <a:rPr lang="en-US" dirty="0" smtClean="0">
                <a:solidFill>
                  <a:schemeClr val="tx1"/>
                </a:solidFill>
              </a:rPr>
              <a:t>Provides </a:t>
            </a:r>
            <a:r>
              <a:rPr lang="en-US" dirty="0">
                <a:solidFill>
                  <a:schemeClr val="tx1"/>
                </a:solidFill>
              </a:rPr>
              <a:t>that a person must apply for and obtain a permit in order to appropriate surface water</a:t>
            </a:r>
          </a:p>
          <a:p>
            <a:pPr lvl="2">
              <a:buFont typeface="Wingdings" panose="05000000000000000000" pitchFamily="2" charset="2"/>
              <a:buChar char="§"/>
            </a:pPr>
            <a:r>
              <a:rPr lang="en-US" dirty="0">
                <a:solidFill>
                  <a:schemeClr val="tx1"/>
                </a:solidFill>
              </a:rPr>
              <a:t>Pre-1919 Statement of Claim</a:t>
            </a:r>
          </a:p>
          <a:p>
            <a:pPr lvl="2">
              <a:buFont typeface="Wingdings" panose="05000000000000000000" pitchFamily="2" charset="2"/>
              <a:buChar char="§"/>
            </a:pPr>
            <a:r>
              <a:rPr lang="en-US" dirty="0">
                <a:solidFill>
                  <a:schemeClr val="tx1"/>
                </a:solidFill>
              </a:rPr>
              <a:t>Post-1919 Statutory Permit</a:t>
            </a:r>
          </a:p>
          <a:p>
            <a:pPr lvl="2">
              <a:buFont typeface="Wingdings" panose="05000000000000000000" pitchFamily="2" charset="2"/>
              <a:buChar char="§"/>
            </a:pPr>
            <a:r>
              <a:rPr lang="en-US" dirty="0" err="1">
                <a:solidFill>
                  <a:schemeClr val="tx1"/>
                </a:solidFill>
              </a:rPr>
              <a:t>Stockpond</a:t>
            </a:r>
            <a:r>
              <a:rPr lang="en-US" dirty="0">
                <a:solidFill>
                  <a:schemeClr val="tx1"/>
                </a:solidFill>
              </a:rPr>
              <a:t> Registration </a:t>
            </a:r>
          </a:p>
          <a:p>
            <a:pPr lvl="2">
              <a:buFont typeface="Wingdings" panose="05000000000000000000" pitchFamily="2" charset="2"/>
              <a:buChar char="§"/>
            </a:pPr>
            <a:r>
              <a:rPr lang="en-US" dirty="0">
                <a:solidFill>
                  <a:schemeClr val="tx1"/>
                </a:solidFill>
              </a:rPr>
              <a:t>Sever and Transfers</a:t>
            </a:r>
          </a:p>
          <a:p>
            <a:pPr>
              <a:buClr>
                <a:srgbClr val="CC6600"/>
              </a:buClr>
              <a:buFont typeface="Arial" panose="020B0604020202020204" pitchFamily="34" charset="0"/>
              <a:buChar char="•"/>
              <a:tabLst>
                <a:tab pos="2576513" algn="l"/>
              </a:tabLst>
            </a:pPr>
            <a:r>
              <a:rPr lang="en-US" sz="2200" dirty="0">
                <a:solidFill>
                  <a:schemeClr val="tx1"/>
                </a:solidFill>
              </a:rPr>
              <a:t>Court Decreed</a:t>
            </a:r>
          </a:p>
          <a:p>
            <a:pPr>
              <a:buClr>
                <a:srgbClr val="CC6600"/>
              </a:buClr>
              <a:buFont typeface="Arial" panose="020B0604020202020204" pitchFamily="34" charset="0"/>
              <a:buChar char="•"/>
            </a:pPr>
            <a:r>
              <a:rPr lang="en-US" sz="2200" dirty="0">
                <a:solidFill>
                  <a:schemeClr val="tx1"/>
                </a:solidFill>
              </a:rPr>
              <a:t>Federal Reserved Right (Winters Rights)</a:t>
            </a:r>
          </a:p>
          <a:p>
            <a:pPr>
              <a:buClr>
                <a:srgbClr val="CC6600"/>
              </a:buClr>
              <a:buFont typeface="Arial" panose="020B0604020202020204" pitchFamily="34" charset="0"/>
              <a:buChar char="•"/>
            </a:pPr>
            <a:r>
              <a:rPr lang="en-US" sz="2200" dirty="0">
                <a:solidFill>
                  <a:schemeClr val="tx1"/>
                </a:solidFill>
              </a:rPr>
              <a:t>The Adjudication</a:t>
            </a:r>
          </a:p>
          <a:p>
            <a:endParaRPr lang="en-US" sz="2400" dirty="0">
              <a:solidFill>
                <a:schemeClr val="bg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782550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smtClean="0">
                <a:solidFill>
                  <a:schemeClr val="bg1"/>
                </a:solidFill>
              </a:rPr>
              <a:t>Beneficial Uses</a:t>
            </a:r>
            <a:endParaRPr lang="en-US" sz="4000" b="1" cap="none" dirty="0">
              <a:solidFill>
                <a:schemeClr val="bg1"/>
              </a:solidFill>
            </a:endParaRPr>
          </a:p>
        </p:txBody>
      </p:sp>
      <p:sp>
        <p:nvSpPr>
          <p:cNvPr id="3" name="Content Placeholder 2"/>
          <p:cNvSpPr>
            <a:spLocks noGrp="1"/>
          </p:cNvSpPr>
          <p:nvPr>
            <p:ph idx="1"/>
          </p:nvPr>
        </p:nvSpPr>
        <p:spPr>
          <a:xfrm>
            <a:off x="304801" y="2209800"/>
            <a:ext cx="7975600" cy="4419600"/>
          </a:xfrm>
        </p:spPr>
        <p:txBody>
          <a:bodyPr>
            <a:normAutofit/>
          </a:bodyPr>
          <a:lstStyle/>
          <a:p>
            <a:pPr>
              <a:buClr>
                <a:srgbClr val="CC6600"/>
              </a:buClr>
              <a:buFont typeface="Arial" panose="020B0604020202020204" pitchFamily="34" charset="0"/>
              <a:buChar char="•"/>
            </a:pPr>
            <a:r>
              <a:rPr lang="en-US" sz="2200" dirty="0" smtClean="0">
                <a:solidFill>
                  <a:schemeClr val="tx1"/>
                </a:solidFill>
              </a:rPr>
              <a:t>Basis, Measure and Limit to the use of water </a:t>
            </a:r>
          </a:p>
          <a:p>
            <a:pPr>
              <a:buClr>
                <a:srgbClr val="CC6600"/>
              </a:buClr>
              <a:buFont typeface="Arial" panose="020B0604020202020204" pitchFamily="34" charset="0"/>
              <a:buChar char="•"/>
            </a:pPr>
            <a:r>
              <a:rPr lang="en-US" sz="2200" dirty="0" smtClean="0">
                <a:solidFill>
                  <a:schemeClr val="tx1"/>
                </a:solidFill>
              </a:rPr>
              <a:t>Beneficial uses are:</a:t>
            </a:r>
          </a:p>
          <a:p>
            <a:pPr lvl="1">
              <a:buFont typeface="Wingdings" panose="05000000000000000000" pitchFamily="2" charset="2"/>
              <a:buChar char="§"/>
            </a:pPr>
            <a:r>
              <a:rPr lang="en-US" sz="1800" dirty="0" smtClean="0">
                <a:solidFill>
                  <a:schemeClr val="tx1"/>
                </a:solidFill>
              </a:rPr>
              <a:t>domestic (which includes the watering of gardens and lawns not exceeding one-half acre), </a:t>
            </a:r>
          </a:p>
          <a:p>
            <a:pPr lvl="1">
              <a:buFont typeface="Wingdings" panose="05000000000000000000" pitchFamily="2" charset="2"/>
              <a:buChar char="§"/>
            </a:pPr>
            <a:r>
              <a:rPr lang="en-US" sz="1800" dirty="0" smtClean="0">
                <a:solidFill>
                  <a:schemeClr val="tx1"/>
                </a:solidFill>
              </a:rPr>
              <a:t>municipal</a:t>
            </a:r>
          </a:p>
          <a:p>
            <a:pPr lvl="1">
              <a:buFont typeface="Wingdings" panose="05000000000000000000" pitchFamily="2" charset="2"/>
              <a:buChar char="§"/>
            </a:pPr>
            <a:r>
              <a:rPr lang="en-US" sz="1800" dirty="0" smtClean="0">
                <a:solidFill>
                  <a:schemeClr val="tx1"/>
                </a:solidFill>
              </a:rPr>
              <a:t>irrigation</a:t>
            </a:r>
          </a:p>
          <a:p>
            <a:pPr lvl="1">
              <a:buFont typeface="Wingdings" panose="05000000000000000000" pitchFamily="2" charset="2"/>
              <a:buChar char="§"/>
            </a:pPr>
            <a:r>
              <a:rPr lang="en-US" sz="1800" dirty="0" err="1" smtClean="0">
                <a:solidFill>
                  <a:schemeClr val="tx1"/>
                </a:solidFill>
              </a:rPr>
              <a:t>stockwatering</a:t>
            </a:r>
            <a:endParaRPr lang="en-US" sz="1800" dirty="0" smtClean="0">
              <a:solidFill>
                <a:schemeClr val="tx1"/>
              </a:solidFill>
            </a:endParaRPr>
          </a:p>
          <a:p>
            <a:pPr lvl="1">
              <a:buFont typeface="Wingdings" panose="05000000000000000000" pitchFamily="2" charset="2"/>
              <a:buChar char="§"/>
            </a:pPr>
            <a:r>
              <a:rPr lang="en-US" sz="1800" dirty="0" smtClean="0">
                <a:solidFill>
                  <a:schemeClr val="tx1"/>
                </a:solidFill>
              </a:rPr>
              <a:t>recreation</a:t>
            </a:r>
          </a:p>
          <a:p>
            <a:pPr lvl="1">
              <a:buFont typeface="Wingdings" panose="05000000000000000000" pitchFamily="2" charset="2"/>
              <a:buChar char="§"/>
            </a:pPr>
            <a:r>
              <a:rPr lang="en-US" sz="1800" dirty="0" smtClean="0">
                <a:solidFill>
                  <a:schemeClr val="tx1"/>
                </a:solidFill>
              </a:rPr>
              <a:t>wildlife including fish</a:t>
            </a:r>
          </a:p>
          <a:p>
            <a:pPr lvl="1">
              <a:buFont typeface="Wingdings" panose="05000000000000000000" pitchFamily="2" charset="2"/>
              <a:buChar char="§"/>
            </a:pPr>
            <a:r>
              <a:rPr lang="en-US" sz="1800" dirty="0" smtClean="0">
                <a:solidFill>
                  <a:schemeClr val="tx1"/>
                </a:solidFill>
              </a:rPr>
              <a:t>Non-recoverable water storage </a:t>
            </a:r>
          </a:p>
          <a:p>
            <a:pPr lvl="1">
              <a:buFont typeface="Wingdings" panose="05000000000000000000" pitchFamily="2" charset="2"/>
              <a:buChar char="§"/>
            </a:pPr>
            <a:r>
              <a:rPr lang="en-US" sz="1800" dirty="0" smtClean="0">
                <a:solidFill>
                  <a:schemeClr val="tx1"/>
                </a:solidFill>
              </a:rPr>
              <a:t>mining</a:t>
            </a:r>
          </a:p>
          <a:p>
            <a:endParaRPr lang="en-US" dirty="0">
              <a:solidFill>
                <a:schemeClr val="bg1"/>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6172200"/>
            <a:ext cx="823188" cy="640080"/>
          </a:xfrm>
          <a:prstGeom prst="rect">
            <a:avLst/>
          </a:prstGeom>
        </p:spPr>
      </p:pic>
    </p:spTree>
    <p:extLst>
      <p:ext uri="{BB962C8B-B14F-4D97-AF65-F5344CB8AC3E}">
        <p14:creationId xmlns:p14="http://schemas.microsoft.com/office/powerpoint/2010/main" val="3515723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b="1" dirty="0" smtClean="0"/>
              <a:t>Colorado River Basin</a:t>
            </a:r>
          </a:p>
        </p:txBody>
      </p:sp>
      <p:sp>
        <p:nvSpPr>
          <p:cNvPr id="3" name="Content Placeholder 2"/>
          <p:cNvSpPr>
            <a:spLocks noGrp="1"/>
          </p:cNvSpPr>
          <p:nvPr>
            <p:ph idx="1"/>
          </p:nvPr>
        </p:nvSpPr>
        <p:spPr>
          <a:xfrm>
            <a:off x="304800" y="1722437"/>
            <a:ext cx="4576763" cy="4830763"/>
          </a:xfrm>
        </p:spPr>
        <p:txBody>
          <a:bodyPr>
            <a:normAutofit fontScale="92500" lnSpcReduction="10000"/>
          </a:bodyPr>
          <a:lstStyle/>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Approx. 1,400 miles</a:t>
            </a:r>
          </a:p>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Connecting Seven States and the Country of Mexico</a:t>
            </a:r>
          </a:p>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Drainage of approximately 242,000 square miles</a:t>
            </a:r>
          </a:p>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Serves approximately 40 million people</a:t>
            </a:r>
          </a:p>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Irrigates approximately 5 million acres of land</a:t>
            </a:r>
          </a:p>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Historic Flows between 5MAF and 25MAF</a:t>
            </a:r>
          </a:p>
          <a:p>
            <a:pPr eaLnBrk="1" hangingPunct="1">
              <a:spcBef>
                <a:spcPts val="0"/>
              </a:spcBef>
              <a:buClr>
                <a:srgbClr val="CC6600"/>
              </a:buClr>
              <a:buFont typeface="Arial" panose="020B0604020202020204" pitchFamily="34" charset="0"/>
              <a:buChar char="•"/>
              <a:defRPr/>
            </a:pPr>
            <a:r>
              <a:rPr lang="en-US" sz="2400" dirty="0" smtClean="0">
                <a:solidFill>
                  <a:schemeClr val="tx1"/>
                </a:solidFill>
              </a:rPr>
              <a:t>Average Annual Flow  15MAF</a:t>
            </a:r>
          </a:p>
          <a:p>
            <a:pPr eaLnBrk="1" hangingPunct="1">
              <a:spcBef>
                <a:spcPts val="0"/>
              </a:spcBef>
              <a:buClr>
                <a:srgbClr val="CC6600"/>
              </a:buClr>
              <a:buFont typeface="Arial" panose="020B0604020202020204" pitchFamily="34" charset="0"/>
              <a:buChar char="•"/>
              <a:defRPr/>
            </a:pPr>
            <a:endParaRPr lang="en-US" sz="2400" dirty="0" smtClean="0">
              <a:solidFill>
                <a:schemeClr val="tx1"/>
              </a:solidFill>
            </a:endParaRPr>
          </a:p>
          <a:p>
            <a:pPr eaLnBrk="1" hangingPunct="1">
              <a:spcBef>
                <a:spcPts val="0"/>
              </a:spcBef>
              <a:buClr>
                <a:srgbClr val="CC6600"/>
              </a:buClr>
              <a:buFont typeface="Arial" panose="020B0604020202020204" pitchFamily="34" charset="0"/>
              <a:buChar char="•"/>
              <a:defRPr/>
            </a:pPr>
            <a:r>
              <a:rPr lang="en-US" sz="2800" b="1" dirty="0" smtClean="0">
                <a:solidFill>
                  <a:schemeClr val="tx1"/>
                </a:solidFill>
                <a:effectLst/>
              </a:rPr>
              <a:t>Governed By “The Law of the River”</a:t>
            </a:r>
          </a:p>
        </p:txBody>
      </p:sp>
      <p:pic>
        <p:nvPicPr>
          <p:cNvPr id="14340" name="Content Placeholder 3"/>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881563" y="1744663"/>
            <a:ext cx="4262437" cy="511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7853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ategic Vision_DC Delegation">
  <a:themeElements>
    <a:clrScheme name="Custom 1">
      <a:dk1>
        <a:sysClr val="windowText" lastClr="000000"/>
      </a:dk1>
      <a:lt1>
        <a:sysClr val="window" lastClr="FFFFFF"/>
      </a:lt1>
      <a:dk2>
        <a:srgbClr val="073E87"/>
      </a:dk2>
      <a:lt2>
        <a:srgbClr val="C6E7FC"/>
      </a:lt2>
      <a:accent1>
        <a:srgbClr val="052E65"/>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Strategic Vision_DC Delegation</Template>
  <TotalTime>4463</TotalTime>
  <Words>1755</Words>
  <Application>Microsoft Office PowerPoint</Application>
  <PresentationFormat>On-screen Show (4:3)</PresentationFormat>
  <Paragraphs>429</Paragraphs>
  <Slides>35</Slides>
  <Notes>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Strategic Vision_DC Delegation</vt:lpstr>
      <vt:lpstr>Balancing Surface and Groundwater Supplies </vt:lpstr>
      <vt:lpstr>ADWR’s Role &amp; Scope</vt:lpstr>
      <vt:lpstr>ADWR’s Critical Functions</vt:lpstr>
      <vt:lpstr>Sources of Water In Arizona</vt:lpstr>
      <vt:lpstr>Arizona’s Water Supply Annual Water Budget </vt:lpstr>
      <vt:lpstr>Surface Water Management</vt:lpstr>
      <vt:lpstr>Public Water Code </vt:lpstr>
      <vt:lpstr>Beneficial Uses</vt:lpstr>
      <vt:lpstr>Colorado River Basin</vt:lpstr>
      <vt:lpstr>Law of the River</vt:lpstr>
      <vt:lpstr>PowerPoint Presentation</vt:lpstr>
      <vt:lpstr>Colorado River Management Programs Overview</vt:lpstr>
      <vt:lpstr>Groundwater Management Statewide Provisions</vt:lpstr>
      <vt:lpstr>Groundwater Management Act </vt:lpstr>
      <vt:lpstr>Groundwater Management</vt:lpstr>
      <vt:lpstr>Active Management Areas</vt:lpstr>
      <vt:lpstr>PowerPoint Presentation</vt:lpstr>
      <vt:lpstr>Irrigation Non-Expansion Areas</vt:lpstr>
      <vt:lpstr>Grandfathered Groundwater Rights </vt:lpstr>
      <vt:lpstr>Service Area Rights</vt:lpstr>
      <vt:lpstr>Assured Water Supply Program </vt:lpstr>
      <vt:lpstr>Adequate Water Supply Program</vt:lpstr>
      <vt:lpstr>Underground Storage and  Recovery Program  </vt:lpstr>
      <vt:lpstr>QUESTIONS?</vt:lpstr>
      <vt:lpstr>ARIZONA’S NEXT CENTURY  Strategic Vision for Water Supply Sustainability</vt:lpstr>
      <vt:lpstr>What We Have Accomplished</vt:lpstr>
      <vt:lpstr>What We Have To Address</vt:lpstr>
      <vt:lpstr>What We Are Doing Arizona Strategic Vision for Water Supply Sustainability </vt:lpstr>
      <vt:lpstr>PowerPoint Presentation</vt:lpstr>
      <vt:lpstr>Arizona’s Strategic Vision Water Supply Opportunities</vt:lpstr>
      <vt:lpstr>Arizona’s Strategic Vision Challenges</vt:lpstr>
      <vt:lpstr>Arizona’s Strategic Vision Strategic Priorities For Moving Arizona Forward</vt:lpstr>
      <vt:lpstr>Arizona’s Strategic Vision Roll Out Process</vt:lpstr>
      <vt:lpstr>Arizona’s Strategic Vision Conclusions</vt:lpstr>
      <vt:lpstr>Arizona’s Strategic Vision for  Water Supply Sustainability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Arizona Department of Water Resources</dc:title>
  <dc:creator>mamoreno</dc:creator>
  <cp:lastModifiedBy>mamoreno</cp:lastModifiedBy>
  <cp:revision>197</cp:revision>
  <cp:lastPrinted>2014-09-23T16:12:02Z</cp:lastPrinted>
  <dcterms:created xsi:type="dcterms:W3CDTF">2014-06-16T20:40:33Z</dcterms:created>
  <dcterms:modified xsi:type="dcterms:W3CDTF">2015-01-06T23:27:37Z</dcterms:modified>
</cp:coreProperties>
</file>